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7" r:id="rId2"/>
    <p:sldMasterId id="2147483679" r:id="rId3"/>
  </p:sldMasterIdLst>
  <p:notesMasterIdLst>
    <p:notesMasterId r:id="rId102"/>
  </p:notesMasterIdLst>
  <p:handoutMasterIdLst>
    <p:handoutMasterId r:id="rId103"/>
  </p:handoutMasterIdLst>
  <p:sldIdLst>
    <p:sldId id="256" r:id="rId4"/>
    <p:sldId id="371" r:id="rId5"/>
    <p:sldId id="258" r:id="rId6"/>
    <p:sldId id="337" r:id="rId7"/>
    <p:sldId id="300" r:id="rId8"/>
    <p:sldId id="313" r:id="rId9"/>
    <p:sldId id="348" r:id="rId10"/>
    <p:sldId id="299" r:id="rId11"/>
    <p:sldId id="365" r:id="rId12"/>
    <p:sldId id="259" r:id="rId13"/>
    <p:sldId id="298" r:id="rId14"/>
    <p:sldId id="314" r:id="rId15"/>
    <p:sldId id="304" r:id="rId16"/>
    <p:sldId id="303" r:id="rId17"/>
    <p:sldId id="305" r:id="rId18"/>
    <p:sldId id="372" r:id="rId19"/>
    <p:sldId id="369" r:id="rId20"/>
    <p:sldId id="315" r:id="rId21"/>
    <p:sldId id="307" r:id="rId22"/>
    <p:sldId id="308" r:id="rId23"/>
    <p:sldId id="316" r:id="rId24"/>
    <p:sldId id="368" r:id="rId25"/>
    <p:sldId id="318" r:id="rId26"/>
    <p:sldId id="367" r:id="rId27"/>
    <p:sldId id="324" r:id="rId28"/>
    <p:sldId id="325" r:id="rId29"/>
    <p:sldId id="326" r:id="rId30"/>
    <p:sldId id="328" r:id="rId31"/>
    <p:sldId id="366" r:id="rId32"/>
    <p:sldId id="329" r:id="rId33"/>
    <p:sldId id="363" r:id="rId34"/>
    <p:sldId id="330" r:id="rId35"/>
    <p:sldId id="353" r:id="rId36"/>
    <p:sldId id="319" r:id="rId37"/>
    <p:sldId id="331" r:id="rId38"/>
    <p:sldId id="320" r:id="rId39"/>
    <p:sldId id="332" r:id="rId40"/>
    <p:sldId id="333" r:id="rId41"/>
    <p:sldId id="321" r:id="rId42"/>
    <p:sldId id="335" r:id="rId43"/>
    <p:sldId id="370" r:id="rId44"/>
    <p:sldId id="364" r:id="rId45"/>
    <p:sldId id="336" r:id="rId46"/>
    <p:sldId id="338" r:id="rId47"/>
    <p:sldId id="339" r:id="rId48"/>
    <p:sldId id="378" r:id="rId49"/>
    <p:sldId id="357" r:id="rId50"/>
    <p:sldId id="380" r:id="rId51"/>
    <p:sldId id="379" r:id="rId52"/>
    <p:sldId id="396" r:id="rId53"/>
    <p:sldId id="397" r:id="rId54"/>
    <p:sldId id="398" r:id="rId55"/>
    <p:sldId id="399" r:id="rId56"/>
    <p:sldId id="400" r:id="rId57"/>
    <p:sldId id="401" r:id="rId58"/>
    <p:sldId id="402" r:id="rId59"/>
    <p:sldId id="358" r:id="rId60"/>
    <p:sldId id="403" r:id="rId61"/>
    <p:sldId id="404" r:id="rId62"/>
    <p:sldId id="405" r:id="rId63"/>
    <p:sldId id="406" r:id="rId64"/>
    <p:sldId id="373" r:id="rId65"/>
    <p:sldId id="349" r:id="rId66"/>
    <p:sldId id="351" r:id="rId67"/>
    <p:sldId id="352" r:id="rId68"/>
    <p:sldId id="374" r:id="rId69"/>
    <p:sldId id="346" r:id="rId70"/>
    <p:sldId id="341" r:id="rId71"/>
    <p:sldId id="342" r:id="rId72"/>
    <p:sldId id="377" r:id="rId73"/>
    <p:sldId id="376" r:id="rId74"/>
    <p:sldId id="354" r:id="rId75"/>
    <p:sldId id="355" r:id="rId76"/>
    <p:sldId id="356" r:id="rId77"/>
    <p:sldId id="334" r:id="rId78"/>
    <p:sldId id="302" r:id="rId79"/>
    <p:sldId id="310" r:id="rId80"/>
    <p:sldId id="311" r:id="rId81"/>
    <p:sldId id="317" r:id="rId82"/>
    <p:sldId id="297" r:id="rId83"/>
    <p:sldId id="375" r:id="rId84"/>
    <p:sldId id="261" r:id="rId85"/>
    <p:sldId id="340" r:id="rId86"/>
    <p:sldId id="312" r:id="rId87"/>
    <p:sldId id="382" r:id="rId88"/>
    <p:sldId id="383" r:id="rId89"/>
    <p:sldId id="384" r:id="rId90"/>
    <p:sldId id="385" r:id="rId91"/>
    <p:sldId id="386" r:id="rId92"/>
    <p:sldId id="387" r:id="rId93"/>
    <p:sldId id="388" r:id="rId94"/>
    <p:sldId id="389" r:id="rId95"/>
    <p:sldId id="390" r:id="rId96"/>
    <p:sldId id="391" r:id="rId97"/>
    <p:sldId id="392" r:id="rId98"/>
    <p:sldId id="393" r:id="rId99"/>
    <p:sldId id="394" r:id="rId100"/>
    <p:sldId id="395" r:id="rId101"/>
  </p:sldIdLst>
  <p:sldSz cx="12192000" cy="6858000"/>
  <p:notesSz cx="6858000" cy="99472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3"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AE3"/>
    <a:srgbClr val="00B050"/>
    <a:srgbClr val="000000"/>
    <a:srgbClr val="CC00CC"/>
    <a:srgbClr val="FFC7C7"/>
    <a:srgbClr val="D1D2D4"/>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98" autoAdjust="0"/>
    <p:restoredTop sz="89560" autoAdjust="0"/>
  </p:normalViewPr>
  <p:slideViewPr>
    <p:cSldViewPr>
      <p:cViewPr>
        <p:scale>
          <a:sx n="157" d="100"/>
          <a:sy n="157" d="100"/>
        </p:scale>
        <p:origin x="-248" y="-10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3" d="100"/>
          <a:sy n="53" d="100"/>
        </p:scale>
        <p:origin x="-2952" y="-102"/>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3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97364"/>
          </a:xfrm>
          <a:prstGeom prst="rect">
            <a:avLst/>
          </a:prstGeom>
        </p:spPr>
        <p:txBody>
          <a:bodyPr vert="horz" lIns="91440" tIns="45720" rIns="91440" bIns="45720" rtlCol="0"/>
          <a:lstStyle>
            <a:lvl1pPr algn="r">
              <a:defRPr sz="1200"/>
            </a:lvl1pPr>
          </a:lstStyle>
          <a:p>
            <a:fld id="{F117B63F-583B-4B61-9CF4-5AE54CA92024}" type="datetimeFigureOut">
              <a:rPr lang="zh-CN" altLang="en-US" smtClean="0"/>
              <a:pPr/>
              <a:t>2019/4/15</a:t>
            </a:fld>
            <a:endParaRPr lang="zh-CN" altLang="en-US"/>
          </a:p>
        </p:txBody>
      </p:sp>
      <p:sp>
        <p:nvSpPr>
          <p:cNvPr id="4" name="页脚占位符 3"/>
          <p:cNvSpPr>
            <a:spLocks noGrp="1"/>
          </p:cNvSpPr>
          <p:nvPr>
            <p:ph type="ftr" sz="quarter" idx="2"/>
          </p:nvPr>
        </p:nvSpPr>
        <p:spPr>
          <a:xfrm>
            <a:off x="0" y="9448185"/>
            <a:ext cx="2971800" cy="49736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9448185"/>
            <a:ext cx="2971800" cy="497364"/>
          </a:xfrm>
          <a:prstGeom prst="rect">
            <a:avLst/>
          </a:prstGeom>
        </p:spPr>
        <p:txBody>
          <a:bodyPr vert="horz" lIns="91440" tIns="45720" rIns="91440" bIns="45720" rtlCol="0" anchor="b"/>
          <a:lstStyle>
            <a:lvl1pPr algn="r">
              <a:defRPr sz="1200"/>
            </a:lvl1pPr>
          </a:lstStyle>
          <a:p>
            <a:fld id="{2CE293EF-3266-4A27-AE57-F4E1FD4B3541}" type="slidenum">
              <a:rPr lang="zh-CN" altLang="en-US" smtClean="0"/>
              <a:pPr/>
              <a:t>‹#›</a:t>
            </a:fld>
            <a:endParaRPr lang="zh-CN" altLang="en-US"/>
          </a:p>
        </p:txBody>
      </p:sp>
    </p:spTree>
    <p:extLst>
      <p:ext uri="{BB962C8B-B14F-4D97-AF65-F5344CB8AC3E}">
        <p14:creationId xmlns:p14="http://schemas.microsoft.com/office/powerpoint/2010/main" val="35163465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973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97364"/>
          </a:xfrm>
          <a:prstGeom prst="rect">
            <a:avLst/>
          </a:prstGeom>
        </p:spPr>
        <p:txBody>
          <a:bodyPr vert="horz" lIns="91440" tIns="45720" rIns="91440" bIns="45720" rtlCol="0"/>
          <a:lstStyle>
            <a:lvl1pPr algn="r">
              <a:defRPr sz="1200"/>
            </a:lvl1pPr>
          </a:lstStyle>
          <a:p>
            <a:fld id="{3E7304CF-B80F-4D94-9704-55564BF60C79}" type="datetimeFigureOut">
              <a:rPr lang="zh-CN" altLang="en-US" smtClean="0"/>
              <a:pPr/>
              <a:t>2019/4/15</a:t>
            </a:fld>
            <a:endParaRPr lang="zh-CN" altLang="en-US"/>
          </a:p>
        </p:txBody>
      </p:sp>
      <p:sp>
        <p:nvSpPr>
          <p:cNvPr id="4" name="幻灯片图像占位符 3"/>
          <p:cNvSpPr>
            <a:spLocks noGrp="1" noRot="1" noChangeAspect="1"/>
          </p:cNvSpPr>
          <p:nvPr>
            <p:ph type="sldImg" idx="2"/>
          </p:nvPr>
        </p:nvSpPr>
        <p:spPr>
          <a:xfrm>
            <a:off x="114300" y="746125"/>
            <a:ext cx="6629400" cy="3730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724956"/>
            <a:ext cx="5486400" cy="447627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8185"/>
            <a:ext cx="2971800" cy="49736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9448185"/>
            <a:ext cx="2971800" cy="497364"/>
          </a:xfrm>
          <a:prstGeom prst="rect">
            <a:avLst/>
          </a:prstGeom>
        </p:spPr>
        <p:txBody>
          <a:bodyPr vert="horz" lIns="91440" tIns="45720" rIns="91440" bIns="45720" rtlCol="0" anchor="b"/>
          <a:lstStyle>
            <a:lvl1pPr algn="r">
              <a:defRPr sz="1200"/>
            </a:lvl1pPr>
          </a:lstStyle>
          <a:p>
            <a:fld id="{4988A7A4-B863-4F96-95B7-E34D918C4942}" type="slidenum">
              <a:rPr lang="zh-CN" altLang="en-US" smtClean="0"/>
              <a:pPr/>
              <a:t>‹#›</a:t>
            </a:fld>
            <a:endParaRPr lang="zh-CN" altLang="en-US"/>
          </a:p>
        </p:txBody>
      </p:sp>
    </p:spTree>
    <p:extLst>
      <p:ext uri="{BB962C8B-B14F-4D97-AF65-F5344CB8AC3E}">
        <p14:creationId xmlns:p14="http://schemas.microsoft.com/office/powerpoint/2010/main" val="3967871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包括之后改</a:t>
            </a:r>
            <a:r>
              <a:rPr lang="en-US" altLang="zh-CN"/>
              <a:t>GPU</a:t>
            </a:r>
            <a:r>
              <a:rPr lang="zh-CN" altLang="en-US"/>
              <a:t>也是要先从</a:t>
            </a:r>
            <a:r>
              <a:rPr lang="en-US" altLang="zh-CN"/>
              <a:t>Euler</a:t>
            </a:r>
            <a:r>
              <a:rPr lang="zh-CN" altLang="en-US"/>
              <a:t>改起</a:t>
            </a:r>
            <a:endParaRPr lang="en-US" altLang="zh-CN"/>
          </a:p>
          <a:p>
            <a:r>
              <a:rPr lang="zh-CN" altLang="en-US"/>
              <a:t>目前的阶段把</a:t>
            </a:r>
            <a:r>
              <a:rPr lang="en-US" altLang="zh-CN"/>
              <a:t>SU2</a:t>
            </a:r>
            <a:r>
              <a:rPr lang="zh-CN" altLang="en-US"/>
              <a:t>过了一遍，主要想讲的有以下几个方面</a:t>
            </a:r>
            <a:endParaRPr lang="en-US" altLang="zh-CN"/>
          </a:p>
          <a:p>
            <a:r>
              <a:rPr lang="zh-CN" altLang="en-US"/>
              <a:t>首先是配置</a:t>
            </a:r>
            <a:r>
              <a:rPr lang="zh-CN" altLang="en-US" baseline="0"/>
              <a:t>  </a:t>
            </a:r>
            <a:endParaRPr lang="en-US" altLang="zh-CN" baseline="0"/>
          </a:p>
          <a:p>
            <a:r>
              <a:rPr lang="zh-CN" altLang="en-US" baseline="0"/>
              <a:t>其次是求解器的定义</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2</a:t>
            </a:fld>
            <a:endParaRPr lang="zh-CN" altLang="en-US"/>
          </a:p>
        </p:txBody>
      </p:sp>
    </p:spTree>
    <p:extLst>
      <p:ext uri="{BB962C8B-B14F-4D97-AF65-F5344CB8AC3E}">
        <p14:creationId xmlns:p14="http://schemas.microsoft.com/office/powerpoint/2010/main" val="3697021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12</a:t>
            </a:fld>
            <a:endParaRPr lang="zh-CN" altLang="en-US"/>
          </a:p>
        </p:txBody>
      </p:sp>
    </p:spTree>
    <p:extLst>
      <p:ext uri="{BB962C8B-B14F-4D97-AF65-F5344CB8AC3E}">
        <p14:creationId xmlns:p14="http://schemas.microsoft.com/office/powerpoint/2010/main" val="45694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用三张片子讲一下</a:t>
            </a:r>
            <a:r>
              <a:rPr lang="en-US" altLang="zh-CN"/>
              <a:t>SU2</a:t>
            </a:r>
            <a:r>
              <a:rPr lang="zh-CN" altLang="en-US"/>
              <a:t>是如何读配置文件的   配置参数 其中最重要的一点就是读取配置文件</a:t>
            </a:r>
            <a:r>
              <a:rPr lang="en-US" altLang="zh-CN"/>
              <a:t>inv_channel.cfg</a:t>
            </a:r>
          </a:p>
          <a:p>
            <a:r>
              <a:rPr lang="zh-CN" altLang="en-US"/>
              <a:t>希望能举个例子</a:t>
            </a:r>
            <a:endParaRPr lang="en-US" altLang="zh-CN"/>
          </a:p>
          <a:p>
            <a:r>
              <a:rPr lang="zh-CN" altLang="en-US"/>
              <a:t>这里面最大的一个特点就是事无巨细</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13</a:t>
            </a:fld>
            <a:endParaRPr lang="zh-CN" altLang="en-US"/>
          </a:p>
        </p:txBody>
      </p:sp>
    </p:spTree>
    <p:extLst>
      <p:ext uri="{BB962C8B-B14F-4D97-AF65-F5344CB8AC3E}">
        <p14:creationId xmlns:p14="http://schemas.microsoft.com/office/powerpoint/2010/main" val="1288181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en-US" altLang="zh-CN"/>
              <a:t>double </a:t>
            </a:r>
            <a:r>
              <a:rPr lang="zh-CN" altLang="en-US"/>
              <a:t>就是来流的温度   是否就是</a:t>
            </a:r>
            <a:r>
              <a:rPr lang="en-US" altLang="zh-CN"/>
              <a:t>bool  </a:t>
            </a:r>
            <a:r>
              <a:rPr lang="zh-CN" altLang="en-US"/>
              <a:t>来流的速度有三个方向，所以他是一个</a:t>
            </a:r>
            <a:r>
              <a:rPr lang="en-US" altLang="zh-CN"/>
              <a:t>array </a:t>
            </a:r>
            <a:r>
              <a:rPr lang="zh-CN" altLang="en-US"/>
              <a:t>等等等等</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14</a:t>
            </a:fld>
            <a:endParaRPr lang="zh-CN" altLang="en-US"/>
          </a:p>
        </p:txBody>
      </p:sp>
    </p:spTree>
    <p:extLst>
      <p:ext uri="{BB962C8B-B14F-4D97-AF65-F5344CB8AC3E}">
        <p14:creationId xmlns:p14="http://schemas.microsoft.com/office/powerpoint/2010/main" val="3797279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描述一下</a:t>
            </a:r>
            <a:endParaRPr lang="en-US" altLang="zh-CN"/>
          </a:p>
          <a:p>
            <a:r>
              <a:rPr lang="en-US" altLang="zh-CN"/>
              <a:t>    </a:t>
            </a:r>
            <a:r>
              <a:rPr lang="zh-CN" altLang="en-US"/>
              <a:t>在</a:t>
            </a:r>
            <a:r>
              <a:rPr lang="en-US" altLang="zh-CN"/>
              <a:t>option_map</a:t>
            </a:r>
            <a:r>
              <a:rPr lang="zh-CN" altLang="en-US"/>
              <a:t>中查</a:t>
            </a:r>
            <a:r>
              <a:rPr lang="en-US" altLang="zh-CN"/>
              <a:t>name</a:t>
            </a:r>
          </a:p>
          <a:p>
            <a:r>
              <a:rPr lang="en-US" altLang="zh-CN" baseline="0"/>
              <a:t>    </a:t>
            </a:r>
            <a:r>
              <a:rPr lang="zh-CN" altLang="en-US" baseline="0"/>
              <a:t>在</a:t>
            </a:r>
            <a:r>
              <a:rPr lang="en-US" altLang="zh-CN" baseline="0"/>
              <a:t>option </a:t>
            </a:r>
            <a:r>
              <a:rPr lang="zh-CN" altLang="en-US" baseline="0"/>
              <a:t>中登记一下</a:t>
            </a:r>
            <a:endParaRPr lang="en-US" altLang="zh-CN" baseline="0"/>
          </a:p>
          <a:p>
            <a:r>
              <a:rPr lang="en-US" altLang="zh-CN" baseline="0"/>
              <a:t>    </a:t>
            </a:r>
            <a:r>
              <a:rPr lang="zh-CN" altLang="en-US" baseline="0"/>
              <a:t>赋值</a:t>
            </a:r>
            <a:endParaRPr lang="en-US" altLang="zh-CN" baseline="0"/>
          </a:p>
          <a:p>
            <a:r>
              <a:rPr lang="en-US" altLang="zh-CN" baseline="0"/>
              <a:t>    </a:t>
            </a:r>
            <a:r>
              <a:rPr lang="zh-CN" altLang="en-US" baseline="0"/>
              <a:t>插入</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15</a:t>
            </a:fld>
            <a:endParaRPr lang="zh-CN" altLang="en-US"/>
          </a:p>
        </p:txBody>
      </p:sp>
    </p:spTree>
    <p:extLst>
      <p:ext uri="{BB962C8B-B14F-4D97-AF65-F5344CB8AC3E}">
        <p14:creationId xmlns:p14="http://schemas.microsoft.com/office/powerpoint/2010/main" val="2408821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包括之后改</a:t>
            </a:r>
            <a:r>
              <a:rPr lang="en-US" altLang="zh-CN"/>
              <a:t>GPU</a:t>
            </a:r>
            <a:r>
              <a:rPr lang="zh-CN" altLang="en-US"/>
              <a:t>也是要先从</a:t>
            </a:r>
            <a:r>
              <a:rPr lang="en-US" altLang="zh-CN"/>
              <a:t>Euler</a:t>
            </a:r>
            <a:r>
              <a:rPr lang="zh-CN" altLang="en-US"/>
              <a:t>改起</a:t>
            </a:r>
            <a:endParaRPr lang="en-US" altLang="zh-CN"/>
          </a:p>
          <a:p>
            <a:r>
              <a:rPr lang="zh-CN" altLang="en-US"/>
              <a:t>目前的阶段把</a:t>
            </a:r>
            <a:r>
              <a:rPr lang="en-US" altLang="zh-CN"/>
              <a:t>SU2</a:t>
            </a:r>
            <a:r>
              <a:rPr lang="zh-CN" altLang="en-US"/>
              <a:t>过了一遍，主要想讲的有以下几个方面</a:t>
            </a:r>
            <a:endParaRPr lang="en-US" altLang="zh-CN"/>
          </a:p>
          <a:p>
            <a:r>
              <a:rPr lang="zh-CN" altLang="en-US"/>
              <a:t>首先是配置</a:t>
            </a:r>
            <a:r>
              <a:rPr lang="zh-CN" altLang="en-US" baseline="0"/>
              <a:t>  </a:t>
            </a:r>
            <a:endParaRPr lang="en-US" altLang="zh-CN" baseline="0"/>
          </a:p>
          <a:p>
            <a:r>
              <a:rPr lang="zh-CN" altLang="en-US" baseline="0"/>
              <a:t>其次是求解器的定义</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16</a:t>
            </a:fld>
            <a:endParaRPr lang="zh-CN" altLang="en-US"/>
          </a:p>
        </p:txBody>
      </p:sp>
    </p:spTree>
    <p:extLst>
      <p:ext uri="{BB962C8B-B14F-4D97-AF65-F5344CB8AC3E}">
        <p14:creationId xmlns:p14="http://schemas.microsoft.com/office/powerpoint/2010/main" val="283815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四张片子讲了读的问题</a:t>
            </a:r>
            <a:endParaRPr lang="en-US" altLang="zh-CN"/>
          </a:p>
          <a:p>
            <a:r>
              <a:rPr lang="zh-CN" altLang="en-US"/>
              <a:t>一张片子讲了分</a:t>
            </a:r>
            <a:endParaRPr lang="en-US" altLang="zh-CN"/>
          </a:p>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560562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这张片子主要想说两个方面</a:t>
            </a:r>
            <a:endParaRPr lang="en-US" altLang="zh-CN"/>
          </a:p>
          <a:p>
            <a:r>
              <a:rPr lang="zh-CN" altLang="en-US"/>
              <a:t>首先网格文件里面除了边界条件外 最重要的有点和单元</a:t>
            </a:r>
            <a:endParaRPr lang="en-US" altLang="zh-CN"/>
          </a:p>
          <a:p>
            <a:r>
              <a:rPr lang="zh-CN" altLang="en-US"/>
              <a:t>因为</a:t>
            </a:r>
            <a:r>
              <a:rPr lang="zh-CN" altLang="en-US" baseline="0"/>
              <a:t> 之后会分别介绍 点和单元是怎么存的</a:t>
            </a:r>
            <a:endParaRPr lang="en-US" altLang="zh-CN" baseline="0"/>
          </a:p>
          <a:p>
            <a:r>
              <a:rPr lang="zh-CN" altLang="en-US" baseline="0"/>
              <a:t>线 角 框 四面体 六面体 棱柱 金字塔</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18</a:t>
            </a:fld>
            <a:endParaRPr lang="zh-CN" altLang="en-US"/>
          </a:p>
        </p:txBody>
      </p:sp>
    </p:spTree>
    <p:extLst>
      <p:ext uri="{BB962C8B-B14F-4D97-AF65-F5344CB8AC3E}">
        <p14:creationId xmlns:p14="http://schemas.microsoft.com/office/powerpoint/2010/main" val="3369933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前十二个点在一个单元上，后</a:t>
            </a:r>
            <a:r>
              <a:rPr lang="en-US" altLang="zh-CN"/>
              <a:t>12</a:t>
            </a:r>
            <a:r>
              <a:rPr lang="zh-CN" altLang="en-US"/>
              <a:t>个点在一个单元上 用</a:t>
            </a:r>
            <a:r>
              <a:rPr lang="en-US" altLang="zh-CN"/>
              <a:t>CPoint</a:t>
            </a:r>
            <a:r>
              <a:rPr lang="zh-CN" altLang="en-US"/>
              <a:t>类存的</a:t>
            </a:r>
            <a:endParaRPr lang="en-US" altLang="zh-CN"/>
          </a:p>
          <a:p>
            <a:r>
              <a:rPr lang="zh-CN" altLang="en-US"/>
              <a:t>这里只是想说明  我最开始读网格的时候是并行读取网格的 而且我还通过一个简单的算法注意到了负载平衡这个事情</a:t>
            </a:r>
            <a:endParaRPr lang="en-US" altLang="zh-CN"/>
          </a:p>
          <a:p>
            <a:r>
              <a:rPr lang="zh-CN" altLang="en-US"/>
              <a:t>我们这里要注意到 </a:t>
            </a:r>
            <a:r>
              <a:rPr lang="zh-CN" altLang="en-US" baseline="0"/>
              <a:t>  我们这些点是按照编号平均分配到不同的核心</a:t>
            </a:r>
            <a:endParaRPr lang="en-US" altLang="zh-CN"/>
          </a:p>
          <a:p>
            <a:r>
              <a:rPr lang="zh-CN" altLang="en-US"/>
              <a:t>简单提及 读取点和读取单元</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19</a:t>
            </a:fld>
            <a:endParaRPr lang="zh-CN" altLang="en-US"/>
          </a:p>
        </p:txBody>
      </p:sp>
    </p:spTree>
    <p:extLst>
      <p:ext uri="{BB962C8B-B14F-4D97-AF65-F5344CB8AC3E}">
        <p14:creationId xmlns:p14="http://schemas.microsoft.com/office/powerpoint/2010/main" val="1524724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读取单元 本质上是要读取节点之间的相邻关系</a:t>
            </a:r>
            <a:endParaRPr lang="en-US" altLang="zh-CN"/>
          </a:p>
          <a:p>
            <a:r>
              <a:rPr lang="zh-CN" altLang="en-US"/>
              <a:t>相邻关系通过两个数组来存储</a:t>
            </a:r>
            <a:endParaRPr lang="en-US" altLang="zh-CN"/>
          </a:p>
          <a:p>
            <a:r>
              <a:rPr lang="zh-CN" altLang="en-US"/>
              <a:t>所有相邻节点都存在</a:t>
            </a:r>
            <a:r>
              <a:rPr lang="en-US" altLang="zh-CN"/>
              <a:t>adjacency</a:t>
            </a:r>
            <a:r>
              <a:rPr lang="zh-CN" altLang="en-US"/>
              <a:t>，具体怎么找？ 第</a:t>
            </a:r>
            <a:r>
              <a:rPr lang="en-US" altLang="zh-CN"/>
              <a:t>i</a:t>
            </a:r>
            <a:r>
              <a:rPr lang="zh-CN" altLang="en-US"/>
              <a:t>个节点 怎么怎么样</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20</a:t>
            </a:fld>
            <a:endParaRPr lang="zh-CN" altLang="en-US"/>
          </a:p>
        </p:txBody>
      </p:sp>
    </p:spTree>
    <p:extLst>
      <p:ext uri="{BB962C8B-B14F-4D97-AF65-F5344CB8AC3E}">
        <p14:creationId xmlns:p14="http://schemas.microsoft.com/office/powerpoint/2010/main" val="1202238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21</a:t>
            </a:fld>
            <a:endParaRPr lang="zh-CN" altLang="en-US"/>
          </a:p>
        </p:txBody>
      </p:sp>
    </p:spTree>
    <p:extLst>
      <p:ext uri="{BB962C8B-B14F-4D97-AF65-F5344CB8AC3E}">
        <p14:creationId xmlns:p14="http://schemas.microsoft.com/office/powerpoint/2010/main" val="220908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a:t>
            </a:fld>
            <a:endParaRPr lang="zh-CN" altLang="en-US"/>
          </a:p>
        </p:txBody>
      </p:sp>
    </p:spTree>
    <p:extLst>
      <p:ext uri="{BB962C8B-B14F-4D97-AF65-F5344CB8AC3E}">
        <p14:creationId xmlns:p14="http://schemas.microsoft.com/office/powerpoint/2010/main" val="256346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四张片子讲了读的问题</a:t>
            </a:r>
            <a:endParaRPr lang="en-US" altLang="zh-CN"/>
          </a:p>
          <a:p>
            <a:r>
              <a:rPr lang="zh-CN" altLang="en-US"/>
              <a:t>一张片子讲了分</a:t>
            </a:r>
            <a:endParaRPr lang="en-US" altLang="zh-CN"/>
          </a:p>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2429955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讲清楚</a:t>
            </a:r>
            <a:endParaRPr lang="en-US" altLang="zh-CN"/>
          </a:p>
          <a:p>
            <a:r>
              <a:rPr lang="zh-CN" altLang="en-US"/>
              <a:t>落脚点在于给每个点赋予了一个</a:t>
            </a:r>
            <a:r>
              <a:rPr lang="en-US" altLang="zh-CN"/>
              <a:t>color</a:t>
            </a:r>
            <a:r>
              <a:rPr lang="zh-CN" altLang="en-US"/>
              <a:t>值</a:t>
            </a:r>
            <a:endParaRPr lang="en-US" altLang="zh-CN"/>
          </a:p>
          <a:p>
            <a:r>
              <a:rPr lang="zh-CN" altLang="en-US"/>
              <a:t>对计算网格进行区域分解 计算中不同区域需要通信，因此网格分解对负载均衡和通信有较大影响</a:t>
            </a:r>
            <a:endParaRPr lang="en-US" altLang="zh-CN"/>
          </a:p>
          <a:p>
            <a:r>
              <a:rPr lang="zh-CN" altLang="en-US"/>
              <a:t>我们这里用到的</a:t>
            </a:r>
            <a:r>
              <a:rPr lang="en-US" altLang="zh-CN"/>
              <a:t>Par</a:t>
            </a:r>
            <a:r>
              <a:rPr lang="zh-CN" altLang="en-US"/>
              <a:t>、、、 主要是通过重新分割优化交界面的数量，使得交界面的数量尽可能少</a:t>
            </a:r>
            <a:endParaRPr lang="en-US" altLang="zh-CN"/>
          </a:p>
          <a:p>
            <a:r>
              <a:rPr lang="zh-CN" altLang="en-US"/>
              <a:t>它的落脚点  </a:t>
            </a:r>
            <a:r>
              <a:rPr lang="en-US" altLang="zh-CN"/>
              <a:t>color</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23</a:t>
            </a:fld>
            <a:endParaRPr lang="zh-CN" altLang="en-US"/>
          </a:p>
        </p:txBody>
      </p:sp>
    </p:spTree>
    <p:extLst>
      <p:ext uri="{BB962C8B-B14F-4D97-AF65-F5344CB8AC3E}">
        <p14:creationId xmlns:p14="http://schemas.microsoft.com/office/powerpoint/2010/main" val="1770717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四张片子讲了读的问题</a:t>
            </a:r>
            <a:endParaRPr lang="en-US" altLang="zh-CN"/>
          </a:p>
          <a:p>
            <a:r>
              <a:rPr lang="zh-CN" altLang="en-US"/>
              <a:t>一张片子讲了分</a:t>
            </a:r>
            <a:endParaRPr lang="en-US" altLang="zh-CN"/>
          </a:p>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3406735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有错误 懒得改了</a:t>
            </a:r>
            <a:endParaRPr lang="en-US" altLang="zh-CN"/>
          </a:p>
          <a:p>
            <a:r>
              <a:rPr lang="zh-CN" altLang="en-US"/>
              <a:t>我们的落脚点在于 </a:t>
            </a:r>
            <a:r>
              <a:rPr lang="en-US" altLang="zh-CN"/>
              <a:t>Color_List</a:t>
            </a:r>
          </a:p>
          <a:p>
            <a:r>
              <a:rPr lang="zh-CN" altLang="en-US"/>
              <a:t>可以简单的理解为在每一个核心上存了所有点的颜色表</a:t>
            </a:r>
            <a:endParaRPr lang="en-US" altLang="zh-CN"/>
          </a:p>
          <a:p>
            <a:r>
              <a:rPr lang="en-US" altLang="zh-CN" sz="1200" kern="1200">
                <a:solidFill>
                  <a:schemeClr val="tx1"/>
                </a:solidFill>
                <a:latin typeface="+mn-lt"/>
                <a:ea typeface="+mn-ea"/>
                <a:cs typeface="+mn-cs"/>
              </a:rPr>
              <a:t>Communicate the coloring data so that each rank has a complete set</a:t>
            </a:r>
          </a:p>
          <a:p>
            <a:r>
              <a:rPr lang="en-US" altLang="zh-CN" sz="1200" kern="1200">
                <a:solidFill>
                  <a:schemeClr val="tx1"/>
                </a:solidFill>
                <a:latin typeface="+mn-lt"/>
                <a:ea typeface="+mn-ea"/>
                <a:cs typeface="+mn-cs"/>
              </a:rPr>
              <a:t>   of colors for all points that reside on it, including repeats. </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25</a:t>
            </a:fld>
            <a:endParaRPr lang="zh-CN" altLang="en-US"/>
          </a:p>
        </p:txBody>
      </p:sp>
    </p:spTree>
    <p:extLst>
      <p:ext uri="{BB962C8B-B14F-4D97-AF65-F5344CB8AC3E}">
        <p14:creationId xmlns:p14="http://schemas.microsoft.com/office/powerpoint/2010/main" val="956336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每个</a:t>
            </a:r>
            <a:r>
              <a:rPr lang="en-US" altLang="zh-CN"/>
              <a:t>rank</a:t>
            </a:r>
            <a:r>
              <a:rPr lang="zh-CN" altLang="en-US"/>
              <a:t>上得到了包括虚拟点在内的点号以及坐标号</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26</a:t>
            </a:fld>
            <a:endParaRPr lang="zh-CN" altLang="en-US"/>
          </a:p>
        </p:txBody>
      </p:sp>
    </p:spTree>
    <p:extLst>
      <p:ext uri="{BB962C8B-B14F-4D97-AF65-F5344CB8AC3E}">
        <p14:creationId xmlns:p14="http://schemas.microsoft.com/office/powerpoint/2010/main" val="4039230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单元</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27</a:t>
            </a:fld>
            <a:endParaRPr lang="zh-CN" altLang="en-US"/>
          </a:p>
        </p:txBody>
      </p:sp>
    </p:spTree>
    <p:extLst>
      <p:ext uri="{BB962C8B-B14F-4D97-AF65-F5344CB8AC3E}">
        <p14:creationId xmlns:p14="http://schemas.microsoft.com/office/powerpoint/2010/main" val="120871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28</a:t>
            </a:fld>
            <a:endParaRPr lang="zh-CN" altLang="en-US"/>
          </a:p>
        </p:txBody>
      </p:sp>
    </p:spTree>
    <p:extLst>
      <p:ext uri="{BB962C8B-B14F-4D97-AF65-F5344CB8AC3E}">
        <p14:creationId xmlns:p14="http://schemas.microsoft.com/office/powerpoint/2010/main" val="102694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四张片子讲了读的问题</a:t>
            </a:r>
            <a:endParaRPr lang="en-US" altLang="zh-CN"/>
          </a:p>
          <a:p>
            <a:r>
              <a:rPr lang="zh-CN" altLang="en-US"/>
              <a:t>一张片子讲了分</a:t>
            </a:r>
            <a:endParaRPr lang="en-US" altLang="zh-CN"/>
          </a:p>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1656671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四张片子讲了读的问题</a:t>
            </a:r>
            <a:endParaRPr lang="en-US" altLang="zh-CN"/>
          </a:p>
          <a:p>
            <a:r>
              <a:rPr lang="zh-CN" altLang="en-US"/>
              <a:t>一张片子讲了分</a:t>
            </a:r>
            <a:endParaRPr lang="en-US" altLang="zh-CN"/>
          </a:p>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106410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988A7A4-B863-4F96-95B7-E34D918C4942}" type="slidenum">
              <a:rPr lang="zh-CN" altLang="en-US" smtClean="0"/>
              <a:pPr/>
              <a:t>32</a:t>
            </a:fld>
            <a:endParaRPr lang="zh-CN" altLang="en-US"/>
          </a:p>
        </p:txBody>
      </p:sp>
    </p:spTree>
    <p:extLst>
      <p:ext uri="{BB962C8B-B14F-4D97-AF65-F5344CB8AC3E}">
        <p14:creationId xmlns:p14="http://schemas.microsoft.com/office/powerpoint/2010/main" val="44902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en-US" altLang="zh-CN"/>
              <a:t>Scalar field </a:t>
            </a:r>
            <a:r>
              <a:rPr lang="zh-CN" altLang="en-US"/>
              <a:t>标量场   离散伴随方法是气动优化设计的方法</a:t>
            </a:r>
            <a:endParaRPr lang="en-US" altLang="zh-CN"/>
          </a:p>
          <a:p>
            <a:r>
              <a:rPr lang="zh-CN" altLang="en-US"/>
              <a:t>这一张片子简单介绍一下</a:t>
            </a:r>
            <a:r>
              <a:rPr lang="en-US" altLang="zh-CN"/>
              <a:t>SU2</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a:t>
            </a:fld>
            <a:endParaRPr lang="zh-CN" altLang="en-US"/>
          </a:p>
        </p:txBody>
      </p:sp>
    </p:spTree>
    <p:extLst>
      <p:ext uri="{BB962C8B-B14F-4D97-AF65-F5344CB8AC3E}">
        <p14:creationId xmlns:p14="http://schemas.microsoft.com/office/powerpoint/2010/main" val="3568565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话说</a:t>
            </a:r>
            <a:r>
              <a:rPr lang="zh-CN" altLang="en-US" baseline="0"/>
              <a:t> 带宽 从</a:t>
            </a:r>
            <a:r>
              <a:rPr lang="en-US" altLang="zh-CN" baseline="0"/>
              <a:t>18</a:t>
            </a:r>
            <a:r>
              <a:rPr lang="zh-CN" altLang="en-US" baseline="0"/>
              <a:t>减到</a:t>
            </a:r>
            <a:r>
              <a:rPr lang="en-US" altLang="zh-CN" baseline="0"/>
              <a:t>5 </a:t>
            </a:r>
            <a:r>
              <a:rPr lang="zh-CN" altLang="en-US" baseline="0"/>
              <a:t>他是怎么算出来的</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33</a:t>
            </a:fld>
            <a:endParaRPr lang="zh-CN" altLang="en-US"/>
          </a:p>
        </p:txBody>
      </p:sp>
    </p:spTree>
    <p:extLst>
      <p:ext uri="{BB962C8B-B14F-4D97-AF65-F5344CB8AC3E}">
        <p14:creationId xmlns:p14="http://schemas.microsoft.com/office/powerpoint/2010/main" val="1836730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34</a:t>
            </a:fld>
            <a:endParaRPr lang="zh-CN" altLang="en-US"/>
          </a:p>
        </p:txBody>
      </p:sp>
    </p:spTree>
    <p:extLst>
      <p:ext uri="{BB962C8B-B14F-4D97-AF65-F5344CB8AC3E}">
        <p14:creationId xmlns:p14="http://schemas.microsoft.com/office/powerpoint/2010/main" val="2371024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单元 面 边 节点</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35</a:t>
            </a:fld>
            <a:endParaRPr lang="zh-CN" altLang="en-US"/>
          </a:p>
        </p:txBody>
      </p:sp>
    </p:spTree>
    <p:extLst>
      <p:ext uri="{BB962C8B-B14F-4D97-AF65-F5344CB8AC3E}">
        <p14:creationId xmlns:p14="http://schemas.microsoft.com/office/powerpoint/2010/main" val="993160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36</a:t>
            </a:fld>
            <a:endParaRPr lang="zh-CN" altLang="en-US"/>
          </a:p>
        </p:txBody>
      </p:sp>
    </p:spTree>
    <p:extLst>
      <p:ext uri="{BB962C8B-B14F-4D97-AF65-F5344CB8AC3E}">
        <p14:creationId xmlns:p14="http://schemas.microsoft.com/office/powerpoint/2010/main" val="2742561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en-US" altLang="zh-CN" sz="1200" kern="1200">
                <a:solidFill>
                  <a:schemeClr val="tx1"/>
                </a:solidFill>
                <a:latin typeface="+mn-lt"/>
                <a:ea typeface="+mn-ea"/>
                <a:cs typeface="+mn-cs"/>
              </a:rPr>
              <a:t>Loop over all interior mesh nodes on the local partition and compute</a:t>
            </a:r>
          </a:p>
          <a:p>
            <a:r>
              <a:rPr lang="en-US" altLang="zh-CN" sz="1200" kern="1200">
                <a:solidFill>
                  <a:schemeClr val="tx1"/>
                </a:solidFill>
                <a:latin typeface="+mn-lt"/>
                <a:ea typeface="+mn-ea"/>
                <a:cs typeface="+mn-cs"/>
              </a:rPr>
              <a:t>   the distances to each of the no-slip boundary nodes in the entire mesh.</a:t>
            </a:r>
          </a:p>
          <a:p>
            <a:r>
              <a:rPr lang="en-US" altLang="zh-CN" sz="1200" kern="1200">
                <a:solidFill>
                  <a:schemeClr val="tx1"/>
                </a:solidFill>
                <a:latin typeface="+mn-lt"/>
                <a:ea typeface="+mn-ea"/>
                <a:cs typeface="+mn-cs"/>
              </a:rPr>
              <a:t>   Store the minimum distance to the wall for each interior mesh node</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37</a:t>
            </a:fld>
            <a:endParaRPr lang="zh-CN" altLang="en-US"/>
          </a:p>
        </p:txBody>
      </p:sp>
    </p:spTree>
    <p:extLst>
      <p:ext uri="{BB962C8B-B14F-4D97-AF65-F5344CB8AC3E}">
        <p14:creationId xmlns:p14="http://schemas.microsoft.com/office/powerpoint/2010/main" val="1008128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凝聚多重网格 相邻的控制单元之间互相融合</a:t>
            </a:r>
            <a:endParaRPr lang="en-US" altLang="zh-CN"/>
          </a:p>
          <a:p>
            <a:r>
              <a:rPr lang="zh-CN" altLang="en-US"/>
              <a:t>基本思想</a:t>
            </a:r>
            <a:endParaRPr lang="en-US" altLang="zh-CN"/>
          </a:p>
          <a:p>
            <a:endParaRPr lang="en-US" altLang="zh-CN"/>
          </a:p>
          <a:p>
            <a:r>
              <a:rPr lang="zh-CN" altLang="en-US"/>
              <a:t>大概分三步</a:t>
            </a:r>
            <a:endParaRPr lang="en-US" altLang="zh-CN"/>
          </a:p>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38</a:t>
            </a:fld>
            <a:endParaRPr lang="zh-CN" altLang="en-US"/>
          </a:p>
        </p:txBody>
      </p:sp>
    </p:spTree>
    <p:extLst>
      <p:ext uri="{BB962C8B-B14F-4D97-AF65-F5344CB8AC3E}">
        <p14:creationId xmlns:p14="http://schemas.microsoft.com/office/powerpoint/2010/main" val="1914069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en-US" altLang="zh-CN"/>
              <a:t>L</a:t>
            </a:r>
            <a:r>
              <a:rPr lang="zh-CN" altLang="en-US"/>
              <a:t>代表的是一种非线性的离散格式  </a:t>
            </a:r>
            <a:r>
              <a:rPr lang="en-US" altLang="zh-CN"/>
              <a:t>I </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39</a:t>
            </a:fld>
            <a:endParaRPr lang="zh-CN" altLang="en-US"/>
          </a:p>
        </p:txBody>
      </p:sp>
    </p:spTree>
    <p:extLst>
      <p:ext uri="{BB962C8B-B14F-4D97-AF65-F5344CB8AC3E}">
        <p14:creationId xmlns:p14="http://schemas.microsoft.com/office/powerpoint/2010/main" val="2585765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40</a:t>
            </a:fld>
            <a:endParaRPr lang="zh-CN" altLang="en-US"/>
          </a:p>
        </p:txBody>
      </p:sp>
    </p:spTree>
    <p:extLst>
      <p:ext uri="{BB962C8B-B14F-4D97-AF65-F5344CB8AC3E}">
        <p14:creationId xmlns:p14="http://schemas.microsoft.com/office/powerpoint/2010/main" val="1438266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包括之后改</a:t>
            </a:r>
            <a:r>
              <a:rPr lang="en-US" altLang="zh-CN"/>
              <a:t>GPU</a:t>
            </a:r>
            <a:r>
              <a:rPr lang="zh-CN" altLang="en-US"/>
              <a:t>也是要先从</a:t>
            </a:r>
            <a:r>
              <a:rPr lang="en-US" altLang="zh-CN"/>
              <a:t>Euler</a:t>
            </a:r>
            <a:r>
              <a:rPr lang="zh-CN" altLang="en-US"/>
              <a:t>改起</a:t>
            </a:r>
            <a:endParaRPr lang="en-US" altLang="zh-CN"/>
          </a:p>
          <a:p>
            <a:r>
              <a:rPr lang="zh-CN" altLang="en-US"/>
              <a:t>目前的阶段把</a:t>
            </a:r>
            <a:r>
              <a:rPr lang="en-US" altLang="zh-CN"/>
              <a:t>SU2</a:t>
            </a:r>
            <a:r>
              <a:rPr lang="zh-CN" altLang="en-US"/>
              <a:t>过了一遍，主要想讲的有以下几个方面</a:t>
            </a:r>
            <a:endParaRPr lang="en-US" altLang="zh-CN"/>
          </a:p>
          <a:p>
            <a:r>
              <a:rPr lang="zh-CN" altLang="en-US"/>
              <a:t>首先是配置</a:t>
            </a:r>
            <a:r>
              <a:rPr lang="zh-CN" altLang="en-US" baseline="0"/>
              <a:t>  </a:t>
            </a:r>
            <a:endParaRPr lang="en-US" altLang="zh-CN" baseline="0"/>
          </a:p>
          <a:p>
            <a:r>
              <a:rPr lang="zh-CN" altLang="en-US" baseline="0"/>
              <a:t>其次是求解器的定义</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41</a:t>
            </a:fld>
            <a:endParaRPr lang="zh-CN" altLang="en-US"/>
          </a:p>
        </p:txBody>
      </p:sp>
    </p:spTree>
    <p:extLst>
      <p:ext uri="{BB962C8B-B14F-4D97-AF65-F5344CB8AC3E}">
        <p14:creationId xmlns:p14="http://schemas.microsoft.com/office/powerpoint/2010/main" val="3735568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en-US" altLang="zh-CN"/>
              <a:t>passion </a:t>
            </a:r>
            <a:r>
              <a:rPr lang="zh-CN" altLang="en-US"/>
              <a:t>方程，波动方程，热传导方程，弹性有限元方程</a:t>
            </a:r>
            <a:endParaRPr lang="en-US" altLang="zh-CN"/>
          </a:p>
          <a:p>
            <a:r>
              <a:rPr lang="zh-CN" altLang="en-US"/>
              <a:t>谐波平衡</a:t>
            </a:r>
            <a:endParaRPr lang="en-US" altLang="zh-CN"/>
          </a:p>
          <a:p>
            <a:r>
              <a:rPr lang="zh-CN" altLang="en-US"/>
              <a:t>流固耦合问题 （离散伴随 和 </a:t>
            </a:r>
            <a:endParaRPr lang="en-US" altLang="zh-CN"/>
          </a:p>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42</a:t>
            </a:fld>
            <a:endParaRPr lang="zh-CN" altLang="en-US"/>
          </a:p>
        </p:txBody>
      </p:sp>
    </p:spTree>
    <p:extLst>
      <p:ext uri="{BB962C8B-B14F-4D97-AF65-F5344CB8AC3E}">
        <p14:creationId xmlns:p14="http://schemas.microsoft.com/office/powerpoint/2010/main" val="93623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6</a:t>
            </a:fld>
            <a:endParaRPr lang="zh-CN" altLang="en-US"/>
          </a:p>
        </p:txBody>
      </p:sp>
    </p:spTree>
    <p:extLst>
      <p:ext uri="{BB962C8B-B14F-4D97-AF65-F5344CB8AC3E}">
        <p14:creationId xmlns:p14="http://schemas.microsoft.com/office/powerpoint/2010/main" val="3950818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latin typeface="+mn-lt"/>
                <a:ea typeface="+mn-ea"/>
                <a:cs typeface="+mn-cs"/>
              </a:rPr>
              <a:t> * \brief Set the parameters of the </a:t>
            </a:r>
            <a:r>
              <a:rPr lang="en-US" altLang="zh-CN" sz="1200" u="sng" kern="1200">
                <a:solidFill>
                  <a:schemeClr val="tx1"/>
                </a:solidFill>
                <a:latin typeface="+mn-lt"/>
                <a:ea typeface="+mn-ea"/>
                <a:cs typeface="+mn-cs"/>
              </a:rPr>
              <a:t>convective numerical scheme.</a:t>
            </a:r>
          </a:p>
          <a:p>
            <a:r>
              <a:rPr lang="en-US" altLang="zh-CN" sz="1200" kern="1200">
                <a:solidFill>
                  <a:schemeClr val="tx1"/>
                </a:solidFill>
                <a:latin typeface="+mn-lt"/>
                <a:ea typeface="+mn-ea"/>
                <a:cs typeface="+mn-cs"/>
              </a:rPr>
              <a:t>   * \note The parameters will change because we are solving different kind of equations.</a:t>
            </a:r>
          </a:p>
          <a:p>
            <a:r>
              <a:rPr lang="en-US" altLang="zh-CN" sz="1200" kern="1200">
                <a:solidFill>
                  <a:schemeClr val="tx1"/>
                </a:solidFill>
                <a:latin typeface="+mn-lt"/>
                <a:ea typeface="+mn-ea"/>
                <a:cs typeface="+mn-cs"/>
              </a:rPr>
              <a:t>   * \</a:t>
            </a:r>
            <a:r>
              <a:rPr lang="en-US" altLang="zh-CN" sz="1200" u="sng" kern="1200">
                <a:solidFill>
                  <a:schemeClr val="tx1"/>
                </a:solidFill>
                <a:latin typeface="+mn-lt"/>
                <a:ea typeface="+mn-ea"/>
                <a:cs typeface="+mn-cs"/>
              </a:rPr>
              <a:t>param[in] val_kind_convnumscheme - Center or upwind scheme.</a:t>
            </a:r>
          </a:p>
          <a:p>
            <a:r>
              <a:rPr lang="en-US" altLang="zh-CN" sz="1200" kern="1200">
                <a:solidFill>
                  <a:schemeClr val="tx1"/>
                </a:solidFill>
                <a:latin typeface="+mn-lt"/>
                <a:ea typeface="+mn-ea"/>
                <a:cs typeface="+mn-cs"/>
              </a:rPr>
              <a:t>   * \</a:t>
            </a:r>
            <a:r>
              <a:rPr lang="en-US" altLang="zh-CN" sz="1200" u="sng" kern="1200">
                <a:solidFill>
                  <a:schemeClr val="tx1"/>
                </a:solidFill>
                <a:latin typeface="+mn-lt"/>
                <a:ea typeface="+mn-ea"/>
                <a:cs typeface="+mn-cs"/>
              </a:rPr>
              <a:t>param[in] val_kind_centered - If centered scheme, kind of centered scheme (JST, etc.).</a:t>
            </a:r>
          </a:p>
          <a:p>
            <a:r>
              <a:rPr lang="en-US" altLang="zh-CN" sz="1200" kern="1200">
                <a:solidFill>
                  <a:schemeClr val="tx1"/>
                </a:solidFill>
                <a:latin typeface="+mn-lt"/>
                <a:ea typeface="+mn-ea"/>
                <a:cs typeface="+mn-cs"/>
              </a:rPr>
              <a:t>   * \</a:t>
            </a:r>
            <a:r>
              <a:rPr lang="en-US" altLang="zh-CN" sz="1200" u="sng" kern="1200">
                <a:solidFill>
                  <a:schemeClr val="tx1"/>
                </a:solidFill>
                <a:latin typeface="+mn-lt"/>
                <a:ea typeface="+mn-ea"/>
                <a:cs typeface="+mn-cs"/>
              </a:rPr>
              <a:t>param[in] val_kind_upwind - If upwind scheme, kind of upwind scheme (Roe, etc.).</a:t>
            </a:r>
          </a:p>
          <a:p>
            <a:r>
              <a:rPr lang="en-US" altLang="zh-CN" sz="1200" kern="1200">
                <a:solidFill>
                  <a:schemeClr val="tx1"/>
                </a:solidFill>
                <a:latin typeface="+mn-lt"/>
                <a:ea typeface="+mn-ea"/>
                <a:cs typeface="+mn-cs"/>
              </a:rPr>
              <a:t>   * \</a:t>
            </a:r>
            <a:r>
              <a:rPr lang="en-US" altLang="zh-CN" sz="1200" u="sng" kern="1200">
                <a:solidFill>
                  <a:schemeClr val="tx1"/>
                </a:solidFill>
                <a:latin typeface="+mn-lt"/>
                <a:ea typeface="+mn-ea"/>
                <a:cs typeface="+mn-cs"/>
              </a:rPr>
              <a:t>param[in] val_kind_slopelimit - If upwind scheme, kind of slope limit.</a:t>
            </a:r>
          </a:p>
          <a:p>
            <a:r>
              <a:rPr lang="en-US" altLang="zh-CN" sz="1200" kern="1200">
                <a:solidFill>
                  <a:schemeClr val="tx1"/>
                </a:solidFill>
                <a:latin typeface="+mn-lt"/>
                <a:ea typeface="+mn-ea"/>
                <a:cs typeface="+mn-cs"/>
              </a:rPr>
              <a:t>   * \</a:t>
            </a:r>
            <a:r>
              <a:rPr lang="en-US" altLang="zh-CN" sz="1200" u="sng" kern="1200">
                <a:solidFill>
                  <a:schemeClr val="tx1"/>
                </a:solidFill>
                <a:latin typeface="+mn-lt"/>
                <a:ea typeface="+mn-ea"/>
                <a:cs typeface="+mn-cs"/>
              </a:rPr>
              <a:t>param[in] val_muscl - Define if we apply a MUSCL scheme or not.</a:t>
            </a:r>
          </a:p>
          <a:p>
            <a:r>
              <a:rPr lang="zh-CN" altLang="en-US" sz="1200" u="sng" kern="1200">
                <a:solidFill>
                  <a:schemeClr val="tx1"/>
                </a:solidFill>
                <a:latin typeface="+mn-lt"/>
                <a:ea typeface="+mn-ea"/>
                <a:cs typeface="+mn-cs"/>
              </a:rPr>
              <a:t>时间迭代的话指定的是隐式还是显式时间迭代</a:t>
            </a:r>
            <a:endParaRPr lang="en-US" altLang="zh-CN" sz="1200" u="sng" kern="1200">
              <a:solidFill>
                <a:schemeClr val="tx1"/>
              </a:solidFill>
              <a:latin typeface="+mn-lt"/>
              <a:ea typeface="+mn-ea"/>
              <a:cs typeface="+mn-cs"/>
            </a:endParaRPr>
          </a:p>
          <a:p>
            <a:endParaRPr lang="en-US" altLang="zh-CN" sz="1200" u="sng" kern="1200">
              <a:solidFill>
                <a:schemeClr val="tx1"/>
              </a:solidFill>
              <a:latin typeface="+mn-lt"/>
              <a:ea typeface="+mn-ea"/>
              <a:cs typeface="+mn-cs"/>
            </a:endParaRPr>
          </a:p>
          <a:p>
            <a:endParaRPr lang="en-US" altLang="zh-CN" sz="1200" u="sng" kern="1200">
              <a:solidFill>
                <a:schemeClr val="tx1"/>
              </a:solidFill>
              <a:latin typeface="+mn-lt"/>
              <a:ea typeface="+mn-ea"/>
              <a:cs typeface="+mn-cs"/>
            </a:endParaRPr>
          </a:p>
          <a:p>
            <a:r>
              <a:rPr lang="zh-CN" altLang="en-US"/>
              <a:t>结合我们的情况 我们是</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44</a:t>
            </a:fld>
            <a:endParaRPr lang="zh-CN" altLang="en-US"/>
          </a:p>
        </p:txBody>
      </p:sp>
    </p:spTree>
    <p:extLst>
      <p:ext uri="{BB962C8B-B14F-4D97-AF65-F5344CB8AC3E}">
        <p14:creationId xmlns:p14="http://schemas.microsoft.com/office/powerpoint/2010/main" val="1267090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45</a:t>
            </a:fld>
            <a:endParaRPr lang="zh-CN" altLang="en-US"/>
          </a:p>
        </p:txBody>
      </p:sp>
    </p:spTree>
    <p:extLst>
      <p:ext uri="{BB962C8B-B14F-4D97-AF65-F5344CB8AC3E}">
        <p14:creationId xmlns:p14="http://schemas.microsoft.com/office/powerpoint/2010/main" val="100995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46</a:t>
            </a:fld>
            <a:endParaRPr lang="zh-CN" altLang="en-US"/>
          </a:p>
        </p:txBody>
      </p:sp>
    </p:spTree>
    <p:extLst>
      <p:ext uri="{BB962C8B-B14F-4D97-AF65-F5344CB8AC3E}">
        <p14:creationId xmlns:p14="http://schemas.microsoft.com/office/powerpoint/2010/main" val="1937296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47</a:t>
            </a:fld>
            <a:endParaRPr lang="zh-CN" altLang="en-US"/>
          </a:p>
        </p:txBody>
      </p:sp>
    </p:spTree>
    <p:extLst>
      <p:ext uri="{BB962C8B-B14F-4D97-AF65-F5344CB8AC3E}">
        <p14:creationId xmlns:p14="http://schemas.microsoft.com/office/powerpoint/2010/main" val="2513121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48</a:t>
            </a:fld>
            <a:endParaRPr lang="zh-CN" altLang="en-US"/>
          </a:p>
        </p:txBody>
      </p:sp>
    </p:spTree>
    <p:extLst>
      <p:ext uri="{BB962C8B-B14F-4D97-AF65-F5344CB8AC3E}">
        <p14:creationId xmlns:p14="http://schemas.microsoft.com/office/powerpoint/2010/main" val="2585897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49</a:t>
            </a:fld>
            <a:endParaRPr lang="zh-CN" altLang="en-US"/>
          </a:p>
        </p:txBody>
      </p:sp>
    </p:spTree>
    <p:extLst>
      <p:ext uri="{BB962C8B-B14F-4D97-AF65-F5344CB8AC3E}">
        <p14:creationId xmlns:p14="http://schemas.microsoft.com/office/powerpoint/2010/main" val="3946355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50</a:t>
            </a:fld>
            <a:endParaRPr lang="zh-CN" altLang="en-US"/>
          </a:p>
        </p:txBody>
      </p:sp>
    </p:spTree>
    <p:extLst>
      <p:ext uri="{BB962C8B-B14F-4D97-AF65-F5344CB8AC3E}">
        <p14:creationId xmlns:p14="http://schemas.microsoft.com/office/powerpoint/2010/main" val="1509828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51</a:t>
            </a:fld>
            <a:endParaRPr lang="zh-CN" altLang="en-US"/>
          </a:p>
        </p:txBody>
      </p:sp>
    </p:spTree>
    <p:extLst>
      <p:ext uri="{BB962C8B-B14F-4D97-AF65-F5344CB8AC3E}">
        <p14:creationId xmlns:p14="http://schemas.microsoft.com/office/powerpoint/2010/main" val="3833964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52</a:t>
            </a:fld>
            <a:endParaRPr lang="zh-CN" altLang="en-US"/>
          </a:p>
        </p:txBody>
      </p:sp>
    </p:spTree>
    <p:extLst>
      <p:ext uri="{BB962C8B-B14F-4D97-AF65-F5344CB8AC3E}">
        <p14:creationId xmlns:p14="http://schemas.microsoft.com/office/powerpoint/2010/main" val="25073874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53</a:t>
            </a:fld>
            <a:endParaRPr lang="zh-CN" altLang="en-US"/>
          </a:p>
        </p:txBody>
      </p:sp>
    </p:spTree>
    <p:extLst>
      <p:ext uri="{BB962C8B-B14F-4D97-AF65-F5344CB8AC3E}">
        <p14:creationId xmlns:p14="http://schemas.microsoft.com/office/powerpoint/2010/main" val="677023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对流项  粘性项 源项</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a:t>
            </a:fld>
            <a:endParaRPr lang="zh-CN" altLang="en-US"/>
          </a:p>
        </p:txBody>
      </p:sp>
    </p:spTree>
    <p:extLst>
      <p:ext uri="{BB962C8B-B14F-4D97-AF65-F5344CB8AC3E}">
        <p14:creationId xmlns:p14="http://schemas.microsoft.com/office/powerpoint/2010/main" val="35157007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54</a:t>
            </a:fld>
            <a:endParaRPr lang="zh-CN" altLang="en-US"/>
          </a:p>
        </p:txBody>
      </p:sp>
    </p:spTree>
    <p:extLst>
      <p:ext uri="{BB962C8B-B14F-4D97-AF65-F5344CB8AC3E}">
        <p14:creationId xmlns:p14="http://schemas.microsoft.com/office/powerpoint/2010/main" val="27628275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55</a:t>
            </a:fld>
            <a:endParaRPr lang="zh-CN" altLang="en-US"/>
          </a:p>
        </p:txBody>
      </p:sp>
    </p:spTree>
    <p:extLst>
      <p:ext uri="{BB962C8B-B14F-4D97-AF65-F5344CB8AC3E}">
        <p14:creationId xmlns:p14="http://schemas.microsoft.com/office/powerpoint/2010/main" val="8967151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56</a:t>
            </a:fld>
            <a:endParaRPr lang="zh-CN" altLang="en-US"/>
          </a:p>
        </p:txBody>
      </p:sp>
    </p:spTree>
    <p:extLst>
      <p:ext uri="{BB962C8B-B14F-4D97-AF65-F5344CB8AC3E}">
        <p14:creationId xmlns:p14="http://schemas.microsoft.com/office/powerpoint/2010/main" val="1652206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57</a:t>
            </a:fld>
            <a:endParaRPr lang="zh-CN" altLang="en-US"/>
          </a:p>
        </p:txBody>
      </p:sp>
    </p:spTree>
    <p:extLst>
      <p:ext uri="{BB962C8B-B14F-4D97-AF65-F5344CB8AC3E}">
        <p14:creationId xmlns:p14="http://schemas.microsoft.com/office/powerpoint/2010/main" val="35242192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58</a:t>
            </a:fld>
            <a:endParaRPr lang="zh-CN" altLang="en-US"/>
          </a:p>
        </p:txBody>
      </p:sp>
    </p:spTree>
    <p:extLst>
      <p:ext uri="{BB962C8B-B14F-4D97-AF65-F5344CB8AC3E}">
        <p14:creationId xmlns:p14="http://schemas.microsoft.com/office/powerpoint/2010/main" val="1912034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59</a:t>
            </a:fld>
            <a:endParaRPr lang="zh-CN" altLang="en-US"/>
          </a:p>
        </p:txBody>
      </p:sp>
    </p:spTree>
    <p:extLst>
      <p:ext uri="{BB962C8B-B14F-4D97-AF65-F5344CB8AC3E}">
        <p14:creationId xmlns:p14="http://schemas.microsoft.com/office/powerpoint/2010/main" val="922890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60</a:t>
            </a:fld>
            <a:endParaRPr lang="zh-CN" altLang="en-US"/>
          </a:p>
        </p:txBody>
      </p:sp>
    </p:spTree>
    <p:extLst>
      <p:ext uri="{BB962C8B-B14F-4D97-AF65-F5344CB8AC3E}">
        <p14:creationId xmlns:p14="http://schemas.microsoft.com/office/powerpoint/2010/main" val="1142232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61</a:t>
            </a:fld>
            <a:endParaRPr lang="zh-CN" altLang="en-US"/>
          </a:p>
        </p:txBody>
      </p:sp>
    </p:spTree>
    <p:extLst>
      <p:ext uri="{BB962C8B-B14F-4D97-AF65-F5344CB8AC3E}">
        <p14:creationId xmlns:p14="http://schemas.microsoft.com/office/powerpoint/2010/main" val="49387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对流项  粘性项 源项</a:t>
            </a:r>
            <a:endParaRPr lang="en-US" altLang="zh-CN"/>
          </a:p>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62</a:t>
            </a:fld>
            <a:endParaRPr lang="zh-CN" altLang="en-US"/>
          </a:p>
        </p:txBody>
      </p:sp>
    </p:spTree>
    <p:extLst>
      <p:ext uri="{BB962C8B-B14F-4D97-AF65-F5344CB8AC3E}">
        <p14:creationId xmlns:p14="http://schemas.microsoft.com/office/powerpoint/2010/main" val="2097573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首先清楚一点  变量是在节点上的 是在</a:t>
            </a:r>
            <a:r>
              <a:rPr lang="en-US" altLang="zh-CN"/>
              <a:t>vertex </a:t>
            </a:r>
            <a:r>
              <a:rPr lang="zh-CN" altLang="en-US"/>
              <a:t>上的</a:t>
            </a:r>
            <a:endParaRPr lang="en-US" altLang="zh-CN"/>
          </a:p>
          <a:p>
            <a:r>
              <a:rPr lang="zh-CN" altLang="en-US"/>
              <a:t>第二个 给大家解释清楚 什么叫 </a:t>
            </a:r>
            <a:r>
              <a:rPr lang="en-US" altLang="zh-CN"/>
              <a:t>Median dual control volume</a:t>
            </a:r>
          </a:p>
          <a:p>
            <a:r>
              <a:rPr lang="zh-CN" altLang="en-US"/>
              <a:t>首先 一个节点 在三维的情况下 它的周围 有单元 有面 还有边 那么把单元中心 面心和中点连起来形成的单元 我们叫做</a:t>
            </a:r>
            <a:endParaRPr lang="en-US" altLang="zh-CN"/>
          </a:p>
          <a:p>
            <a:r>
              <a:rPr lang="zh-CN" altLang="en-US"/>
              <a:t>我这里给出了一个（文章里的） </a:t>
            </a:r>
            <a:r>
              <a:rPr lang="en-US" altLang="zh-CN"/>
              <a:t>M C F </a:t>
            </a:r>
            <a:r>
              <a:rPr lang="zh-CN" altLang="en-US"/>
              <a:t>的含义 </a:t>
            </a:r>
            <a:r>
              <a:rPr lang="en-US" altLang="zh-CN"/>
              <a:t>mid cell face</a:t>
            </a:r>
          </a:p>
          <a:p>
            <a:r>
              <a:rPr lang="zh-CN" altLang="en-US"/>
              <a:t>你看这个就是它的名字双重网格的由来</a:t>
            </a:r>
            <a:endParaRPr lang="en-US" altLang="zh-CN"/>
          </a:p>
          <a:p>
            <a:r>
              <a:rPr lang="zh-CN" altLang="en-US"/>
              <a:t>那么我们就说好了 对于这条边来讲 这个面是他</a:t>
            </a:r>
            <a:r>
              <a:rPr lang="en-US" altLang="zh-CN"/>
              <a:t>dual control volume </a:t>
            </a:r>
            <a:r>
              <a:rPr lang="zh-CN" altLang="en-US"/>
              <a:t>的一部分</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val="129850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en-US" altLang="zh-CN"/>
              <a:t>passion </a:t>
            </a:r>
            <a:r>
              <a:rPr lang="zh-CN" altLang="en-US"/>
              <a:t>方程，波动方程，热传导方程，弹性有限元方程</a:t>
            </a:r>
            <a:endParaRPr lang="en-US" altLang="zh-CN"/>
          </a:p>
          <a:p>
            <a:r>
              <a:rPr lang="zh-CN" altLang="en-US"/>
              <a:t>谐波平衡</a:t>
            </a:r>
            <a:endParaRPr lang="en-US" altLang="zh-CN"/>
          </a:p>
          <a:p>
            <a:r>
              <a:rPr lang="zh-CN" altLang="en-US"/>
              <a:t>流固耦合问题 （离散伴随 和 </a:t>
            </a:r>
            <a:endParaRPr lang="en-US" altLang="zh-CN"/>
          </a:p>
          <a:p>
            <a:endParaRPr lang="en-US" altLang="zh-CN"/>
          </a:p>
          <a:p>
            <a:r>
              <a:rPr lang="zh-CN" altLang="en-US"/>
              <a:t>只要抓住三个红框，</a:t>
            </a:r>
            <a:r>
              <a:rPr lang="en-US" altLang="zh-CN"/>
              <a:t>SU2_CFD</a:t>
            </a:r>
            <a:r>
              <a:rPr lang="zh-CN" altLang="en-US"/>
              <a:t>这个模块基本就全部了解了</a:t>
            </a:r>
            <a:endParaRPr lang="en-US" altLang="zh-CN"/>
          </a:p>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8</a:t>
            </a:fld>
            <a:endParaRPr lang="zh-CN" altLang="en-US"/>
          </a:p>
        </p:txBody>
      </p:sp>
    </p:spTree>
    <p:extLst>
      <p:ext uri="{BB962C8B-B14F-4D97-AF65-F5344CB8AC3E}">
        <p14:creationId xmlns:p14="http://schemas.microsoft.com/office/powerpoint/2010/main" val="5121357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val="11221004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p14="http://schemas.microsoft.com/office/powerpoint/2010/main" val="10764614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66</a:t>
            </a:fld>
            <a:endParaRPr lang="zh-CN" altLang="en-US">
              <a:solidFill>
                <a:prstClr val="black"/>
              </a:solidFill>
            </a:endParaRPr>
          </a:p>
        </p:txBody>
      </p:sp>
    </p:spTree>
    <p:extLst>
      <p:ext uri="{BB962C8B-B14F-4D97-AF65-F5344CB8AC3E}">
        <p14:creationId xmlns:p14="http://schemas.microsoft.com/office/powerpoint/2010/main" val="17648517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对角线都是</a:t>
            </a:r>
            <a:r>
              <a:rPr lang="en-US" altLang="zh-CN"/>
              <a:t>2 </a:t>
            </a:r>
            <a:r>
              <a:rPr lang="zh-CN" altLang="en-US"/>
              <a:t>两边都是</a:t>
            </a:r>
            <a:r>
              <a:rPr lang="en-US" altLang="zh-CN"/>
              <a:t>-1</a:t>
            </a:r>
          </a:p>
          <a:p>
            <a:r>
              <a:rPr lang="zh-CN" altLang="en-US"/>
              <a:t>迭代矩阵谱半径小于</a:t>
            </a:r>
            <a:r>
              <a:rPr lang="en-US" altLang="zh-CN"/>
              <a:t>1 </a:t>
            </a:r>
            <a:r>
              <a:rPr lang="zh-CN" altLang="en-US"/>
              <a:t>迭代收敛</a:t>
            </a:r>
            <a:endParaRPr lang="en-US" altLang="zh-CN"/>
          </a:p>
          <a:p>
            <a:endParaRPr lang="en-US" altLang="zh-CN"/>
          </a:p>
          <a:p>
            <a:r>
              <a:rPr lang="zh-CN" altLang="en-US"/>
              <a:t>讲一讲 过程</a:t>
            </a:r>
            <a:endParaRPr lang="en-US" altLang="zh-CN"/>
          </a:p>
          <a:p>
            <a:r>
              <a:rPr lang="zh-CN" altLang="en-US"/>
              <a:t>任何一个初始值 都可以用特征向量构成的特征空间中用特征向量表示</a:t>
            </a:r>
            <a:endParaRPr lang="en-US" altLang="zh-CN"/>
          </a:p>
          <a:p>
            <a:r>
              <a:rPr lang="zh-CN" altLang="en-US"/>
              <a:t>所以其中有衰减快的</a:t>
            </a:r>
            <a:endParaRPr lang="en-US" altLang="zh-CN"/>
          </a:p>
          <a:p>
            <a:r>
              <a:rPr lang="zh-CN" altLang="en-US"/>
              <a:t>衰减慢的  衰减慢的</a:t>
            </a:r>
            <a:endParaRPr lang="en-US" altLang="zh-CN"/>
          </a:p>
          <a:p>
            <a:r>
              <a:rPr lang="en-US" altLang="zh-CN"/>
              <a:t>k</a:t>
            </a:r>
            <a:r>
              <a:rPr lang="zh-CN" altLang="en-US"/>
              <a:t>越大 你衰减的越快</a:t>
            </a:r>
            <a:endParaRPr lang="en-US" altLang="zh-CN"/>
          </a:p>
          <a:p>
            <a:endParaRPr lang="en-US" altLang="zh-CN"/>
          </a:p>
          <a:p>
            <a:endParaRPr lang="en-US" altLang="zh-CN"/>
          </a:p>
          <a:p>
            <a:endParaRPr lang="en-US" altLang="zh-CN"/>
          </a:p>
          <a:p>
            <a:r>
              <a:rPr lang="zh-CN" altLang="en-US"/>
              <a:t>多重网格法 是协助正常的迭代消除光滑分量</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67</a:t>
            </a:fld>
            <a:endParaRPr lang="zh-CN" altLang="en-US"/>
          </a:p>
        </p:txBody>
      </p:sp>
    </p:spTree>
    <p:extLst>
      <p:ext uri="{BB962C8B-B14F-4D97-AF65-F5344CB8AC3E}">
        <p14:creationId xmlns:p14="http://schemas.microsoft.com/office/powerpoint/2010/main" val="38800960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en-US" altLang="zh-CN"/>
              <a:t>Lh </a:t>
            </a:r>
            <a:r>
              <a:rPr lang="zh-CN" altLang="en-US"/>
              <a:t>表示细网格上的差分算子  </a:t>
            </a:r>
            <a:r>
              <a:rPr lang="en-US" altLang="zh-CN"/>
              <a:t>L2</a:t>
            </a:r>
            <a:r>
              <a:rPr lang="en-US" altLang="zh-CN" baseline="0"/>
              <a:t>h </a:t>
            </a:r>
            <a:r>
              <a:rPr lang="zh-CN" altLang="en-US" baseline="0"/>
              <a:t>表示在粗网格上的差值算子</a:t>
            </a:r>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68</a:t>
            </a:fld>
            <a:endParaRPr lang="zh-CN" altLang="en-US"/>
          </a:p>
        </p:txBody>
      </p:sp>
    </p:spTree>
    <p:extLst>
      <p:ext uri="{BB962C8B-B14F-4D97-AF65-F5344CB8AC3E}">
        <p14:creationId xmlns:p14="http://schemas.microsoft.com/office/powerpoint/2010/main" val="1656626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先在细网格上迭代</a:t>
            </a:r>
            <a:r>
              <a:rPr lang="zh-CN" altLang="en-US" baseline="0"/>
              <a:t>  因为你在粗网格上消除的是低频光滑分量，所以粗网格之前在细网格上做叫做</a:t>
            </a:r>
            <a:r>
              <a:rPr lang="en-US" altLang="zh-CN" baseline="0"/>
              <a:t>pre-smoothing  </a:t>
            </a:r>
            <a:r>
              <a:rPr lang="zh-CN" altLang="en-US" baseline="0"/>
              <a:t>同理 你做完粗网格之后再在细网格上算叫 </a:t>
            </a:r>
            <a:r>
              <a:rPr lang="en-US" altLang="zh-CN" baseline="0"/>
              <a:t>post smoothing</a:t>
            </a:r>
          </a:p>
          <a:p>
            <a:r>
              <a:rPr lang="zh-CN" altLang="en-US" baseline="0"/>
              <a:t>第二步把位置变量和残差从细网格插值到粗网格</a:t>
            </a:r>
            <a:endParaRPr lang="en-US" altLang="zh-CN" baseline="0"/>
          </a:p>
          <a:p>
            <a:r>
              <a:rPr lang="zh-CN" altLang="en-US" baseline="0"/>
              <a:t>在粗网格上求解</a:t>
            </a:r>
            <a:endParaRPr lang="en-US" altLang="zh-CN" baseline="0"/>
          </a:p>
          <a:p>
            <a:r>
              <a:rPr lang="zh-CN" altLang="en-US" baseline="0"/>
              <a:t>粗网格再插回到细网格 做修正  </a:t>
            </a:r>
            <a:r>
              <a:rPr lang="en-US" altLang="zh-CN" baseline="0"/>
              <a:t>prolongation</a:t>
            </a:r>
            <a:r>
              <a:rPr lang="zh-CN" altLang="en-US" baseline="0"/>
              <a:t> 延长</a:t>
            </a:r>
            <a:endParaRPr lang="en-US" altLang="zh-CN" baseline="0"/>
          </a:p>
          <a:p>
            <a:endParaRPr lang="en-US" altLang="zh-CN"/>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69</a:t>
            </a:fld>
            <a:endParaRPr lang="zh-CN" altLang="en-US"/>
          </a:p>
        </p:txBody>
      </p:sp>
    </p:spTree>
    <p:extLst>
      <p:ext uri="{BB962C8B-B14F-4D97-AF65-F5344CB8AC3E}">
        <p14:creationId xmlns:p14="http://schemas.microsoft.com/office/powerpoint/2010/main" val="20499174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每个单元的隐式时间推进</a:t>
            </a:r>
            <a:endParaRPr lang="en-US" altLang="zh-CN"/>
          </a:p>
          <a:p>
            <a:r>
              <a:rPr lang="zh-CN" altLang="en-US"/>
              <a:t>讲到欧拉隐式推进</a:t>
            </a:r>
            <a:endParaRPr lang="en-US" altLang="zh-CN"/>
          </a:p>
          <a:p>
            <a:r>
              <a:rPr lang="zh-CN" altLang="en-US"/>
              <a:t>残差线性化</a:t>
            </a:r>
            <a:endParaRPr lang="en-US" altLang="zh-CN"/>
          </a:p>
          <a:p>
            <a:r>
              <a:rPr lang="en-US" altLang="zh-CN"/>
              <a:t>jacabian</a:t>
            </a:r>
            <a:r>
              <a:rPr lang="zh-CN" altLang="en-US"/>
              <a:t>矩阵 </a:t>
            </a:r>
            <a:endParaRPr lang="en-US" altLang="zh-CN"/>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70</a:t>
            </a:fld>
            <a:endParaRPr lang="zh-CN" altLang="en-US"/>
          </a:p>
        </p:txBody>
      </p:sp>
    </p:spTree>
    <p:extLst>
      <p:ext uri="{BB962C8B-B14F-4D97-AF65-F5344CB8AC3E}">
        <p14:creationId xmlns:p14="http://schemas.microsoft.com/office/powerpoint/2010/main" val="33609864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71</a:t>
            </a:fld>
            <a:endParaRPr lang="zh-CN" altLang="en-US"/>
          </a:p>
        </p:txBody>
      </p:sp>
    </p:spTree>
    <p:extLst>
      <p:ext uri="{BB962C8B-B14F-4D97-AF65-F5344CB8AC3E}">
        <p14:creationId xmlns:p14="http://schemas.microsoft.com/office/powerpoint/2010/main" val="31497394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72</a:t>
            </a:fld>
            <a:endParaRPr lang="zh-CN" altLang="en-US"/>
          </a:p>
        </p:txBody>
      </p:sp>
    </p:spTree>
    <p:extLst>
      <p:ext uri="{BB962C8B-B14F-4D97-AF65-F5344CB8AC3E}">
        <p14:creationId xmlns:p14="http://schemas.microsoft.com/office/powerpoint/2010/main" val="11558987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73</a:t>
            </a:fld>
            <a:endParaRPr lang="zh-CN" altLang="en-US"/>
          </a:p>
        </p:txBody>
      </p:sp>
    </p:spTree>
    <p:extLst>
      <p:ext uri="{BB962C8B-B14F-4D97-AF65-F5344CB8AC3E}">
        <p14:creationId xmlns:p14="http://schemas.microsoft.com/office/powerpoint/2010/main" val="182749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1857731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74</a:t>
            </a:fld>
            <a:endParaRPr lang="zh-CN" altLang="en-US"/>
          </a:p>
        </p:txBody>
      </p:sp>
    </p:spTree>
    <p:extLst>
      <p:ext uri="{BB962C8B-B14F-4D97-AF65-F5344CB8AC3E}">
        <p14:creationId xmlns:p14="http://schemas.microsoft.com/office/powerpoint/2010/main" val="12846893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75</a:t>
            </a:fld>
            <a:endParaRPr lang="zh-CN" altLang="en-US"/>
          </a:p>
        </p:txBody>
      </p:sp>
    </p:spTree>
    <p:extLst>
      <p:ext uri="{BB962C8B-B14F-4D97-AF65-F5344CB8AC3E}">
        <p14:creationId xmlns:p14="http://schemas.microsoft.com/office/powerpoint/2010/main" val="17278695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76</a:t>
            </a:fld>
            <a:endParaRPr lang="zh-CN" altLang="en-US"/>
          </a:p>
        </p:txBody>
      </p:sp>
    </p:spTree>
    <p:extLst>
      <p:ext uri="{BB962C8B-B14F-4D97-AF65-F5344CB8AC3E}">
        <p14:creationId xmlns:p14="http://schemas.microsoft.com/office/powerpoint/2010/main" val="40397255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77</a:t>
            </a:fld>
            <a:endParaRPr lang="zh-CN" altLang="en-US"/>
          </a:p>
        </p:txBody>
      </p:sp>
    </p:spTree>
    <p:extLst>
      <p:ext uri="{BB962C8B-B14F-4D97-AF65-F5344CB8AC3E}">
        <p14:creationId xmlns:p14="http://schemas.microsoft.com/office/powerpoint/2010/main" val="17452417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78</a:t>
            </a:fld>
            <a:endParaRPr lang="zh-CN" altLang="en-US"/>
          </a:p>
        </p:txBody>
      </p:sp>
    </p:spTree>
    <p:extLst>
      <p:ext uri="{BB962C8B-B14F-4D97-AF65-F5344CB8AC3E}">
        <p14:creationId xmlns:p14="http://schemas.microsoft.com/office/powerpoint/2010/main" val="14953167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79</a:t>
            </a:fld>
            <a:endParaRPr lang="zh-CN" altLang="en-US"/>
          </a:p>
        </p:txBody>
      </p:sp>
    </p:spTree>
    <p:extLst>
      <p:ext uri="{BB962C8B-B14F-4D97-AF65-F5344CB8AC3E}">
        <p14:creationId xmlns:p14="http://schemas.microsoft.com/office/powerpoint/2010/main" val="3066285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81</a:t>
            </a:fld>
            <a:endParaRPr lang="zh-CN" altLang="en-US"/>
          </a:p>
        </p:txBody>
      </p:sp>
    </p:spTree>
    <p:extLst>
      <p:ext uri="{BB962C8B-B14F-4D97-AF65-F5344CB8AC3E}">
        <p14:creationId xmlns:p14="http://schemas.microsoft.com/office/powerpoint/2010/main" val="8806612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r>
              <a:rPr lang="zh-CN" altLang="en-US"/>
              <a:t>对角线都是</a:t>
            </a:r>
            <a:r>
              <a:rPr lang="en-US" altLang="zh-CN"/>
              <a:t>2 </a:t>
            </a:r>
            <a:r>
              <a:rPr lang="zh-CN" altLang="en-US"/>
              <a:t>两边都是</a:t>
            </a:r>
            <a:r>
              <a:rPr lang="en-US" altLang="zh-CN"/>
              <a:t>-1</a:t>
            </a:r>
          </a:p>
          <a:p>
            <a:r>
              <a:rPr lang="zh-CN" altLang="en-US"/>
              <a:t>迭代矩阵谱半径小于</a:t>
            </a:r>
            <a:r>
              <a:rPr lang="en-US" altLang="zh-CN"/>
              <a:t>1 </a:t>
            </a:r>
            <a:r>
              <a:rPr lang="zh-CN" altLang="en-US"/>
              <a:t>迭代收敛</a:t>
            </a:r>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83</a:t>
            </a:fld>
            <a:endParaRPr lang="zh-CN" altLang="en-US"/>
          </a:p>
        </p:txBody>
      </p:sp>
    </p:spTree>
    <p:extLst>
      <p:ext uri="{BB962C8B-B14F-4D97-AF65-F5344CB8AC3E}">
        <p14:creationId xmlns:p14="http://schemas.microsoft.com/office/powerpoint/2010/main" val="31701826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84</a:t>
            </a:fld>
            <a:endParaRPr lang="zh-CN" altLang="en-US"/>
          </a:p>
        </p:txBody>
      </p:sp>
    </p:spTree>
    <p:extLst>
      <p:ext uri="{BB962C8B-B14F-4D97-AF65-F5344CB8AC3E}">
        <p14:creationId xmlns:p14="http://schemas.microsoft.com/office/powerpoint/2010/main" val="36204390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85</a:t>
            </a:fld>
            <a:endParaRPr lang="zh-CN" altLang="en-US"/>
          </a:p>
        </p:txBody>
      </p:sp>
    </p:spTree>
    <p:extLst>
      <p:ext uri="{BB962C8B-B14F-4D97-AF65-F5344CB8AC3E}">
        <p14:creationId xmlns:p14="http://schemas.microsoft.com/office/powerpoint/2010/main" val="96459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normAutofit/>
          </a:bodyPr>
          <a:lstStyle/>
          <a:p>
            <a:endParaRPr lang="en-US" altLang="zh-CN" baseline="0"/>
          </a:p>
          <a:p>
            <a:endParaRPr lang="en-US" altLang="zh-CN" baseline="0"/>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10</a:t>
            </a:fld>
            <a:endParaRPr lang="zh-CN" altLang="en-US"/>
          </a:p>
        </p:txBody>
      </p:sp>
    </p:spTree>
    <p:extLst>
      <p:ext uri="{BB962C8B-B14F-4D97-AF65-F5344CB8AC3E}">
        <p14:creationId xmlns:p14="http://schemas.microsoft.com/office/powerpoint/2010/main" val="12534318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86</a:t>
            </a:fld>
            <a:endParaRPr lang="zh-CN" altLang="en-US"/>
          </a:p>
        </p:txBody>
      </p:sp>
    </p:spTree>
    <p:extLst>
      <p:ext uri="{BB962C8B-B14F-4D97-AF65-F5344CB8AC3E}">
        <p14:creationId xmlns:p14="http://schemas.microsoft.com/office/powerpoint/2010/main" val="28945872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87</a:t>
            </a:fld>
            <a:endParaRPr lang="zh-CN" altLang="en-US"/>
          </a:p>
        </p:txBody>
      </p:sp>
    </p:spTree>
    <p:extLst>
      <p:ext uri="{BB962C8B-B14F-4D97-AF65-F5344CB8AC3E}">
        <p14:creationId xmlns:p14="http://schemas.microsoft.com/office/powerpoint/2010/main" val="25669699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88</a:t>
            </a:fld>
            <a:endParaRPr lang="zh-CN" altLang="en-US"/>
          </a:p>
        </p:txBody>
      </p:sp>
    </p:spTree>
    <p:extLst>
      <p:ext uri="{BB962C8B-B14F-4D97-AF65-F5344CB8AC3E}">
        <p14:creationId xmlns:p14="http://schemas.microsoft.com/office/powerpoint/2010/main" val="5917274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89</a:t>
            </a:fld>
            <a:endParaRPr lang="zh-CN" altLang="en-US"/>
          </a:p>
        </p:txBody>
      </p:sp>
    </p:spTree>
    <p:extLst>
      <p:ext uri="{BB962C8B-B14F-4D97-AF65-F5344CB8AC3E}">
        <p14:creationId xmlns:p14="http://schemas.microsoft.com/office/powerpoint/2010/main" val="16242986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90</a:t>
            </a:fld>
            <a:endParaRPr lang="zh-CN" altLang="en-US"/>
          </a:p>
        </p:txBody>
      </p:sp>
    </p:spTree>
    <p:extLst>
      <p:ext uri="{BB962C8B-B14F-4D97-AF65-F5344CB8AC3E}">
        <p14:creationId xmlns:p14="http://schemas.microsoft.com/office/powerpoint/2010/main" val="11462470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91</a:t>
            </a:fld>
            <a:endParaRPr lang="zh-CN" altLang="en-US"/>
          </a:p>
        </p:txBody>
      </p:sp>
    </p:spTree>
    <p:extLst>
      <p:ext uri="{BB962C8B-B14F-4D97-AF65-F5344CB8AC3E}">
        <p14:creationId xmlns:p14="http://schemas.microsoft.com/office/powerpoint/2010/main" val="37962576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92</a:t>
            </a:fld>
            <a:endParaRPr lang="zh-CN" altLang="en-US"/>
          </a:p>
        </p:txBody>
      </p:sp>
    </p:spTree>
    <p:extLst>
      <p:ext uri="{BB962C8B-B14F-4D97-AF65-F5344CB8AC3E}">
        <p14:creationId xmlns:p14="http://schemas.microsoft.com/office/powerpoint/2010/main" val="14836616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93</a:t>
            </a:fld>
            <a:endParaRPr lang="zh-CN" altLang="en-US"/>
          </a:p>
        </p:txBody>
      </p:sp>
    </p:spTree>
    <p:extLst>
      <p:ext uri="{BB962C8B-B14F-4D97-AF65-F5344CB8AC3E}">
        <p14:creationId xmlns:p14="http://schemas.microsoft.com/office/powerpoint/2010/main" val="13140647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94</a:t>
            </a:fld>
            <a:endParaRPr lang="zh-CN" altLang="en-US"/>
          </a:p>
        </p:txBody>
      </p:sp>
    </p:spTree>
    <p:extLst>
      <p:ext uri="{BB962C8B-B14F-4D97-AF65-F5344CB8AC3E}">
        <p14:creationId xmlns:p14="http://schemas.microsoft.com/office/powerpoint/2010/main" val="24252018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95</a:t>
            </a:fld>
            <a:endParaRPr lang="zh-CN" altLang="en-US"/>
          </a:p>
        </p:txBody>
      </p:sp>
    </p:spTree>
    <p:extLst>
      <p:ext uri="{BB962C8B-B14F-4D97-AF65-F5344CB8AC3E}">
        <p14:creationId xmlns:p14="http://schemas.microsoft.com/office/powerpoint/2010/main" val="2327625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11</a:t>
            </a:fld>
            <a:endParaRPr lang="zh-CN" altLang="en-US"/>
          </a:p>
        </p:txBody>
      </p:sp>
    </p:spTree>
    <p:extLst>
      <p:ext uri="{BB962C8B-B14F-4D97-AF65-F5344CB8AC3E}">
        <p14:creationId xmlns:p14="http://schemas.microsoft.com/office/powerpoint/2010/main" val="11067551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96</a:t>
            </a:fld>
            <a:endParaRPr lang="zh-CN" altLang="en-US"/>
          </a:p>
        </p:txBody>
      </p:sp>
    </p:spTree>
    <p:extLst>
      <p:ext uri="{BB962C8B-B14F-4D97-AF65-F5344CB8AC3E}">
        <p14:creationId xmlns:p14="http://schemas.microsoft.com/office/powerpoint/2010/main" val="8590497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97</a:t>
            </a:fld>
            <a:endParaRPr lang="zh-CN" altLang="en-US"/>
          </a:p>
        </p:txBody>
      </p:sp>
    </p:spTree>
    <p:extLst>
      <p:ext uri="{BB962C8B-B14F-4D97-AF65-F5344CB8AC3E}">
        <p14:creationId xmlns:p14="http://schemas.microsoft.com/office/powerpoint/2010/main" val="410071620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 y="746125"/>
            <a:ext cx="6629400" cy="37306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88A7A4-B863-4F96-95B7-E34D918C4942}" type="slidenum">
              <a:rPr lang="zh-CN" altLang="en-US" smtClean="0"/>
              <a:pPr/>
              <a:t>98</a:t>
            </a:fld>
            <a:endParaRPr lang="zh-CN" altLang="en-US"/>
          </a:p>
        </p:txBody>
      </p:sp>
    </p:spTree>
    <p:extLst>
      <p:ext uri="{BB962C8B-B14F-4D97-AF65-F5344CB8AC3E}">
        <p14:creationId xmlns:p14="http://schemas.microsoft.com/office/powerpoint/2010/main" val="60858846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7.png"/><Relationship Id="rId7" Type="http://schemas.openxmlformats.org/officeDocument/2006/relationships/image" Target="../media/image5.jp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2.tiff"/><Relationship Id="rId4"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礼堂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0" y="5554664"/>
            <a:ext cx="5015881" cy="1303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98" descr="圆形图标"/>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47918" y="57150"/>
            <a:ext cx="1248833" cy="93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9" descr="未标题-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0" y="-9"/>
            <a:ext cx="12189600" cy="15576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8" descr="二校门"/>
          <p:cNvPicPr>
            <a:picLocks noChangeAspect="1" noChangeArrowheads="1"/>
          </p:cNvPicPr>
          <p:nvPr/>
        </p:nvPicPr>
        <p:blipFill rotWithShape="1">
          <a:blip r:embed="rId5">
            <a:clrChange>
              <a:clrFrom>
                <a:srgbClr val="FFFCF7"/>
              </a:clrFrom>
              <a:clrTo>
                <a:srgbClr val="FFFCF7">
                  <a:alpha val="0"/>
                </a:srgbClr>
              </a:clrTo>
            </a:clrChange>
            <a:extLst>
              <a:ext uri="{28A0092B-C50C-407E-A947-70E740481C1C}">
                <a14:useLocalDpi xmlns:a14="http://schemas.microsoft.com/office/drawing/2010/main" val="0"/>
              </a:ext>
            </a:extLst>
          </a:blip>
          <a:srcRect l="5153"/>
          <a:stretch/>
        </p:blipFill>
        <p:spPr bwMode="auto">
          <a:xfrm>
            <a:off x="1" y="4702176"/>
            <a:ext cx="1919536" cy="215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line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200401"/>
            <a:ext cx="12192000" cy="25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267" name="Rectangle 163"/>
          <p:cNvSpPr>
            <a:spLocks noGrp="1" noRot="1" noChangeArrowheads="1"/>
          </p:cNvSpPr>
          <p:nvPr>
            <p:ph type="ctrTitle"/>
          </p:nvPr>
        </p:nvSpPr>
        <p:spPr>
          <a:xfrm>
            <a:off x="263352" y="1628800"/>
            <a:ext cx="11665296" cy="1440160"/>
          </a:xfrm>
          <a:extLst>
            <a:ext uri="{909E8E84-426E-40dd-AFC4-6F175D3DCCD1}">
              <a14:hiddenFill xmlns="" xmlns:a14="http://schemas.microsoft.com/office/drawing/2010/main">
                <a:solidFill>
                  <a:srgbClr val="800080"/>
                </a:solidFill>
              </a14:hiddenFill>
            </a:ext>
          </a:extLst>
        </p:spPr>
        <p:txBody>
          <a:bodyPr/>
          <a:lstStyle>
            <a:lvl1pPr algn="ctr">
              <a:defRPr sz="4000"/>
            </a:lvl1pPr>
          </a:lstStyle>
          <a:p>
            <a:pPr lvl="0"/>
            <a:r>
              <a:rPr lang="zh-CN" altLang="en-US" noProof="0" dirty="0"/>
              <a:t>单击此处编辑母版标题样式</a:t>
            </a:r>
            <a:endParaRPr lang="en-US" altLang="zh-CN" noProof="0" dirty="0"/>
          </a:p>
        </p:txBody>
      </p:sp>
      <p:sp>
        <p:nvSpPr>
          <p:cNvPr id="47271" name="Rectangle 167"/>
          <p:cNvSpPr>
            <a:spLocks noGrp="1" noRot="1" noChangeArrowheads="1"/>
          </p:cNvSpPr>
          <p:nvPr>
            <p:ph type="subTitle" idx="1"/>
          </p:nvPr>
        </p:nvSpPr>
        <p:spPr>
          <a:xfrm>
            <a:off x="1609726" y="3457576"/>
            <a:ext cx="8972551" cy="1798424"/>
          </a:xfrm>
          <a:extLst>
            <a:ext uri="{909E8E84-426E-40dd-AFC4-6F175D3DCCD1}">
              <a14:hiddenFill xmlns="" xmlns:a14="http://schemas.microsoft.com/office/drawing/2010/main">
                <a:solidFill>
                  <a:srgbClr val="FF00FF"/>
                </a:solidFill>
              </a14:hiddenFill>
            </a:ext>
            <a:ext uri="{91240B29-F687-4f45-9708-019B960494DF}">
              <a14:hiddenLine xmlns="" xmlns:a14="http://schemas.microsoft.com/office/drawing/2010/main" w="38100">
                <a:solidFill>
                  <a:srgbClr val="FF00FF"/>
                </a:solidFill>
                <a:miter lim="800000"/>
                <a:headEnd/>
                <a:tailEnd/>
              </a14:hiddenLine>
            </a:ext>
          </a:extLst>
        </p:spPr>
        <p:txBody>
          <a:bodyPr/>
          <a:lstStyle>
            <a:lvl1pPr marL="0" indent="0" algn="ctr" rtl="0" eaLnBrk="1" fontAlgn="base" hangingPunct="1">
              <a:spcBef>
                <a:spcPct val="30000"/>
              </a:spcBef>
              <a:spcAft>
                <a:spcPct val="0"/>
              </a:spcAft>
              <a:buClr>
                <a:schemeClr val="hlink"/>
              </a:buClr>
              <a:buFont typeface="Wingdings" pitchFamily="2" charset="2"/>
              <a:buNone/>
              <a:defRPr lang="en-US" altLang="zh-CN" sz="2800" noProof="0" dirty="0" smtClean="0">
                <a:solidFill>
                  <a:srgbClr val="006666"/>
                </a:solidFill>
                <a:latin typeface="华文细黑" pitchFamily="2" charset="-122"/>
                <a:ea typeface="+mn-ea"/>
                <a:cs typeface="+mn-cs"/>
              </a:defRPr>
            </a:lvl1pPr>
          </a:lstStyle>
          <a:p>
            <a:pPr lvl="0"/>
            <a:r>
              <a:rPr lang="zh-CN" altLang="en-US" noProof="0" dirty="0"/>
              <a:t>单击此处编辑母版副标题样式</a:t>
            </a:r>
            <a:endParaRPr lang="en-US" altLang="zh-CN" noProof="0" dirty="0"/>
          </a:p>
          <a:p>
            <a:pPr lvl="0"/>
            <a:endParaRPr lang="en-US" altLang="zh-CN" noProof="0" dirty="0"/>
          </a:p>
        </p:txBody>
      </p:sp>
      <p:pic>
        <p:nvPicPr>
          <p:cNvPr id="12" name="图片 1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51584" y="5256000"/>
            <a:ext cx="3600000" cy="1542858"/>
          </a:xfrm>
          <a:prstGeom prst="rect">
            <a:avLst/>
          </a:prstGeom>
        </p:spPr>
      </p:pic>
      <p:pic>
        <p:nvPicPr>
          <p:cNvPr id="13" name="图片 1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023992" y="5229200"/>
            <a:ext cx="2801880" cy="1296000"/>
          </a:xfrm>
          <a:prstGeom prst="rect">
            <a:avLst/>
          </a:prstGeom>
        </p:spPr>
      </p:pic>
    </p:spTree>
    <p:extLst>
      <p:ext uri="{BB962C8B-B14F-4D97-AF65-F5344CB8AC3E}">
        <p14:creationId xmlns:p14="http://schemas.microsoft.com/office/powerpoint/2010/main" val="3983477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23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50476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6072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3208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0510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73863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50461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30733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53289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0454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主要内容">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36427" cy="10795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728000" y="1079500"/>
            <a:ext cx="10080000" cy="54000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Rectangle 252"/>
          <p:cNvSpPr>
            <a:spLocks noGrp="1" noChangeArrowheads="1"/>
          </p:cNvSpPr>
          <p:nvPr>
            <p:ph type="sldNum" sz="quarter" idx="10"/>
          </p:nvPr>
        </p:nvSpPr>
        <p:spPr>
          <a:xfrm>
            <a:off x="10466157" y="6525345"/>
            <a:ext cx="1678516" cy="333375"/>
          </a:xfrm>
          <a:ln/>
        </p:spPr>
        <p:txBody>
          <a:bodyPr/>
          <a:lstStyle>
            <a:lvl1pPr>
              <a:defRPr/>
            </a:lvl1pPr>
          </a:lstStyle>
          <a:p>
            <a:fld id="{BDE9DEB1-A4AE-4F66-86CD-DEF46A2D9EB0}" type="slidenum">
              <a:rPr lang="zh-CN" altLang="en-US" smtClean="0"/>
              <a:pPr/>
              <a:t>‹#›</a:t>
            </a:fld>
            <a:endParaRPr lang="zh-CN" altLang="en-US"/>
          </a:p>
        </p:txBody>
      </p:sp>
    </p:spTree>
    <p:extLst>
      <p:ext uri="{BB962C8B-B14F-4D97-AF65-F5344CB8AC3E}">
        <p14:creationId xmlns:p14="http://schemas.microsoft.com/office/powerpoint/2010/main" val="1287988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79379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00893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75252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303683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165610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19312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58414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65562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871531" y="2780928"/>
            <a:ext cx="9697077"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1871531" y="1280741"/>
            <a:ext cx="9697077" cy="1500187"/>
          </a:xfrm>
        </p:spPr>
        <p:txBody>
          <a:bodyPr anchor="b"/>
          <a:lstStyle>
            <a:lvl1pPr marL="0" indent="0">
              <a:buNone/>
              <a:defRPr kumimoji="0" lang="zh-CN" altLang="en-US" sz="2400" b="0" i="0" u="none" strike="noStrike" kern="0" cap="none" spc="0" normalizeH="0" baseline="0" dirty="0" smtClean="0">
                <a:ln>
                  <a:noFill/>
                </a:ln>
                <a:solidFill>
                  <a:srgbClr val="000099"/>
                </a:solidFill>
                <a:effectLst/>
                <a:uLnTx/>
                <a:uFillTx/>
                <a:latin typeface="Arial"/>
                <a:ea typeface="幼圆"/>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6" name="灯片编号占位符 5"/>
          <p:cNvSpPr>
            <a:spLocks noGrp="1"/>
          </p:cNvSpPr>
          <p:nvPr>
            <p:ph type="sldNum" sz="quarter" idx="12"/>
          </p:nvPr>
        </p:nvSpPr>
        <p:spPr/>
        <p:txBody>
          <a:bodyPr/>
          <a:lstStyle/>
          <a:p>
            <a:fld id="{BDE9DEB1-A4AE-4F66-86CD-DEF46A2D9EB0}" type="slidenum">
              <a:rPr lang="zh-CN" altLang="en-US" smtClean="0"/>
              <a:pPr/>
              <a:t>‹#›</a:t>
            </a:fld>
            <a:endParaRPr lang="zh-CN" altLang="en-US"/>
          </a:p>
        </p:txBody>
      </p:sp>
      <p:sp>
        <p:nvSpPr>
          <p:cNvPr id="7" name="文本占位符 2"/>
          <p:cNvSpPr>
            <a:spLocks noGrp="1"/>
          </p:cNvSpPr>
          <p:nvPr>
            <p:ph type="body" idx="13"/>
          </p:nvPr>
        </p:nvSpPr>
        <p:spPr>
          <a:xfrm>
            <a:off x="4800000" y="4176000"/>
            <a:ext cx="6720000" cy="2160000"/>
          </a:xfrm>
        </p:spPr>
        <p:txBody>
          <a:bodyPr anchor="t"/>
          <a:lstStyle>
            <a:lvl1pPr marL="342900" indent="-342900" algn="l">
              <a:buFont typeface="Wingdings" pitchFamily="2" charset="2"/>
              <a:buChar char="p"/>
              <a:defRPr kumimoji="0" lang="zh-CN" altLang="en-US" sz="2400" b="0" i="0" u="none" strike="noStrike" kern="0" cap="none" spc="0" normalizeH="0" baseline="0" dirty="0" smtClean="0">
                <a:ln>
                  <a:noFill/>
                </a:ln>
                <a:solidFill>
                  <a:srgbClr val="000099"/>
                </a:solidFill>
                <a:effectLst/>
                <a:uLnTx/>
                <a:uFillTx/>
                <a:latin typeface="Arial"/>
                <a:ea typeface="幼圆"/>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pic>
        <p:nvPicPr>
          <p:cNvPr id="8" name="Picture 2" descr="礼堂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2552" y="5554664"/>
            <a:ext cx="5759449" cy="1303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9" descr="未标题-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55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8" descr="二校门"/>
          <p:cNvPicPr>
            <a:picLocks noChangeAspect="1" noChangeArrowheads="1"/>
          </p:cNvPicPr>
          <p:nvPr/>
        </p:nvPicPr>
        <p:blipFill rotWithShape="1">
          <a:blip r:embed="rId4">
            <a:clrChange>
              <a:clrFrom>
                <a:srgbClr val="FFFCF7"/>
              </a:clrFrom>
              <a:clrTo>
                <a:srgbClr val="FFFCF7">
                  <a:alpha val="0"/>
                </a:srgbClr>
              </a:clrTo>
            </a:clrChange>
            <a:extLst>
              <a:ext uri="{28A0092B-C50C-407E-A947-70E740481C1C}">
                <a14:useLocalDpi xmlns:a14="http://schemas.microsoft.com/office/drawing/2010/main" val="0"/>
              </a:ext>
            </a:extLst>
          </a:blip>
          <a:srcRect l="5153"/>
          <a:stretch/>
        </p:blipFill>
        <p:spPr bwMode="auto">
          <a:xfrm>
            <a:off x="0" y="4702176"/>
            <a:ext cx="2276613" cy="215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0911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997267" cy="1079500"/>
          </a:xfrm>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Rectangle 252"/>
          <p:cNvSpPr>
            <a:spLocks noGrp="1" noChangeArrowheads="1"/>
          </p:cNvSpPr>
          <p:nvPr>
            <p:ph type="sldNum" sz="quarter" idx="10"/>
          </p:nvPr>
        </p:nvSpPr>
        <p:spPr>
          <a:ln/>
        </p:spPr>
        <p:txBody>
          <a:bodyPr/>
          <a:lstStyle>
            <a:lvl1pPr>
              <a:defRPr/>
            </a:lvl1pPr>
          </a:lstStyle>
          <a:p>
            <a:fld id="{BDE9DEB1-A4AE-4F66-86CD-DEF46A2D9EB0}" type="slidenum">
              <a:rPr lang="zh-CN" altLang="en-US" smtClean="0"/>
              <a:pPr/>
              <a:t>‹#›</a:t>
            </a:fld>
            <a:endParaRPr lang="zh-CN" altLang="en-US"/>
          </a:p>
        </p:txBody>
      </p:sp>
    </p:spTree>
    <p:extLst>
      <p:ext uri="{BB962C8B-B14F-4D97-AF65-F5344CB8AC3E}">
        <p14:creationId xmlns:p14="http://schemas.microsoft.com/office/powerpoint/2010/main" val="613239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结束">
    <p:spTree>
      <p:nvGrpSpPr>
        <p:cNvPr id="1" name=""/>
        <p:cNvGrpSpPr/>
        <p:nvPr/>
      </p:nvGrpSpPr>
      <p:grpSpPr>
        <a:xfrm>
          <a:off x="0" y="0"/>
          <a:ext cx="0" cy="0"/>
          <a:chOff x="0" y="0"/>
          <a:chExt cx="0" cy="0"/>
        </a:xfrm>
      </p:grpSpPr>
      <p:sp>
        <p:nvSpPr>
          <p:cNvPr id="2" name="标题 1"/>
          <p:cNvSpPr>
            <a:spLocks noGrp="1"/>
          </p:cNvSpPr>
          <p:nvPr>
            <p:ph type="title"/>
          </p:nvPr>
        </p:nvSpPr>
        <p:spPr>
          <a:xfrm>
            <a:off x="1247462" y="2780928"/>
            <a:ext cx="9697077" cy="1362075"/>
          </a:xfrm>
        </p:spPr>
        <p:txBody>
          <a:bodyPr anchor="t"/>
          <a:lstStyle>
            <a:lvl1pPr algn="ctr">
              <a:defRPr sz="4000" b="1"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1247462" y="1280741"/>
            <a:ext cx="9697077" cy="1500187"/>
          </a:xfrm>
        </p:spPr>
        <p:txBody>
          <a:bodyPr anchor="b"/>
          <a:lstStyle>
            <a:lvl1pPr marL="0" indent="0" algn="l">
              <a:buNone/>
              <a:defRPr kumimoji="0" lang="zh-CN" altLang="en-US" sz="2400" b="0" i="0" u="none" strike="noStrike" kern="0" cap="none" spc="0" normalizeH="0" baseline="0" dirty="0" smtClean="0">
                <a:ln>
                  <a:noFill/>
                </a:ln>
                <a:solidFill>
                  <a:srgbClr val="000099"/>
                </a:solidFill>
                <a:effectLst/>
                <a:uLnTx/>
                <a:uFillTx/>
                <a:latin typeface="Arial"/>
                <a:ea typeface="幼圆"/>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6" name="灯片编号占位符 5"/>
          <p:cNvSpPr>
            <a:spLocks noGrp="1"/>
          </p:cNvSpPr>
          <p:nvPr>
            <p:ph type="sldNum" sz="quarter" idx="12"/>
          </p:nvPr>
        </p:nvSpPr>
        <p:spPr/>
        <p:txBody>
          <a:bodyPr/>
          <a:lstStyle/>
          <a:p>
            <a:fld id="{BDE9DEB1-A4AE-4F66-86CD-DEF46A2D9EB0}" type="slidenum">
              <a:rPr lang="zh-CN" altLang="en-US" smtClean="0"/>
              <a:pPr/>
              <a:t>‹#›</a:t>
            </a:fld>
            <a:endParaRPr lang="zh-CN" altLang="en-US"/>
          </a:p>
        </p:txBody>
      </p:sp>
      <p:sp>
        <p:nvSpPr>
          <p:cNvPr id="7" name="文本占位符 2"/>
          <p:cNvSpPr>
            <a:spLocks noGrp="1"/>
          </p:cNvSpPr>
          <p:nvPr>
            <p:ph type="body" idx="13"/>
          </p:nvPr>
        </p:nvSpPr>
        <p:spPr>
          <a:xfrm>
            <a:off x="6384032" y="4161062"/>
            <a:ext cx="5178624" cy="1500187"/>
          </a:xfrm>
        </p:spPr>
        <p:txBody>
          <a:bodyPr anchor="t"/>
          <a:lstStyle>
            <a:lvl1pPr marL="342900" indent="-342900" algn="l">
              <a:buFont typeface="Arial" panose="020B0604020202020204" pitchFamily="34" charset="0"/>
              <a:buChar char="•"/>
              <a:defRPr kumimoji="0" lang="zh-CN" altLang="en-US" sz="2000" b="0" i="0" u="none" strike="noStrike" kern="0" cap="none" spc="0" normalizeH="0" baseline="0" dirty="0" smtClean="0">
                <a:ln>
                  <a:noFill/>
                </a:ln>
                <a:solidFill>
                  <a:srgbClr val="000099"/>
                </a:solidFill>
                <a:effectLst/>
                <a:uLnTx/>
                <a:uFillTx/>
                <a:latin typeface="Arial"/>
                <a:ea typeface="幼圆"/>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pic>
        <p:nvPicPr>
          <p:cNvPr id="8" name="Picture 2" descr="礼堂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28" y="5554664"/>
            <a:ext cx="4943873" cy="1303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9" descr="未标题-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55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20000" y="5256000"/>
            <a:ext cx="3600000" cy="1542858"/>
          </a:xfrm>
          <a:prstGeom prst="rect">
            <a:avLst/>
          </a:prstGeom>
        </p:spPr>
      </p:pic>
      <p:pic>
        <p:nvPicPr>
          <p:cNvPr id="14" name="图片 13"/>
          <p:cNvPicPr>
            <a:picLocks noChangeAspect="1"/>
          </p:cNvPicPr>
          <p:nvPr userDrawn="1"/>
        </p:nvPicPr>
        <p:blipFill>
          <a:blip r:embed="rId5"/>
          <a:stretch>
            <a:fillRect/>
          </a:stretch>
        </p:blipFill>
        <p:spPr>
          <a:xfrm>
            <a:off x="551624" y="4653376"/>
            <a:ext cx="2160000" cy="2160000"/>
          </a:xfrm>
          <a:prstGeom prst="rect">
            <a:avLst/>
          </a:prstGeom>
        </p:spPr>
      </p:pic>
      <p:sp>
        <p:nvSpPr>
          <p:cNvPr id="4" name="文本框 3"/>
          <p:cNvSpPr txBox="1"/>
          <p:nvPr userDrawn="1"/>
        </p:nvSpPr>
        <p:spPr>
          <a:xfrm>
            <a:off x="382593" y="4355812"/>
            <a:ext cx="2617063" cy="369332"/>
          </a:xfrm>
          <a:prstGeom prst="rect">
            <a:avLst/>
          </a:prstGeom>
          <a:noFill/>
        </p:spPr>
        <p:txBody>
          <a:bodyPr wrap="none" rtlCol="0">
            <a:spAutoFit/>
          </a:bodyPr>
          <a:lstStyle/>
          <a:p>
            <a:r>
              <a:rPr kumimoji="1" lang="en-US" altLang="zh-CN" err="1">
                <a:solidFill>
                  <a:srgbClr val="002060"/>
                </a:solidFill>
              </a:rPr>
              <a:t>Wechart</a:t>
            </a:r>
            <a:r>
              <a:rPr kumimoji="1" lang="en-US" altLang="zh-CN">
                <a:solidFill>
                  <a:srgbClr val="002060"/>
                </a:solidFill>
              </a:rPr>
              <a:t> Public</a:t>
            </a:r>
            <a:r>
              <a:rPr kumimoji="1" lang="en-US" altLang="zh-CN" baseline="0">
                <a:solidFill>
                  <a:srgbClr val="002060"/>
                </a:solidFill>
              </a:rPr>
              <a:t> Number</a:t>
            </a:r>
            <a:endParaRPr kumimoji="1" lang="zh-CN" altLang="en-US">
              <a:solidFill>
                <a:srgbClr val="002060"/>
              </a:solidFill>
            </a:endParaRPr>
          </a:p>
        </p:txBody>
      </p:sp>
    </p:spTree>
    <p:extLst>
      <p:ext uri="{BB962C8B-B14F-4D97-AF65-F5344CB8AC3E}">
        <p14:creationId xmlns:p14="http://schemas.microsoft.com/office/powerpoint/2010/main" val="1864160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5131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48658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4925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7077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jp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9" name="Picture 339" descr="pic1"/>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 y="2205038"/>
            <a:ext cx="1917700" cy="1579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328" name="Rectangle 248"/>
          <p:cNvSpPr>
            <a:spLocks noGrp="1" noRot="1" noChangeArrowheads="1"/>
          </p:cNvSpPr>
          <p:nvPr>
            <p:ph type="title"/>
          </p:nvPr>
        </p:nvSpPr>
        <p:spPr bwMode="auto">
          <a:xfrm>
            <a:off x="0" y="0"/>
            <a:ext cx="11997267" cy="1079500"/>
          </a:xfrm>
          <a:prstGeom prst="rect">
            <a:avLst/>
          </a:prstGeom>
          <a:noFill/>
          <a:ln>
            <a:noFill/>
          </a:ln>
          <a:effectLst/>
          <a:extLst>
            <a:ext uri="{909E8E84-426E-40dd-AFC4-6F175D3DCCD1}">
              <a14:hiddenFill xmlns="" xmlns:a14="http://schemas.microsoft.com/office/drawing/2010/main">
                <a:solidFill>
                  <a:srgbClr val="FF00FF"/>
                </a:solidFill>
              </a14:hiddenFill>
            </a:ext>
            <a:ext uri="{91240B29-F687-4f45-9708-019B960494DF}">
              <a14:hiddenLine xmlns="" xmlns:a14="http://schemas.microsoft.com/office/drawing/2010/main" w="38100">
                <a:solidFill>
                  <a:srgbClr val="FF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46329" name="Rectangle 249"/>
          <p:cNvSpPr>
            <a:spLocks noGrp="1" noRot="1" noChangeArrowheads="1"/>
          </p:cNvSpPr>
          <p:nvPr>
            <p:ph type="body" idx="1"/>
          </p:nvPr>
        </p:nvSpPr>
        <p:spPr bwMode="auto">
          <a:xfrm>
            <a:off x="478367" y="1079500"/>
            <a:ext cx="11516784" cy="5399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rgbClr val="FF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endParaRPr lang="en-US" altLang="zh-CN" dirty="0"/>
          </a:p>
        </p:txBody>
      </p:sp>
      <p:sp>
        <p:nvSpPr>
          <p:cNvPr id="46332" name="Rectangle 252"/>
          <p:cNvSpPr>
            <a:spLocks noGrp="1" noChangeArrowheads="1"/>
          </p:cNvSpPr>
          <p:nvPr>
            <p:ph type="sldNum" sz="quarter" idx="4"/>
          </p:nvPr>
        </p:nvSpPr>
        <p:spPr bwMode="auto">
          <a:xfrm>
            <a:off x="10466918" y="6524626"/>
            <a:ext cx="1678516" cy="333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atin typeface="Arial" pitchFamily="34" charset="0"/>
                <a:ea typeface="宋体" pitchFamily="2" charset="-122"/>
              </a:defRPr>
            </a:lvl1pPr>
          </a:lstStyle>
          <a:p>
            <a:fld id="{BDE9DEB1-A4AE-4F66-86CD-DEF46A2D9EB0}" type="slidenum">
              <a:rPr lang="zh-CN" altLang="en-US" smtClean="0"/>
              <a:pPr/>
              <a:t>‹#›</a:t>
            </a:fld>
            <a:endParaRPr lang="zh-CN" altLang="en-US"/>
          </a:p>
        </p:txBody>
      </p:sp>
      <p:pic>
        <p:nvPicPr>
          <p:cNvPr id="1030" name="Picture 340" descr="pic2"/>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 y="3789364"/>
            <a:ext cx="1917700" cy="1881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1" name="Picture 341" descr="pic3"/>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1" y="5630864"/>
            <a:ext cx="1917700" cy="1227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2" name="Picture 343" descr="中文图标"/>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16935" y="6272214"/>
            <a:ext cx="1542562"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429" name="Text Box 349"/>
          <p:cNvSpPr txBox="1">
            <a:spLocks noChangeArrowheads="1"/>
          </p:cNvSpPr>
          <p:nvPr/>
        </p:nvSpPr>
        <p:spPr bwMode="auto">
          <a:xfrm>
            <a:off x="1919536" y="6515498"/>
            <a:ext cx="857885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b">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defRPr/>
            </a:pPr>
            <a:r>
              <a:rPr lang="en-US" altLang="zh-TW" sz="1600" b="0" i="1" u="sng">
                <a:solidFill>
                  <a:srgbClr val="7030A0"/>
                </a:solidFill>
                <a:latin typeface="Arial" charset="0"/>
                <a:ea typeface="Arial" charset="0"/>
                <a:cs typeface="Arial" charset="0"/>
              </a:rPr>
              <a:t>L</a:t>
            </a:r>
            <a:r>
              <a:rPr lang="en-US" altLang="zh-TW" sz="1600" b="0" i="0">
                <a:solidFill>
                  <a:srgbClr val="7030A0"/>
                </a:solidFill>
                <a:latin typeface="Arial" charset="0"/>
                <a:ea typeface="Arial" charset="0"/>
                <a:cs typeface="Arial" charset="0"/>
              </a:rPr>
              <a:t>aboratory</a:t>
            </a:r>
            <a:r>
              <a:rPr lang="en-US" altLang="zh-TW" sz="1600" b="0" i="0" baseline="0">
                <a:solidFill>
                  <a:srgbClr val="7030A0"/>
                </a:solidFill>
                <a:latin typeface="Arial" charset="0"/>
                <a:ea typeface="Arial" charset="0"/>
                <a:cs typeface="Arial" charset="0"/>
              </a:rPr>
              <a:t> of </a:t>
            </a:r>
            <a:r>
              <a:rPr lang="en-US" altLang="zh-TW" sz="1600" b="0" i="1" u="sng" baseline="0">
                <a:solidFill>
                  <a:srgbClr val="7030A0"/>
                </a:solidFill>
                <a:latin typeface="Arial" charset="0"/>
                <a:ea typeface="Arial" charset="0"/>
                <a:cs typeface="Arial" charset="0"/>
              </a:rPr>
              <a:t>A</a:t>
            </a:r>
            <a:r>
              <a:rPr lang="en-US" altLang="zh-TW" sz="1600" b="0" i="0" baseline="0">
                <a:solidFill>
                  <a:srgbClr val="7030A0"/>
                </a:solidFill>
                <a:latin typeface="Arial" charset="0"/>
                <a:ea typeface="Arial" charset="0"/>
                <a:cs typeface="Arial" charset="0"/>
              </a:rPr>
              <a:t>erodynamics </a:t>
            </a:r>
            <a:r>
              <a:rPr lang="en-US" altLang="zh-TW" sz="1600" b="0" i="1" u="sng" baseline="0">
                <a:solidFill>
                  <a:srgbClr val="7030A0"/>
                </a:solidFill>
                <a:latin typeface="Arial" charset="0"/>
                <a:ea typeface="Arial" charset="0"/>
                <a:cs typeface="Arial" charset="0"/>
              </a:rPr>
              <a:t>S</a:t>
            </a:r>
            <a:r>
              <a:rPr lang="en-US" altLang="zh-TW" sz="1600" b="0" i="0" baseline="0">
                <a:solidFill>
                  <a:srgbClr val="7030A0"/>
                </a:solidFill>
                <a:latin typeface="Arial" charset="0"/>
                <a:ea typeface="Arial" charset="0"/>
                <a:cs typeface="Arial" charset="0"/>
              </a:rPr>
              <a:t>imulation and preliminary </a:t>
            </a:r>
            <a:r>
              <a:rPr lang="en-US" altLang="zh-TW" sz="1600" b="0" i="1" u="sng" baseline="0">
                <a:solidFill>
                  <a:srgbClr val="7030A0"/>
                </a:solidFill>
                <a:latin typeface="Arial" charset="0"/>
                <a:ea typeface="Arial" charset="0"/>
                <a:cs typeface="Arial" charset="0"/>
              </a:rPr>
              <a:t>D</a:t>
            </a:r>
            <a:r>
              <a:rPr lang="en-US" altLang="zh-TW" sz="1600" b="0" i="0" baseline="0">
                <a:solidFill>
                  <a:srgbClr val="7030A0"/>
                </a:solidFill>
                <a:latin typeface="Arial" charset="0"/>
                <a:ea typeface="Arial" charset="0"/>
                <a:cs typeface="Arial" charset="0"/>
              </a:rPr>
              <a:t>esign for innovative aero-vehicles</a:t>
            </a:r>
            <a:endParaRPr lang="en-US" altLang="zh-TW" sz="1600" b="0" i="0">
              <a:solidFill>
                <a:srgbClr val="7030A0"/>
              </a:solidFill>
              <a:latin typeface="Arial" charset="0"/>
              <a:ea typeface="Arial" charset="0"/>
              <a:cs typeface="Arial" charset="0"/>
            </a:endParaRPr>
          </a:p>
        </p:txBody>
      </p:sp>
      <p:pic>
        <p:nvPicPr>
          <p:cNvPr id="3" name="图片 2"/>
          <p:cNvPicPr>
            <a:picLocks noChangeAspect="1"/>
          </p:cNvPicPr>
          <p:nvPr userDrawn="1"/>
        </p:nvPicPr>
        <p:blipFill>
          <a:blip r:embed="rId11">
            <a:alphaModFix amt="64000"/>
            <a:extLst>
              <a:ext uri="{28A0092B-C50C-407E-A947-70E740481C1C}">
                <a14:useLocalDpi xmlns:a14="http://schemas.microsoft.com/office/drawing/2010/main" val="0"/>
              </a:ext>
            </a:extLst>
          </a:blip>
          <a:stretch>
            <a:fillRect/>
          </a:stretch>
        </p:blipFill>
        <p:spPr>
          <a:xfrm>
            <a:off x="10345434" y="44624"/>
            <a:ext cx="1800000" cy="77142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Lst>
  <p:txStyles>
    <p:titleStyle>
      <a:lvl1pPr algn="l" rtl="0" eaLnBrk="1" fontAlgn="base" hangingPunct="1">
        <a:spcBef>
          <a:spcPct val="0"/>
        </a:spcBef>
        <a:spcAft>
          <a:spcPct val="0"/>
        </a:spcAft>
        <a:defRPr sz="3600">
          <a:solidFill>
            <a:srgbClr val="CC00CC"/>
          </a:solidFill>
          <a:latin typeface="+mj-lt"/>
          <a:ea typeface="+mj-ea"/>
          <a:cs typeface="+mj-cs"/>
        </a:defRPr>
      </a:lvl1pPr>
      <a:lvl2pPr algn="l" rtl="0" eaLnBrk="1" fontAlgn="base" hangingPunct="1">
        <a:spcBef>
          <a:spcPct val="0"/>
        </a:spcBef>
        <a:spcAft>
          <a:spcPct val="0"/>
        </a:spcAft>
        <a:defRPr sz="3600">
          <a:solidFill>
            <a:srgbClr val="CC00CC"/>
          </a:solidFill>
          <a:latin typeface="Arial" charset="0"/>
          <a:ea typeface="黑体" charset="0"/>
          <a:cs typeface="黑体" charset="0"/>
        </a:defRPr>
      </a:lvl2pPr>
      <a:lvl3pPr algn="l" rtl="0" eaLnBrk="1" fontAlgn="base" hangingPunct="1">
        <a:spcBef>
          <a:spcPct val="0"/>
        </a:spcBef>
        <a:spcAft>
          <a:spcPct val="0"/>
        </a:spcAft>
        <a:defRPr sz="3600">
          <a:solidFill>
            <a:srgbClr val="CC00CC"/>
          </a:solidFill>
          <a:latin typeface="Arial" charset="0"/>
          <a:ea typeface="黑体" charset="0"/>
          <a:cs typeface="黑体" charset="0"/>
        </a:defRPr>
      </a:lvl3pPr>
      <a:lvl4pPr algn="l" rtl="0" eaLnBrk="1" fontAlgn="base" hangingPunct="1">
        <a:spcBef>
          <a:spcPct val="0"/>
        </a:spcBef>
        <a:spcAft>
          <a:spcPct val="0"/>
        </a:spcAft>
        <a:defRPr sz="3600">
          <a:solidFill>
            <a:srgbClr val="CC00CC"/>
          </a:solidFill>
          <a:latin typeface="Arial" charset="0"/>
          <a:ea typeface="黑体" charset="0"/>
          <a:cs typeface="黑体" charset="0"/>
        </a:defRPr>
      </a:lvl4pPr>
      <a:lvl5pPr algn="l" rtl="0" eaLnBrk="1" fontAlgn="base" hangingPunct="1">
        <a:spcBef>
          <a:spcPct val="0"/>
        </a:spcBef>
        <a:spcAft>
          <a:spcPct val="0"/>
        </a:spcAft>
        <a:defRPr sz="3600">
          <a:solidFill>
            <a:srgbClr val="CC00CC"/>
          </a:solidFill>
          <a:latin typeface="Arial" charset="0"/>
          <a:ea typeface="黑体" charset="0"/>
          <a:cs typeface="黑体" charset="0"/>
        </a:defRPr>
      </a:lvl5pPr>
      <a:lvl6pPr marL="457200" algn="l" rtl="0" eaLnBrk="1" fontAlgn="base" hangingPunct="1">
        <a:spcBef>
          <a:spcPct val="0"/>
        </a:spcBef>
        <a:spcAft>
          <a:spcPct val="0"/>
        </a:spcAft>
        <a:defRPr sz="4000">
          <a:solidFill>
            <a:srgbClr val="CC00CC"/>
          </a:solidFill>
          <a:latin typeface="Arial" charset="0"/>
          <a:ea typeface="黑体" charset="0"/>
          <a:cs typeface="黑体" charset="0"/>
        </a:defRPr>
      </a:lvl6pPr>
      <a:lvl7pPr marL="914400" algn="l" rtl="0" eaLnBrk="1" fontAlgn="base" hangingPunct="1">
        <a:spcBef>
          <a:spcPct val="0"/>
        </a:spcBef>
        <a:spcAft>
          <a:spcPct val="0"/>
        </a:spcAft>
        <a:defRPr sz="4000">
          <a:solidFill>
            <a:srgbClr val="CC00CC"/>
          </a:solidFill>
          <a:latin typeface="Arial" charset="0"/>
          <a:ea typeface="黑体" charset="0"/>
          <a:cs typeface="黑体" charset="0"/>
        </a:defRPr>
      </a:lvl7pPr>
      <a:lvl8pPr marL="1371600" algn="l" rtl="0" eaLnBrk="1" fontAlgn="base" hangingPunct="1">
        <a:spcBef>
          <a:spcPct val="0"/>
        </a:spcBef>
        <a:spcAft>
          <a:spcPct val="0"/>
        </a:spcAft>
        <a:defRPr sz="4000">
          <a:solidFill>
            <a:srgbClr val="CC00CC"/>
          </a:solidFill>
          <a:latin typeface="Arial" charset="0"/>
          <a:ea typeface="黑体" charset="0"/>
          <a:cs typeface="黑体" charset="0"/>
        </a:defRPr>
      </a:lvl8pPr>
      <a:lvl9pPr marL="1828800" algn="l" rtl="0" eaLnBrk="1" fontAlgn="base" hangingPunct="1">
        <a:spcBef>
          <a:spcPct val="0"/>
        </a:spcBef>
        <a:spcAft>
          <a:spcPct val="0"/>
        </a:spcAft>
        <a:defRPr sz="4000">
          <a:solidFill>
            <a:srgbClr val="CC00CC"/>
          </a:solidFill>
          <a:latin typeface="Arial" charset="0"/>
          <a:ea typeface="黑体" charset="0"/>
          <a:cs typeface="黑体" charset="0"/>
        </a:defRPr>
      </a:lvl9pPr>
    </p:titleStyle>
    <p:bodyStyle>
      <a:lvl1pPr marL="342900" indent="-342900" algn="l" rtl="0" eaLnBrk="1" fontAlgn="base" hangingPunct="1">
        <a:spcBef>
          <a:spcPts val="600"/>
        </a:spcBef>
        <a:spcAft>
          <a:spcPct val="0"/>
        </a:spcAft>
        <a:buClr>
          <a:schemeClr val="hlink"/>
        </a:buClr>
        <a:buFont typeface="Wingdings" pitchFamily="2" charset="2"/>
        <a:buChar char="§"/>
        <a:defRPr sz="2400">
          <a:solidFill>
            <a:srgbClr val="000066"/>
          </a:solidFill>
          <a:latin typeface="+mn-lt"/>
          <a:ea typeface="+mn-ea"/>
          <a:cs typeface="+mn-cs"/>
        </a:defRPr>
      </a:lvl1pPr>
      <a:lvl2pPr marL="742950" indent="-285750" algn="l" rtl="0" eaLnBrk="1" fontAlgn="base" hangingPunct="1">
        <a:spcBef>
          <a:spcPts val="600"/>
        </a:spcBef>
        <a:spcAft>
          <a:spcPct val="0"/>
        </a:spcAft>
        <a:buClr>
          <a:schemeClr val="tx2"/>
        </a:buClr>
        <a:buSzPct val="85000"/>
        <a:buFont typeface="Wingdings" pitchFamily="2" charset="2"/>
        <a:buChar char="Ø"/>
        <a:defRPr sz="2000">
          <a:solidFill>
            <a:srgbClr val="006666"/>
          </a:solidFill>
          <a:latin typeface="+mn-lt"/>
          <a:ea typeface="+mn-ea"/>
          <a:cs typeface="+mn-cs"/>
        </a:defRPr>
      </a:lvl2pPr>
      <a:lvl3pPr marL="1143000" indent="-228600" algn="l" rtl="0" eaLnBrk="1" fontAlgn="base" hangingPunct="1">
        <a:spcBef>
          <a:spcPts val="600"/>
        </a:spcBef>
        <a:spcAft>
          <a:spcPct val="0"/>
        </a:spcAft>
        <a:buClr>
          <a:schemeClr val="hlink"/>
        </a:buClr>
        <a:buSzPct val="95000"/>
        <a:buFont typeface="Wingdings 2" pitchFamily="18" charset="2"/>
        <a:buChar char="¡"/>
        <a:defRPr sz="1800">
          <a:solidFill>
            <a:schemeClr val="hlink"/>
          </a:solidFill>
          <a:latin typeface="+mn-lt"/>
          <a:ea typeface="+mn-ea"/>
          <a:cs typeface="+mn-cs"/>
        </a:defRPr>
      </a:lvl3pPr>
      <a:lvl4pPr marL="1600200" indent="-228600" algn="l" rtl="0" eaLnBrk="1" fontAlgn="base" hangingPunct="1">
        <a:spcBef>
          <a:spcPts val="600"/>
        </a:spcBef>
        <a:spcAft>
          <a:spcPct val="0"/>
        </a:spcAft>
        <a:buClr>
          <a:schemeClr val="tx2"/>
        </a:buClr>
        <a:buSzPct val="90000"/>
        <a:buFont typeface="Wingdings" pitchFamily="2" charset="2"/>
        <a:buChar char="Ø"/>
        <a:defRPr sz="1600">
          <a:solidFill>
            <a:srgbClr val="990099"/>
          </a:solidFill>
          <a:latin typeface="+mn-lt"/>
          <a:ea typeface="+mn-ea"/>
          <a:cs typeface="+mn-cs"/>
        </a:defRPr>
      </a:lvl4pPr>
      <a:lvl5pPr marL="2057400" indent="-228600" algn="l" rtl="0" eaLnBrk="1" fontAlgn="base" hangingPunct="1">
        <a:spcBef>
          <a:spcPts val="600"/>
        </a:spcBef>
        <a:spcAft>
          <a:spcPct val="0"/>
        </a:spcAft>
        <a:buClr>
          <a:schemeClr val="hlink"/>
        </a:buClr>
        <a:buFont typeface="Wingdings 2" pitchFamily="18" charset="2"/>
        <a:buChar char="¡"/>
        <a:defRPr sz="1600">
          <a:solidFill>
            <a:schemeClr val="tx1"/>
          </a:solidFill>
          <a:latin typeface="+mn-lt"/>
          <a:ea typeface="+mn-ea"/>
          <a:cs typeface="+mn-cs"/>
        </a:defRPr>
      </a:lvl5pPr>
      <a:lvl6pPr marL="25146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6pPr>
      <a:lvl7pPr marL="29718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7pPr>
      <a:lvl8pPr marL="34290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8pPr>
      <a:lvl9pPr marL="38862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3984926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22331-B0CF-4787-9021-D46E5AE7830C}" type="datetimeFigureOut">
              <a:rPr lang="zh-CN" altLang="en-US" smtClean="0">
                <a:solidFill>
                  <a:prstClr val="black">
                    <a:tint val="75000"/>
                  </a:prstClr>
                </a:solidFill>
              </a:rPr>
              <a:pPr/>
              <a:t>2019/4/15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CC4AD6-E0DF-4EEC-8F28-0FF1A2D2640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128713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00.png"/><Relationship Id="rId7" Type="http://schemas.openxmlformats.org/officeDocument/2006/relationships/image" Target="../media/image340.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30.png"/><Relationship Id="rId11" Type="http://schemas.openxmlformats.org/officeDocument/2006/relationships/image" Target="../media/image380.png"/><Relationship Id="rId5" Type="http://schemas.openxmlformats.org/officeDocument/2006/relationships/image" Target="../media/image320.png"/><Relationship Id="rId10"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3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0.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451.png"/><Relationship Id="rId4" Type="http://schemas.openxmlformats.org/officeDocument/2006/relationships/image" Target="../media/image441.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420.png"/></Relationships>
</file>

<file path=ppt/slides/_rels/slide6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440.png"/></Relationships>
</file>

<file path=ppt/slides/_rels/slide69.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490.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460.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40.png"/><Relationship Id="rId7" Type="http://schemas.openxmlformats.org/officeDocument/2006/relationships/image" Target="../media/image580.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560.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69.xml"/><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9336" y="1844824"/>
            <a:ext cx="11881320" cy="1368152"/>
          </a:xfrm>
        </p:spPr>
        <p:txBody>
          <a:bodyPr/>
          <a:lstStyle/>
          <a:p>
            <a:r>
              <a:rPr lang="en-US" altLang="zh-CN" sz="3600"/>
              <a:t>SU2</a:t>
            </a:r>
            <a:r>
              <a:rPr lang="zh-CN" altLang="en-US" sz="3600"/>
              <a:t>介绍</a:t>
            </a:r>
          </a:p>
        </p:txBody>
      </p:sp>
      <p:sp>
        <p:nvSpPr>
          <p:cNvPr id="3" name="副标题 2"/>
          <p:cNvSpPr>
            <a:spLocks noGrp="1"/>
          </p:cNvSpPr>
          <p:nvPr>
            <p:ph type="subTitle" idx="1"/>
          </p:nvPr>
        </p:nvSpPr>
        <p:spPr>
          <a:xfrm>
            <a:off x="2567608" y="3789040"/>
            <a:ext cx="7200800" cy="1224136"/>
          </a:xfrm>
        </p:spPr>
        <p:txBody>
          <a:bodyPr/>
          <a:lstStyle/>
          <a:p>
            <a:r>
              <a:rPr lang="zh-CN" altLang="en-US"/>
              <a:t>薛建恒</a:t>
            </a:r>
            <a:endParaRPr lang="en-US" altLang="zh-CN"/>
          </a:p>
          <a:p>
            <a:r>
              <a:rPr lang="en-US" altLang="zh-CN"/>
              <a:t>2018.11.19</a:t>
            </a:r>
            <a:endParaRPr lang="zh-CN" altLang="en-US"/>
          </a:p>
        </p:txBody>
      </p:sp>
    </p:spTree>
    <p:extLst>
      <p:ext uri="{BB962C8B-B14F-4D97-AF65-F5344CB8AC3E}">
        <p14:creationId xmlns:p14="http://schemas.microsoft.com/office/powerpoint/2010/main" val="1007599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1.1 </a:t>
            </a:r>
            <a:r>
              <a:rPr lang="en-US" altLang="zh-CN" err="1"/>
              <a:t>Autoconf</a:t>
            </a:r>
            <a:r>
              <a:rPr lang="en-US" altLang="zh-CN"/>
              <a:t> &amp; </a:t>
            </a:r>
            <a:r>
              <a:rPr lang="en-US" altLang="zh-CN" err="1"/>
              <a:t>Automake</a:t>
            </a:r>
            <a:endParaRPr lang="zh-CN" altLang="en-US"/>
          </a:p>
        </p:txBody>
      </p:sp>
      <p:sp>
        <p:nvSpPr>
          <p:cNvPr id="6" name="内容占位符 5"/>
          <p:cNvSpPr>
            <a:spLocks noGrp="1"/>
          </p:cNvSpPr>
          <p:nvPr>
            <p:ph idx="1"/>
          </p:nvPr>
        </p:nvSpPr>
        <p:spPr/>
        <p:txBody>
          <a:bodyPr/>
          <a:lstStyle/>
          <a:p>
            <a:r>
              <a:rPr lang="zh-CN" altLang="en-US"/>
              <a:t>自动编写</a:t>
            </a:r>
            <a:r>
              <a:rPr lang="en-US" altLang="zh-CN" err="1"/>
              <a:t>makefile</a:t>
            </a:r>
            <a:endParaRPr lang="en-US" altLang="zh-CN"/>
          </a:p>
          <a:p>
            <a:r>
              <a:rPr lang="en-US" altLang="zh-CN" err="1"/>
              <a:t>Autoconf</a:t>
            </a:r>
            <a:r>
              <a:rPr lang="zh-CN" altLang="en-US"/>
              <a:t>是一个用于可以生成可以自动地配置软件源码包</a:t>
            </a:r>
            <a:endParaRPr lang="en-US" altLang="zh-CN"/>
          </a:p>
          <a:p>
            <a:pPr lvl="1"/>
            <a:r>
              <a:rPr lang="zh-CN" altLang="en-US"/>
              <a:t>适用多种</a:t>
            </a:r>
            <a:r>
              <a:rPr lang="en-US" altLang="zh-CN"/>
              <a:t>UNIX</a:t>
            </a:r>
            <a:r>
              <a:rPr lang="zh-CN" altLang="en-US"/>
              <a:t>系统的</a:t>
            </a:r>
            <a:r>
              <a:rPr lang="en-US" altLang="zh-CN"/>
              <a:t>shell</a:t>
            </a:r>
            <a:r>
              <a:rPr lang="zh-CN" altLang="en-US"/>
              <a:t>脚本工具，需要用到</a:t>
            </a:r>
            <a:r>
              <a:rPr lang="en-US" altLang="zh-CN"/>
              <a:t>m4</a:t>
            </a:r>
            <a:r>
              <a:rPr lang="zh-CN" altLang="en-US"/>
              <a:t>，生成脚本</a:t>
            </a:r>
            <a:endParaRPr lang="en-US" altLang="zh-CN"/>
          </a:p>
          <a:p>
            <a:r>
              <a:rPr lang="en-US" altLang="zh-CN" err="1"/>
              <a:t>Automake</a:t>
            </a:r>
            <a:r>
              <a:rPr lang="en-US" altLang="zh-CN"/>
              <a:t> </a:t>
            </a:r>
            <a:r>
              <a:rPr lang="zh-CN" altLang="en-US"/>
              <a:t>是一个从</a:t>
            </a:r>
            <a:r>
              <a:rPr lang="en-US" altLang="zh-CN"/>
              <a:t>Makefile.am</a:t>
            </a:r>
            <a:r>
              <a:rPr lang="zh-CN" altLang="en-US"/>
              <a:t>文件自动生成</a:t>
            </a:r>
            <a:r>
              <a:rPr lang="en-US" altLang="zh-CN"/>
              <a:t>makefile.in</a:t>
            </a:r>
            <a:r>
              <a:rPr lang="zh-CN" altLang="en-US"/>
              <a:t>的工具</a:t>
            </a:r>
            <a:endParaRPr lang="en-US" altLang="zh-CN"/>
          </a:p>
          <a:p>
            <a:pPr lvl="1"/>
            <a:r>
              <a:rPr lang="zh-CN" altLang="en-US"/>
              <a:t>用到</a:t>
            </a:r>
            <a:r>
              <a:rPr lang="en-US" altLang="zh-CN"/>
              <a:t>Perl</a:t>
            </a:r>
            <a:r>
              <a:rPr lang="zh-CN" altLang="en-US"/>
              <a:t>（语言解释器）</a:t>
            </a:r>
            <a:endParaRPr lang="en-US" altLang="zh-CN"/>
          </a:p>
          <a:p>
            <a:r>
              <a:rPr lang="zh-CN" altLang="en-US"/>
              <a:t>三种目录层次</a:t>
            </a:r>
            <a:endParaRPr lang="en-US" altLang="zh-CN"/>
          </a:p>
          <a:p>
            <a:pPr lvl="1"/>
            <a:r>
              <a:rPr lang="en-US" altLang="zh-CN"/>
              <a:t>Flat</a:t>
            </a:r>
            <a:r>
              <a:rPr lang="zh-CN" altLang="en-US"/>
              <a:t>：所有文件都在同一目录中</a:t>
            </a:r>
            <a:endParaRPr lang="en-US" altLang="zh-CN"/>
          </a:p>
          <a:p>
            <a:pPr lvl="1"/>
            <a:r>
              <a:rPr lang="en-US" altLang="zh-CN"/>
              <a:t>Shallow</a:t>
            </a:r>
            <a:r>
              <a:rPr lang="zh-CN" altLang="en-US"/>
              <a:t>：主要源代码在主目录，其他各个部分存储在子目录</a:t>
            </a:r>
            <a:endParaRPr lang="en-US" altLang="zh-CN"/>
          </a:p>
          <a:p>
            <a:pPr lvl="1"/>
            <a:r>
              <a:rPr lang="en-US" altLang="zh-CN"/>
              <a:t>Deep</a:t>
            </a:r>
            <a:r>
              <a:rPr lang="zh-CN" altLang="en-US"/>
              <a:t>：所有源代码存在子目录；顶层目录主要包含配置信息</a:t>
            </a:r>
            <a:endParaRPr lang="en-US" altLang="zh-CN"/>
          </a:p>
          <a:p>
            <a:pPr lvl="1"/>
            <a:endParaRPr lang="en-US" altLang="zh-CN"/>
          </a:p>
          <a:p>
            <a:pPr lvl="1"/>
            <a:endParaRPr lang="en-US" altLang="zh-CN"/>
          </a:p>
          <a:p>
            <a:endParaRPr lang="en-US" altLang="zh-CN"/>
          </a:p>
          <a:p>
            <a:pPr lvl="1"/>
            <a:endParaRPr lang="zh-CN" altLang="en-US"/>
          </a:p>
        </p:txBody>
      </p:sp>
    </p:spTree>
    <p:extLst>
      <p:ext uri="{BB962C8B-B14F-4D97-AF65-F5344CB8AC3E}">
        <p14:creationId xmlns:p14="http://schemas.microsoft.com/office/powerpoint/2010/main" val="263357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Code Structure</a:t>
            </a:r>
            <a:endParaRPr lang="zh-CN" altLang="en-US"/>
          </a:p>
        </p:txBody>
      </p:sp>
      <p:sp>
        <p:nvSpPr>
          <p:cNvPr id="6" name="内容占位符 5"/>
          <p:cNvSpPr>
            <a:spLocks noGrp="1"/>
          </p:cNvSpPr>
          <p:nvPr>
            <p:ph idx="1"/>
          </p:nvPr>
        </p:nvSpPr>
        <p:spPr/>
        <p:txBody>
          <a:bodyPr/>
          <a:lstStyle/>
          <a:p>
            <a:r>
              <a:rPr lang="en-US" altLang="zh-CN"/>
              <a:t>C++ Modules</a:t>
            </a:r>
          </a:p>
          <a:p>
            <a:pPr lvl="1"/>
            <a:r>
              <a:rPr lang="en-US" altLang="zh-CN" u="sng">
                <a:solidFill>
                  <a:srgbClr val="FF0000"/>
                </a:solidFill>
              </a:rPr>
              <a:t>SU2_CFD</a:t>
            </a:r>
            <a:r>
              <a:rPr lang="en-US" altLang="zh-CN"/>
              <a:t>   </a:t>
            </a:r>
            <a:r>
              <a:rPr lang="zh-CN" altLang="en-US"/>
              <a:t>→ </a:t>
            </a:r>
            <a:r>
              <a:rPr lang="en-US" altLang="zh-CN"/>
              <a:t>CFD Main Solver</a:t>
            </a:r>
          </a:p>
          <a:p>
            <a:pPr lvl="1"/>
            <a:r>
              <a:rPr lang="en-US" altLang="zh-CN">
                <a:solidFill>
                  <a:srgbClr val="FF0000"/>
                </a:solidFill>
              </a:rPr>
              <a:t>SU2_DEF</a:t>
            </a:r>
            <a:r>
              <a:rPr lang="en-US" altLang="zh-CN"/>
              <a:t>   </a:t>
            </a:r>
            <a:r>
              <a:rPr lang="zh-CN" altLang="en-US"/>
              <a:t>→</a:t>
            </a:r>
            <a:r>
              <a:rPr lang="en-US" altLang="zh-CN"/>
              <a:t> Mesh Deformation</a:t>
            </a:r>
          </a:p>
          <a:p>
            <a:pPr lvl="1"/>
            <a:r>
              <a:rPr lang="en-US" altLang="zh-CN">
                <a:solidFill>
                  <a:srgbClr val="FF0000"/>
                </a:solidFill>
              </a:rPr>
              <a:t>SU2_DOT</a:t>
            </a:r>
            <a:r>
              <a:rPr lang="en-US" altLang="zh-CN"/>
              <a:t>   </a:t>
            </a:r>
            <a:r>
              <a:rPr lang="zh-CN" altLang="en-US"/>
              <a:t>→ </a:t>
            </a:r>
            <a:r>
              <a:rPr lang="en-US" altLang="zh-CN"/>
              <a:t>Gradient Projection</a:t>
            </a:r>
          </a:p>
          <a:p>
            <a:pPr lvl="1"/>
            <a:r>
              <a:rPr lang="en-US" altLang="zh-CN" u="sng">
                <a:solidFill>
                  <a:srgbClr val="FF0000"/>
                </a:solidFill>
              </a:rPr>
              <a:t>SU2_GEO</a:t>
            </a:r>
            <a:r>
              <a:rPr lang="zh-CN" altLang="en-US"/>
              <a:t>   → </a:t>
            </a:r>
            <a:r>
              <a:rPr lang="en-US" altLang="zh-CN"/>
              <a:t>Geometry Definition</a:t>
            </a:r>
          </a:p>
          <a:p>
            <a:pPr lvl="1"/>
            <a:r>
              <a:rPr lang="en-US" altLang="zh-CN">
                <a:solidFill>
                  <a:srgbClr val="FF0000"/>
                </a:solidFill>
              </a:rPr>
              <a:t>SU2_MSH</a:t>
            </a:r>
            <a:r>
              <a:rPr lang="zh-CN" altLang="en-US"/>
              <a:t>   → </a:t>
            </a:r>
            <a:r>
              <a:rPr lang="en-US" altLang="zh-CN"/>
              <a:t>Mesh Adaptation</a:t>
            </a:r>
          </a:p>
          <a:p>
            <a:pPr lvl="1"/>
            <a:r>
              <a:rPr lang="en-US" altLang="zh-CN">
                <a:solidFill>
                  <a:srgbClr val="FF0000"/>
                </a:solidFill>
              </a:rPr>
              <a:t>SU2_SOL</a:t>
            </a:r>
            <a:r>
              <a:rPr lang="en-US" altLang="zh-CN"/>
              <a:t>    </a:t>
            </a:r>
            <a:r>
              <a:rPr lang="zh-CN" altLang="en-US"/>
              <a:t>→ </a:t>
            </a:r>
            <a:r>
              <a:rPr lang="en-US" altLang="zh-CN"/>
              <a:t>Solution Export Code</a:t>
            </a:r>
          </a:p>
          <a:p>
            <a:r>
              <a:rPr lang="en-US" altLang="zh-CN"/>
              <a:t>Python Scripts</a:t>
            </a:r>
          </a:p>
          <a:p>
            <a:pPr lvl="1"/>
            <a:r>
              <a:rPr lang="en-US" altLang="zh-CN" u="sng"/>
              <a:t>parallel_computation.py</a:t>
            </a:r>
          </a:p>
          <a:p>
            <a:pPr lvl="1"/>
            <a:r>
              <a:rPr lang="en-US" altLang="zh-CN"/>
              <a:t>mesh_deformation.py</a:t>
            </a:r>
          </a:p>
          <a:p>
            <a:pPr lvl="1"/>
            <a:r>
              <a:rPr lang="en-US" altLang="zh-CN"/>
              <a:t>shape_optimization.py</a:t>
            </a:r>
          </a:p>
          <a:p>
            <a:pPr lvl="1"/>
            <a:r>
              <a:rPr lang="en-US" altLang="zh-CN"/>
              <a:t>continuous_adjoint.py</a:t>
            </a:r>
          </a:p>
          <a:p>
            <a:pPr lvl="1"/>
            <a:r>
              <a:rPr lang="en-US" altLang="zh-CN"/>
              <a:t>discrete_adjoint.py</a:t>
            </a:r>
          </a:p>
          <a:p>
            <a:pPr lvl="1"/>
            <a:r>
              <a:rPr lang="en-US" altLang="zh-CN"/>
              <a:t>finite_differences.py</a:t>
            </a:r>
          </a:p>
        </p:txBody>
      </p:sp>
    </p:spTree>
    <p:extLst>
      <p:ext uri="{BB962C8B-B14F-4D97-AF65-F5344CB8AC3E}">
        <p14:creationId xmlns:p14="http://schemas.microsoft.com/office/powerpoint/2010/main" val="390107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SU2</a:t>
            </a:r>
            <a:r>
              <a:rPr lang="zh-CN" altLang="en-US"/>
              <a:t>中用到的</a:t>
            </a:r>
            <a:r>
              <a:rPr lang="en-US" altLang="zh-CN"/>
              <a:t>MPI</a:t>
            </a:r>
            <a:r>
              <a:rPr lang="zh-CN" altLang="en-US"/>
              <a:t>函数</a:t>
            </a:r>
          </a:p>
        </p:txBody>
      </p:sp>
      <p:sp>
        <p:nvSpPr>
          <p:cNvPr id="6" name="内容占位符 5"/>
          <p:cNvSpPr>
            <a:spLocks noGrp="1"/>
          </p:cNvSpPr>
          <p:nvPr>
            <p:ph idx="1"/>
          </p:nvPr>
        </p:nvSpPr>
        <p:spPr/>
        <p:txBody>
          <a:bodyPr/>
          <a:lstStyle/>
          <a:p>
            <a:r>
              <a:rPr lang="en-US" altLang="zh-CN"/>
              <a:t> </a:t>
            </a:r>
            <a:r>
              <a:rPr lang="en-US" altLang="zh-CN" b="1"/>
              <a:t>SU2_MPI::</a:t>
            </a:r>
            <a:r>
              <a:rPr lang="en-US" altLang="zh-CN" b="1" i="1"/>
              <a:t>Alltoall(&amp;(nPoint_Send[1]), 1, MPI_INT,</a:t>
            </a:r>
          </a:p>
          <a:p>
            <a:r>
              <a:rPr lang="en-US" altLang="zh-CN"/>
              <a:t>                    &amp;(nPoint_Recv[1]), 1, MPI_INT, MPI_COMM_WORLD);</a:t>
            </a:r>
          </a:p>
        </p:txBody>
      </p:sp>
    </p:spTree>
    <p:extLst>
      <p:ext uri="{BB962C8B-B14F-4D97-AF65-F5344CB8AC3E}">
        <p14:creationId xmlns:p14="http://schemas.microsoft.com/office/powerpoint/2010/main" val="383591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config = </a:t>
            </a:r>
            <a:r>
              <a:rPr lang="en-US" altLang="zh-CN" b="1"/>
              <a:t>new</a:t>
            </a:r>
            <a:r>
              <a:rPr lang="en-US" altLang="zh-CN"/>
              <a:t> CConfig</a:t>
            </a:r>
            <a:r>
              <a:rPr lang="zh-CN" altLang="en-US"/>
              <a:t>（</a:t>
            </a:r>
            <a:r>
              <a:rPr lang="en-US" altLang="zh-CN"/>
              <a:t>config_file_name,SU2_CFD</a:t>
            </a:r>
            <a:r>
              <a:rPr lang="zh-CN" altLang="en-US"/>
              <a:t>）</a:t>
            </a:r>
          </a:p>
        </p:txBody>
      </p:sp>
      <p:sp>
        <p:nvSpPr>
          <p:cNvPr id="6" name="内容占位符 5"/>
          <p:cNvSpPr>
            <a:spLocks noGrp="1"/>
          </p:cNvSpPr>
          <p:nvPr>
            <p:ph idx="1"/>
          </p:nvPr>
        </p:nvSpPr>
        <p:spPr>
          <a:xfrm>
            <a:off x="13595" y="1079500"/>
            <a:ext cx="11516784" cy="5399088"/>
          </a:xfrm>
        </p:spPr>
        <p:txBody>
          <a:bodyPr/>
          <a:lstStyle/>
          <a:p>
            <a:r>
              <a:rPr lang="en-US" altLang="zh-CN"/>
              <a:t>CConfig</a:t>
            </a:r>
            <a:r>
              <a:rPr lang="zh-CN" altLang="en-US"/>
              <a:t>构造函数</a:t>
            </a:r>
            <a:endParaRPr lang="en-US" altLang="zh-CN"/>
          </a:p>
          <a:p>
            <a:pPr lvl="1"/>
            <a:r>
              <a:rPr lang="zh-CN" altLang="en-US"/>
              <a:t>变量初始化</a:t>
            </a:r>
            <a:endParaRPr lang="en-US" altLang="zh-CN"/>
          </a:p>
          <a:p>
            <a:pPr lvl="2"/>
            <a:r>
              <a:rPr lang="zh-CN" altLang="en-US"/>
              <a:t>包括指针</a:t>
            </a:r>
            <a:endParaRPr lang="en-US" altLang="zh-CN"/>
          </a:p>
          <a:p>
            <a:pPr lvl="1"/>
            <a:r>
              <a:rPr lang="zh-CN" altLang="en-US"/>
              <a:t>读取配置文件</a:t>
            </a:r>
            <a:endParaRPr lang="en-US" altLang="zh-CN"/>
          </a:p>
          <a:p>
            <a:pPr lvl="2"/>
            <a:r>
              <a:rPr lang="zh-CN" altLang="en-US"/>
              <a:t>做了两件事情</a:t>
            </a:r>
            <a:endParaRPr lang="en-US" altLang="zh-CN"/>
          </a:p>
          <a:p>
            <a:pPr lvl="3"/>
            <a:r>
              <a:rPr lang="zh-CN" altLang="en-US"/>
              <a:t>在</a:t>
            </a:r>
            <a:r>
              <a:rPr lang="en-US" altLang="zh-CN"/>
              <a:t>include_option</a:t>
            </a:r>
            <a:r>
              <a:rPr lang="zh-CN" altLang="en-US"/>
              <a:t>中登记，从</a:t>
            </a:r>
            <a:r>
              <a:rPr lang="en-US" altLang="zh-CN"/>
              <a:t>all_option</a:t>
            </a:r>
            <a:r>
              <a:rPr lang="zh-CN" altLang="en-US"/>
              <a:t>中剔除</a:t>
            </a:r>
            <a:endParaRPr lang="en-US" altLang="zh-CN"/>
          </a:p>
          <a:p>
            <a:pPr lvl="3"/>
            <a:r>
              <a:rPr lang="zh-CN" altLang="en-US"/>
              <a:t>在</a:t>
            </a:r>
            <a:r>
              <a:rPr lang="en-US" altLang="zh-CN"/>
              <a:t>option_map</a:t>
            </a:r>
            <a:r>
              <a:rPr lang="zh-CN" altLang="en-US"/>
              <a:t>中赋值</a:t>
            </a:r>
            <a:endParaRPr lang="en-US" altLang="zh-CN"/>
          </a:p>
          <a:p>
            <a:pPr lvl="4"/>
            <a:r>
              <a:rPr lang="en-US" altLang="zh-CN"/>
              <a:t>option_map[option_name]-&gt;SetValue(option_value)</a:t>
            </a:r>
          </a:p>
          <a:p>
            <a:pPr lvl="1"/>
            <a:r>
              <a:rPr lang="zh-CN" altLang="en-US"/>
              <a:t>配置文件后处理</a:t>
            </a:r>
            <a:endParaRPr lang="en-US" altLang="zh-CN"/>
          </a:p>
          <a:p>
            <a:pPr lvl="2"/>
            <a:r>
              <a:rPr lang="zh-CN" altLang="en-US"/>
              <a:t>例如：得到速度计算攻角</a:t>
            </a:r>
            <a:endParaRPr lang="en-US" altLang="zh-CN"/>
          </a:p>
          <a:p>
            <a:pPr lvl="1"/>
            <a:r>
              <a:rPr lang="zh-CN" altLang="en-US"/>
              <a:t>设置边界条件</a:t>
            </a:r>
            <a:endParaRPr lang="en-US" altLang="zh-CN"/>
          </a:p>
          <a:p>
            <a:pPr marL="914400" lvl="2" indent="0">
              <a:buNone/>
            </a:pPr>
            <a:endParaRPr lang="en-US" altLang="zh-CN"/>
          </a:p>
        </p:txBody>
      </p:sp>
      <p:sp>
        <p:nvSpPr>
          <p:cNvPr id="2" name="文本框 1"/>
          <p:cNvSpPr txBox="1"/>
          <p:nvPr/>
        </p:nvSpPr>
        <p:spPr>
          <a:xfrm>
            <a:off x="6609426" y="1123276"/>
            <a:ext cx="5788764" cy="5355312"/>
          </a:xfrm>
          <a:prstGeom prst="rect">
            <a:avLst/>
          </a:prstGeom>
          <a:noFill/>
        </p:spPr>
        <p:txBody>
          <a:bodyPr wrap="none" rtlCol="0">
            <a:spAutoFit/>
          </a:bodyPr>
          <a:lstStyle/>
          <a:p>
            <a:r>
              <a:rPr lang="en-US" altLang="zh-CN"/>
              <a:t> /*--- Initialize pointers to Null---*/</a:t>
            </a:r>
          </a:p>
          <a:p>
            <a:endParaRPr lang="en-US" altLang="zh-CN"/>
          </a:p>
          <a:p>
            <a:r>
              <a:rPr lang="en-US" altLang="zh-CN"/>
              <a:t>  SetPointersNull();</a:t>
            </a:r>
          </a:p>
          <a:p>
            <a:endParaRPr lang="en-US" altLang="zh-CN"/>
          </a:p>
          <a:p>
            <a:r>
              <a:rPr lang="en-US" altLang="zh-CN"/>
              <a:t>  /*--- Reading config options  ---*/</a:t>
            </a:r>
          </a:p>
          <a:p>
            <a:endParaRPr lang="en-US" altLang="zh-CN"/>
          </a:p>
          <a:p>
            <a:r>
              <a:rPr lang="en-US" altLang="zh-CN"/>
              <a:t>  SetConfig_Options(0, 1);</a:t>
            </a:r>
          </a:p>
          <a:p>
            <a:endParaRPr lang="en-US" altLang="zh-CN"/>
          </a:p>
          <a:p>
            <a:r>
              <a:rPr lang="en-US" altLang="zh-CN"/>
              <a:t>  /*--- Parsing the config file  ---*/</a:t>
            </a:r>
          </a:p>
          <a:p>
            <a:endParaRPr lang="en-US" altLang="zh-CN"/>
          </a:p>
          <a:p>
            <a:r>
              <a:rPr lang="en-US" altLang="zh-CN"/>
              <a:t>  SetConfig_Parsing(case_filename);</a:t>
            </a:r>
          </a:p>
          <a:p>
            <a:endParaRPr lang="en-US" altLang="zh-CN"/>
          </a:p>
          <a:p>
            <a:r>
              <a:rPr lang="en-US" altLang="zh-CN"/>
              <a:t>  /*--- Configuration file postprocessing ---*/</a:t>
            </a:r>
          </a:p>
          <a:p>
            <a:endParaRPr lang="en-US" altLang="zh-CN"/>
          </a:p>
          <a:p>
            <a:r>
              <a:rPr lang="en-US" altLang="zh-CN"/>
              <a:t>  SetPostprocessing(val_software, 0, 1);</a:t>
            </a:r>
          </a:p>
          <a:p>
            <a:endParaRPr lang="en-US" altLang="zh-CN"/>
          </a:p>
          <a:p>
            <a:r>
              <a:rPr lang="en-US" altLang="zh-CN"/>
              <a:t>  /*--- Configuration file boundaries/markers setting ---*/</a:t>
            </a:r>
          </a:p>
          <a:p>
            <a:endParaRPr lang="en-US" altLang="zh-CN"/>
          </a:p>
          <a:p>
            <a:r>
              <a:rPr lang="en-US" altLang="zh-CN"/>
              <a:t>  SetMarkers(val_software);</a:t>
            </a:r>
            <a:endParaRPr lang="zh-CN" altLang="en-US"/>
          </a:p>
        </p:txBody>
      </p:sp>
      <p:sp>
        <p:nvSpPr>
          <p:cNvPr id="3" name="椭圆 2"/>
          <p:cNvSpPr/>
          <p:nvPr/>
        </p:nvSpPr>
        <p:spPr bwMode="auto">
          <a:xfrm>
            <a:off x="6453947" y="2564904"/>
            <a:ext cx="3672408" cy="864096"/>
          </a:xfrm>
          <a:prstGeom prst="ellipse">
            <a:avLst/>
          </a:prstGeom>
          <a:no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 name="椭圆 7"/>
          <p:cNvSpPr/>
          <p:nvPr/>
        </p:nvSpPr>
        <p:spPr bwMode="auto">
          <a:xfrm>
            <a:off x="6614601" y="3663501"/>
            <a:ext cx="3672408" cy="864096"/>
          </a:xfrm>
          <a:prstGeom prst="ellipse">
            <a:avLst/>
          </a:prstGeom>
          <a:no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 name="文本框 3"/>
          <p:cNvSpPr txBox="1"/>
          <p:nvPr/>
        </p:nvSpPr>
        <p:spPr>
          <a:xfrm>
            <a:off x="6314647" y="794802"/>
            <a:ext cx="5449176" cy="6063198"/>
          </a:xfrm>
          <a:prstGeom prst="rect">
            <a:avLst/>
          </a:prstGeom>
          <a:solidFill>
            <a:schemeClr val="bg1"/>
          </a:solidFill>
          <a:ln w="38100">
            <a:solidFill>
              <a:schemeClr val="accent4">
                <a:lumMod val="95000"/>
                <a:lumOff val="5000"/>
              </a:schemeClr>
            </a:solidFill>
          </a:ln>
        </p:spPr>
        <p:txBody>
          <a:bodyPr wrap="square" rtlCol="0">
            <a:spAutoFit/>
          </a:bodyPr>
          <a:lstStyle/>
          <a:p>
            <a:pPr algn="ctr"/>
            <a:r>
              <a:rPr lang="en-US" altLang="zh-CN" sz="2800" b="1" dirty="0" err="1">
                <a:effectLst>
                  <a:outerShdw blurRad="38100" dist="38100" dir="2700000" algn="tl">
                    <a:srgbClr val="000000">
                      <a:alpha val="43137"/>
                    </a:srgbClr>
                  </a:outerShdw>
                </a:effectLst>
              </a:rPr>
              <a:t>inv_channel.cfg</a:t>
            </a:r>
            <a:endParaRPr lang="en-US" altLang="zh-CN" sz="2800" b="1" dirty="0">
              <a:effectLst>
                <a:outerShdw blurRad="38100" dist="38100" dir="2700000" algn="tl">
                  <a:srgbClr val="000000">
                    <a:alpha val="43137"/>
                  </a:srgbClr>
                </a:outerShdw>
              </a:effectLst>
            </a:endParaRPr>
          </a:p>
          <a:p>
            <a:endParaRPr lang="en-US" altLang="zh-CN" i="1" dirty="0"/>
          </a:p>
          <a:p>
            <a:r>
              <a:rPr lang="en-US" altLang="zh-CN" i="1" dirty="0" err="1"/>
              <a:t>PHYSICAL_PROBLEM</a:t>
            </a:r>
            <a:r>
              <a:rPr lang="en-US" altLang="zh-CN" i="1" dirty="0"/>
              <a:t>= EULER</a:t>
            </a:r>
          </a:p>
          <a:p>
            <a:r>
              <a:rPr lang="en-US" altLang="zh-CN" i="1" dirty="0" err="1"/>
              <a:t>MATH_PROBLEM</a:t>
            </a:r>
            <a:r>
              <a:rPr lang="en-US" altLang="zh-CN" i="1" dirty="0"/>
              <a:t>= DIRECT</a:t>
            </a:r>
          </a:p>
          <a:p>
            <a:r>
              <a:rPr lang="en-US" altLang="zh-CN" i="1" dirty="0" err="1"/>
              <a:t>RESTART_SOL</a:t>
            </a:r>
            <a:r>
              <a:rPr lang="en-US" altLang="zh-CN" i="1" dirty="0"/>
              <a:t>= NO</a:t>
            </a:r>
          </a:p>
          <a:p>
            <a:endParaRPr lang="en-US" altLang="zh-CN" i="1" dirty="0"/>
          </a:p>
          <a:p>
            <a:r>
              <a:rPr lang="en-US" altLang="zh-CN" i="1" dirty="0"/>
              <a:t>%COMPRESSIBLE FREE-STREAM DEFINITION</a:t>
            </a:r>
          </a:p>
          <a:p>
            <a:r>
              <a:rPr lang="en-US" altLang="zh-CN" b="1" i="1" dirty="0">
                <a:solidFill>
                  <a:schemeClr val="accent1">
                    <a:lumMod val="50000"/>
                  </a:schemeClr>
                </a:solidFill>
              </a:rPr>
              <a:t>// </a:t>
            </a:r>
            <a:r>
              <a:rPr lang="zh-CN" altLang="en-US" b="1" i="1" dirty="0">
                <a:solidFill>
                  <a:schemeClr val="accent1">
                    <a:lumMod val="50000"/>
                  </a:schemeClr>
                </a:solidFill>
              </a:rPr>
              <a:t>来流条件定义</a:t>
            </a:r>
            <a:endParaRPr lang="en-US" altLang="zh-CN" b="1" i="1" dirty="0">
              <a:solidFill>
                <a:schemeClr val="accent1">
                  <a:lumMod val="50000"/>
                </a:schemeClr>
              </a:solidFill>
            </a:endParaRPr>
          </a:p>
          <a:p>
            <a:r>
              <a:rPr lang="en-US" altLang="zh-CN" i="1" dirty="0"/>
              <a:t>%REFERENCE VALUE DEFINITION</a:t>
            </a:r>
          </a:p>
          <a:p>
            <a:r>
              <a:rPr lang="en-US" altLang="zh-CN" b="1" i="1" dirty="0">
                <a:solidFill>
                  <a:schemeClr val="accent1">
                    <a:lumMod val="50000"/>
                  </a:schemeClr>
                </a:solidFill>
              </a:rPr>
              <a:t>//</a:t>
            </a:r>
            <a:r>
              <a:rPr lang="zh-CN" altLang="en-US" b="1" i="1" dirty="0">
                <a:solidFill>
                  <a:schemeClr val="accent1">
                    <a:lumMod val="50000"/>
                  </a:schemeClr>
                </a:solidFill>
              </a:rPr>
              <a:t>参考值定义</a:t>
            </a:r>
            <a:endParaRPr lang="en-US" altLang="zh-CN" b="1" i="1" dirty="0">
              <a:solidFill>
                <a:schemeClr val="accent1">
                  <a:lumMod val="50000"/>
                </a:schemeClr>
              </a:solidFill>
            </a:endParaRPr>
          </a:p>
          <a:p>
            <a:r>
              <a:rPr lang="en-US" altLang="zh-CN" i="1" dirty="0"/>
              <a:t>%BOUNDARY CONDITION DEFINITION</a:t>
            </a:r>
          </a:p>
          <a:p>
            <a:r>
              <a:rPr lang="en-US" altLang="zh-CN" b="1" i="1" dirty="0">
                <a:solidFill>
                  <a:schemeClr val="accent1">
                    <a:lumMod val="50000"/>
                  </a:schemeClr>
                </a:solidFill>
              </a:rPr>
              <a:t>//</a:t>
            </a:r>
            <a:r>
              <a:rPr lang="zh-CN" altLang="en-US" b="1" i="1" dirty="0">
                <a:solidFill>
                  <a:schemeClr val="accent1">
                    <a:lumMod val="50000"/>
                  </a:schemeClr>
                </a:solidFill>
              </a:rPr>
              <a:t>边界条件定义</a:t>
            </a:r>
            <a:endParaRPr lang="en-US" altLang="zh-CN" b="1" i="1" dirty="0">
              <a:solidFill>
                <a:schemeClr val="accent1">
                  <a:lumMod val="50000"/>
                </a:schemeClr>
              </a:solidFill>
            </a:endParaRPr>
          </a:p>
          <a:p>
            <a:endParaRPr lang="en-US" altLang="zh-CN" i="1" dirty="0"/>
          </a:p>
          <a:p>
            <a:r>
              <a:rPr lang="en-US" altLang="zh-CN" i="1" dirty="0"/>
              <a:t>% LINEAR SOLVER DEFINITION</a:t>
            </a:r>
          </a:p>
          <a:p>
            <a:r>
              <a:rPr lang="en-US" altLang="zh-CN" b="1" dirty="0">
                <a:solidFill>
                  <a:schemeClr val="accent1">
                    <a:lumMod val="50000"/>
                  </a:schemeClr>
                </a:solidFill>
              </a:rPr>
              <a:t>//</a:t>
            </a:r>
            <a:r>
              <a:rPr lang="zh-CN" altLang="en-US" b="1" dirty="0">
                <a:solidFill>
                  <a:schemeClr val="accent1">
                    <a:lumMod val="50000"/>
                  </a:schemeClr>
                </a:solidFill>
              </a:rPr>
              <a:t>求解器定义</a:t>
            </a:r>
            <a:endParaRPr lang="en-US" altLang="zh-CN" b="1" dirty="0">
              <a:solidFill>
                <a:schemeClr val="accent1">
                  <a:lumMod val="50000"/>
                </a:schemeClr>
              </a:solidFill>
            </a:endParaRPr>
          </a:p>
          <a:p>
            <a:r>
              <a:rPr lang="en-US" altLang="zh-CN" dirty="0" err="1"/>
              <a:t>LINEAR_SOLVER</a:t>
            </a:r>
            <a:r>
              <a:rPr lang="en-US" altLang="zh-CN" dirty="0"/>
              <a:t>= </a:t>
            </a:r>
            <a:r>
              <a:rPr lang="en-US" altLang="zh-CN" dirty="0" err="1"/>
              <a:t>FGMRES</a:t>
            </a:r>
            <a:endParaRPr lang="en-US" altLang="zh-CN" dirty="0"/>
          </a:p>
          <a:p>
            <a:r>
              <a:rPr lang="en-US" altLang="zh-CN" dirty="0" err="1"/>
              <a:t>LINEAR_SOLVER_PREC</a:t>
            </a:r>
            <a:r>
              <a:rPr lang="en-US" altLang="zh-CN" dirty="0"/>
              <a:t>= ILU</a:t>
            </a:r>
          </a:p>
          <a:p>
            <a:endParaRPr lang="en-US" altLang="zh-CN" dirty="0"/>
          </a:p>
          <a:p>
            <a:r>
              <a:rPr lang="en-US" altLang="zh-CN" i="1" dirty="0"/>
              <a:t>% MULTIGRID PARAMETERS</a:t>
            </a:r>
          </a:p>
          <a:p>
            <a:r>
              <a:rPr lang="en-US" altLang="zh-CN" b="1" dirty="0">
                <a:solidFill>
                  <a:schemeClr val="accent1">
                    <a:lumMod val="50000"/>
                  </a:schemeClr>
                </a:solidFill>
              </a:rPr>
              <a:t>//</a:t>
            </a:r>
            <a:r>
              <a:rPr lang="zh-CN" altLang="en-US" b="1" dirty="0">
                <a:solidFill>
                  <a:schemeClr val="accent1">
                    <a:lumMod val="50000"/>
                  </a:schemeClr>
                </a:solidFill>
              </a:rPr>
              <a:t>多重网格参数定义</a:t>
            </a:r>
            <a:endParaRPr lang="en-US" altLang="zh-CN" b="1" dirty="0">
              <a:solidFill>
                <a:schemeClr val="accent1">
                  <a:lumMod val="50000"/>
                </a:schemeClr>
              </a:solidFill>
            </a:endParaRPr>
          </a:p>
          <a:p>
            <a:r>
              <a:rPr lang="zh-CN" altLang="en-US" dirty="0"/>
              <a:t>。。。。。</a:t>
            </a:r>
            <a:endParaRPr lang="en-US" altLang="zh-CN" dirty="0"/>
          </a:p>
        </p:txBody>
      </p:sp>
    </p:spTree>
    <p:extLst>
      <p:ext uri="{BB962C8B-B14F-4D97-AF65-F5344CB8AC3E}">
        <p14:creationId xmlns:p14="http://schemas.microsoft.com/office/powerpoint/2010/main" val="182804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SetConfig_Options(0, 1);</a:t>
            </a:r>
          </a:p>
        </p:txBody>
      </p:sp>
      <p:sp>
        <p:nvSpPr>
          <p:cNvPr id="6" name="内容占位符 5"/>
          <p:cNvSpPr>
            <a:spLocks noGrp="1"/>
          </p:cNvSpPr>
          <p:nvPr>
            <p:ph idx="1"/>
          </p:nvPr>
        </p:nvSpPr>
        <p:spPr/>
        <p:txBody>
          <a:bodyPr/>
          <a:lstStyle/>
          <a:p>
            <a:r>
              <a:rPr lang="zh-CN" altLang="en-US"/>
              <a:t>对</a:t>
            </a:r>
            <a:r>
              <a:rPr lang="en-US" altLang="zh-CN"/>
              <a:t>CConfig</a:t>
            </a:r>
            <a:r>
              <a:rPr lang="zh-CN" altLang="en-US"/>
              <a:t>中的变量赋值</a:t>
            </a:r>
            <a:endParaRPr lang="en-US" altLang="zh-CN"/>
          </a:p>
          <a:p>
            <a:pPr lvl="1"/>
            <a:r>
              <a:rPr lang="zh-CN" altLang="en-US"/>
              <a:t>来流的温度、压力</a:t>
            </a:r>
            <a:endParaRPr lang="en-US" altLang="zh-CN"/>
          </a:p>
          <a:p>
            <a:pPr lvl="1"/>
            <a:r>
              <a:rPr lang="zh-CN" altLang="en-US"/>
              <a:t>是否考虑重力</a:t>
            </a:r>
            <a:endParaRPr lang="en-US" altLang="zh-CN"/>
          </a:p>
          <a:p>
            <a:pPr lvl="1"/>
            <a:r>
              <a:rPr lang="zh-CN" altLang="en-US"/>
              <a:t>来流速度</a:t>
            </a:r>
            <a:r>
              <a:rPr lang="en-US" altLang="zh-CN"/>
              <a:t>	</a:t>
            </a:r>
          </a:p>
          <a:p>
            <a:r>
              <a:rPr lang="zh-CN" altLang="en-US"/>
              <a:t>初始化遇到的麻烦</a:t>
            </a:r>
            <a:endParaRPr lang="en-US" altLang="zh-CN"/>
          </a:p>
          <a:p>
            <a:pPr lvl="1"/>
            <a:r>
              <a:rPr lang="zh-CN" altLang="en-US"/>
              <a:t>变量类型很多</a:t>
            </a:r>
            <a:endParaRPr lang="en-US" altLang="zh-CN"/>
          </a:p>
          <a:p>
            <a:pPr lvl="1"/>
            <a:r>
              <a:rPr lang="zh-CN" altLang="en-US"/>
              <a:t>有</a:t>
            </a:r>
            <a:r>
              <a:rPr lang="en-US" altLang="zh-CN"/>
              <a:t>int</a:t>
            </a:r>
            <a:r>
              <a:rPr lang="zh-CN" altLang="en-US"/>
              <a:t>、</a:t>
            </a:r>
            <a:r>
              <a:rPr lang="en-US" altLang="zh-CN"/>
              <a:t>double</a:t>
            </a:r>
            <a:r>
              <a:rPr lang="zh-CN" altLang="en-US"/>
              <a:t>、</a:t>
            </a:r>
            <a:r>
              <a:rPr lang="en-US" altLang="zh-CN"/>
              <a:t>bool</a:t>
            </a:r>
            <a:r>
              <a:rPr lang="zh-CN" altLang="en-US"/>
              <a:t>、</a:t>
            </a:r>
            <a:r>
              <a:rPr lang="en-US" altLang="zh-CN"/>
              <a:t>array</a:t>
            </a:r>
            <a:r>
              <a:rPr lang="zh-CN" altLang="en-US"/>
              <a:t>、</a:t>
            </a:r>
            <a:r>
              <a:rPr lang="en-US" altLang="zh-CN"/>
              <a:t>string</a:t>
            </a:r>
            <a:r>
              <a:rPr lang="zh-CN" altLang="en-US"/>
              <a:t>、</a:t>
            </a:r>
            <a:r>
              <a:rPr lang="en-US" altLang="zh-CN"/>
              <a:t>list</a:t>
            </a:r>
            <a:r>
              <a:rPr lang="zh-CN" altLang="en-US"/>
              <a:t>  </a:t>
            </a:r>
            <a:r>
              <a:rPr lang="en-US" altLang="zh-CN"/>
              <a:t>......</a:t>
            </a:r>
          </a:p>
          <a:p>
            <a:pPr lvl="1"/>
            <a:r>
              <a:rPr lang="zh-CN" altLang="en-US"/>
              <a:t>想象一下</a:t>
            </a:r>
            <a:endParaRPr lang="en-US" altLang="zh-CN"/>
          </a:p>
          <a:p>
            <a:pPr lvl="2"/>
            <a:r>
              <a:rPr lang="zh-CN" altLang="en-US"/>
              <a:t>如果用</a:t>
            </a:r>
            <a:r>
              <a:rPr lang="en-US" altLang="zh-CN"/>
              <a:t>=</a:t>
            </a:r>
            <a:r>
              <a:rPr lang="zh-CN" altLang="en-US"/>
              <a:t>直接赋值，很乱</a:t>
            </a:r>
            <a:endParaRPr lang="en-US" altLang="zh-CN"/>
          </a:p>
          <a:p>
            <a:pPr lvl="2"/>
            <a:r>
              <a:rPr lang="zh-CN" altLang="en-US"/>
              <a:t>成百上千行赋值，写多会忘，重复赋值不会报错</a:t>
            </a:r>
            <a:endParaRPr lang="en-US" altLang="zh-CN"/>
          </a:p>
          <a:p>
            <a:r>
              <a:rPr lang="en-US" altLang="zh-CN"/>
              <a:t>SU2</a:t>
            </a:r>
          </a:p>
          <a:p>
            <a:pPr lvl="1"/>
            <a:r>
              <a:rPr lang="en-US" altLang="zh-CN"/>
              <a:t>addXXXOption();</a:t>
            </a:r>
          </a:p>
          <a:p>
            <a:pPr lvl="2"/>
            <a:r>
              <a:rPr lang="en-US" altLang="zh-CN"/>
              <a:t>addEnumOption();addDoubleOption</a:t>
            </a:r>
          </a:p>
          <a:p>
            <a:pPr lvl="1"/>
            <a:r>
              <a:rPr lang="en-US" altLang="zh-CN"/>
              <a:t>map&lt;string</a:t>
            </a:r>
            <a:r>
              <a:rPr lang="zh-CN" altLang="en-US"/>
              <a:t>，</a:t>
            </a:r>
            <a:r>
              <a:rPr lang="en-US" altLang="zh-CN"/>
              <a:t>COptionBase*&gt; option_map</a:t>
            </a:r>
          </a:p>
        </p:txBody>
      </p:sp>
      <p:sp>
        <p:nvSpPr>
          <p:cNvPr id="7" name="矩形 6"/>
          <p:cNvSpPr/>
          <p:nvPr/>
        </p:nvSpPr>
        <p:spPr bwMode="auto">
          <a:xfrm>
            <a:off x="6612901" y="2865017"/>
            <a:ext cx="180020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COptionBase</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 name="矩形 7"/>
          <p:cNvSpPr/>
          <p:nvPr/>
        </p:nvSpPr>
        <p:spPr bwMode="auto">
          <a:xfrm>
            <a:off x="9552384" y="764704"/>
            <a:ext cx="180020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COptionActDisk</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 name="矩形 8"/>
          <p:cNvSpPr/>
          <p:nvPr/>
        </p:nvSpPr>
        <p:spPr bwMode="auto">
          <a:xfrm>
            <a:off x="9554319" y="3714304"/>
            <a:ext cx="2086297"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COptionDoublelist</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 name="矩形 9"/>
          <p:cNvSpPr/>
          <p:nvPr/>
        </p:nvSpPr>
        <p:spPr bwMode="auto">
          <a:xfrm>
            <a:off x="9552384" y="3130972"/>
            <a:ext cx="2304256"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COption</a:t>
            </a:r>
            <a:r>
              <a:rPr lang="en-US" altLang="zh-CN">
                <a:latin typeface="Arial" charset="0"/>
                <a:ea typeface="宋体" charset="0"/>
                <a:cs typeface="宋体" charset="0"/>
              </a:rPr>
              <a:t>DoubleArray</a:t>
            </a:r>
            <a:endParaRPr kumimoji="0" lang="en-US" altLang="zh-CN" sz="1800" b="0" i="0" u="none" strike="noStrike" cap="none" normalizeH="0" baseline="0">
              <a:ln>
                <a:noFill/>
              </a:ln>
              <a:solidFill>
                <a:schemeClr val="tx1"/>
              </a:solidFill>
              <a:effectLst/>
              <a:latin typeface="Arial" charset="0"/>
              <a:ea typeface="宋体" charset="0"/>
              <a:cs typeface="宋体" charset="0"/>
            </a:endParaRPr>
          </a:p>
        </p:txBody>
      </p:sp>
      <p:sp>
        <p:nvSpPr>
          <p:cNvPr id="11" name="矩形 10"/>
          <p:cNvSpPr/>
          <p:nvPr/>
        </p:nvSpPr>
        <p:spPr bwMode="auto">
          <a:xfrm>
            <a:off x="9552384" y="2545579"/>
            <a:ext cx="180020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COptionDouble</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2" name="矩形 11"/>
          <p:cNvSpPr/>
          <p:nvPr/>
        </p:nvSpPr>
        <p:spPr bwMode="auto">
          <a:xfrm>
            <a:off x="9552384" y="1953146"/>
            <a:ext cx="1944216"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COptionConvect</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3" name="矩形 12"/>
          <p:cNvSpPr/>
          <p:nvPr/>
        </p:nvSpPr>
        <p:spPr bwMode="auto">
          <a:xfrm>
            <a:off x="9552384" y="1365047"/>
            <a:ext cx="155988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COptionBool</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5" name="矩形 14"/>
          <p:cNvSpPr/>
          <p:nvPr/>
        </p:nvSpPr>
        <p:spPr bwMode="auto">
          <a:xfrm>
            <a:off x="9568758" y="4297636"/>
            <a:ext cx="1783826"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COptionEnum</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6" name="矩形 15"/>
          <p:cNvSpPr/>
          <p:nvPr/>
        </p:nvSpPr>
        <p:spPr bwMode="auto">
          <a:xfrm>
            <a:off x="9568758" y="4956064"/>
            <a:ext cx="2071858"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COptionEnumList</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7" name="椭圆 16"/>
          <p:cNvSpPr/>
          <p:nvPr/>
        </p:nvSpPr>
        <p:spPr bwMode="auto">
          <a:xfrm>
            <a:off x="10128448" y="580526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8" name="椭圆 17"/>
          <p:cNvSpPr/>
          <p:nvPr/>
        </p:nvSpPr>
        <p:spPr bwMode="auto">
          <a:xfrm>
            <a:off x="10550173" y="580526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9" name="椭圆 18"/>
          <p:cNvSpPr/>
          <p:nvPr/>
        </p:nvSpPr>
        <p:spPr bwMode="auto">
          <a:xfrm>
            <a:off x="10968248" y="580526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20" name="直接箭头连接符 19"/>
          <p:cNvCxnSpPr>
            <a:endCxn id="8" idx="1"/>
          </p:cNvCxnSpPr>
          <p:nvPr/>
        </p:nvCxnSpPr>
        <p:spPr bwMode="auto">
          <a:xfrm flipV="1">
            <a:off x="8558530" y="980728"/>
            <a:ext cx="993854" cy="1563288"/>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3" name="直接箭头连接符 22"/>
          <p:cNvCxnSpPr/>
          <p:nvPr/>
        </p:nvCxnSpPr>
        <p:spPr bwMode="auto">
          <a:xfrm flipV="1">
            <a:off x="8560646" y="1594625"/>
            <a:ext cx="1008112" cy="1128750"/>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4" name="直接箭头连接符 23"/>
          <p:cNvCxnSpPr/>
          <p:nvPr/>
        </p:nvCxnSpPr>
        <p:spPr bwMode="auto">
          <a:xfrm flipV="1">
            <a:off x="8556414" y="2169171"/>
            <a:ext cx="993854" cy="695846"/>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7" name="直接箭头连接符 26"/>
          <p:cNvCxnSpPr/>
          <p:nvPr/>
        </p:nvCxnSpPr>
        <p:spPr bwMode="auto">
          <a:xfrm flipV="1">
            <a:off x="8558530" y="2794545"/>
            <a:ext cx="991738" cy="165500"/>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32" name="直接箭头连接符 31"/>
          <p:cNvCxnSpPr/>
          <p:nvPr/>
        </p:nvCxnSpPr>
        <p:spPr bwMode="auto">
          <a:xfrm>
            <a:off x="8556414" y="3101687"/>
            <a:ext cx="993854" cy="245309"/>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34" name="直接箭头连接符 33"/>
          <p:cNvCxnSpPr/>
          <p:nvPr/>
        </p:nvCxnSpPr>
        <p:spPr bwMode="auto">
          <a:xfrm>
            <a:off x="8556414" y="3254424"/>
            <a:ext cx="1004157" cy="690093"/>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36" name="直接箭头连接符 35"/>
          <p:cNvCxnSpPr/>
          <p:nvPr/>
        </p:nvCxnSpPr>
        <p:spPr bwMode="auto">
          <a:xfrm>
            <a:off x="8556414" y="3372258"/>
            <a:ext cx="1012344" cy="1164082"/>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38" name="直接箭头连接符 37"/>
          <p:cNvCxnSpPr/>
          <p:nvPr/>
        </p:nvCxnSpPr>
        <p:spPr bwMode="auto">
          <a:xfrm>
            <a:off x="8556414" y="3479769"/>
            <a:ext cx="1004157" cy="1692319"/>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406931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SetConfig_Options(0, 1);</a:t>
            </a:r>
            <a:endParaRPr lang="zh-CN" altLang="en-US"/>
          </a:p>
        </p:txBody>
      </p:sp>
      <p:sp>
        <p:nvSpPr>
          <p:cNvPr id="6" name="内容占位符 5"/>
          <p:cNvSpPr>
            <a:spLocks noGrp="1"/>
          </p:cNvSpPr>
          <p:nvPr>
            <p:ph idx="1"/>
          </p:nvPr>
        </p:nvSpPr>
        <p:spPr/>
        <p:txBody>
          <a:bodyPr/>
          <a:lstStyle/>
          <a:p>
            <a:r>
              <a:rPr lang="en-US" altLang="zh-CN"/>
              <a:t>addDoubleOption("GAMMA_VALUE", Gamma, 1.4)</a:t>
            </a:r>
          </a:p>
          <a:p>
            <a:pPr lvl="1"/>
            <a:endParaRPr lang="en-US" altLang="zh-CN"/>
          </a:p>
          <a:p>
            <a:pPr lvl="1"/>
            <a:endParaRPr lang="en-US" altLang="zh-CN"/>
          </a:p>
          <a:p>
            <a:pPr lvl="1"/>
            <a:endParaRPr lang="en-US" altLang="zh-CN"/>
          </a:p>
          <a:p>
            <a:pPr lvl="1"/>
            <a:endParaRPr lang="en-US" altLang="zh-CN"/>
          </a:p>
          <a:p>
            <a:endParaRPr lang="en-US" altLang="zh-CN"/>
          </a:p>
          <a:p>
            <a:endParaRPr lang="en-US" altLang="zh-CN"/>
          </a:p>
          <a:p>
            <a:endParaRPr lang="en-US" altLang="zh-CN"/>
          </a:p>
          <a:p>
            <a:r>
              <a:rPr lang="zh-CN" altLang="en-US"/>
              <a:t>效果</a:t>
            </a:r>
            <a:endParaRPr lang="en-US" altLang="zh-CN"/>
          </a:p>
          <a:p>
            <a:pPr lvl="1"/>
            <a:r>
              <a:rPr lang="zh-CN" altLang="en-US"/>
              <a:t>重复赋值会报错</a:t>
            </a:r>
            <a:endParaRPr lang="en-US" altLang="zh-CN"/>
          </a:p>
          <a:p>
            <a:pPr lvl="1"/>
            <a:r>
              <a:rPr lang="zh-CN" altLang="en-US"/>
              <a:t>同一类的变量给了标准的初始化格式函数</a:t>
            </a:r>
            <a:endParaRPr lang="en-US" altLang="zh-CN"/>
          </a:p>
          <a:p>
            <a:pPr lvl="1"/>
            <a:r>
              <a:rPr lang="zh-CN" altLang="en-US"/>
              <a:t>封装了所有变量</a:t>
            </a:r>
            <a:endParaRPr lang="en-US" altLang="zh-CN"/>
          </a:p>
          <a:p>
            <a:pPr lvl="2"/>
            <a:r>
              <a:rPr lang="en-US" altLang="zh-CN"/>
              <a:t>option_map</a:t>
            </a:r>
          </a:p>
          <a:p>
            <a:pPr lvl="1"/>
            <a:endParaRPr lang="en-US" altLang="zh-CN"/>
          </a:p>
        </p:txBody>
      </p:sp>
      <p:sp>
        <p:nvSpPr>
          <p:cNvPr id="2" name="矩形 1"/>
          <p:cNvSpPr/>
          <p:nvPr/>
        </p:nvSpPr>
        <p:spPr>
          <a:xfrm>
            <a:off x="767408" y="1529499"/>
            <a:ext cx="10201472" cy="2862322"/>
          </a:xfrm>
          <a:prstGeom prst="rect">
            <a:avLst/>
          </a:prstGeom>
        </p:spPr>
        <p:txBody>
          <a:bodyPr wrap="square">
            <a:spAutoFit/>
          </a:bodyPr>
          <a:lstStyle/>
          <a:p>
            <a:r>
              <a:rPr lang="en-US" altLang="zh-CN"/>
              <a:t> void addDoubleOption(const string name, su2double &amp; option_field, su2double default_value) {</a:t>
            </a:r>
          </a:p>
          <a:p>
            <a:r>
              <a:rPr lang="en-US" altLang="zh-CN" b="1"/>
              <a:t>	assert(option_map.find(name) == option_map.end());</a:t>
            </a:r>
          </a:p>
          <a:p>
            <a:r>
              <a:rPr lang="en-US" altLang="zh-CN" b="1"/>
              <a:t>	//</a:t>
            </a:r>
            <a:r>
              <a:rPr lang="zh-CN" altLang="en-US" b="1"/>
              <a:t>查找</a:t>
            </a:r>
            <a:endParaRPr lang="en-US" altLang="zh-CN" b="1"/>
          </a:p>
          <a:p>
            <a:r>
              <a:rPr lang="en-US" altLang="zh-CN" b="1"/>
              <a:t>	all_options.insert(pair&lt;string, bool&gt;(name, true));</a:t>
            </a:r>
          </a:p>
          <a:p>
            <a:r>
              <a:rPr lang="en-US" altLang="zh-CN" b="1"/>
              <a:t>	//</a:t>
            </a:r>
            <a:r>
              <a:rPr lang="zh-CN" altLang="en-US" b="1"/>
              <a:t>登记</a:t>
            </a:r>
            <a:endParaRPr lang="en-US" altLang="zh-CN" b="1"/>
          </a:p>
          <a:p>
            <a:r>
              <a:rPr lang="en-US" altLang="zh-CN" b="1"/>
              <a:t>	COptionBase* val = new COptionDouble(name, option_field, default_value);</a:t>
            </a:r>
          </a:p>
          <a:p>
            <a:r>
              <a:rPr lang="en-US" altLang="zh-CN" b="1"/>
              <a:t>	//</a:t>
            </a:r>
            <a:r>
              <a:rPr lang="zh-CN" altLang="en-US" b="1"/>
              <a:t>赋值（所有都是默认值）</a:t>
            </a:r>
            <a:endParaRPr lang="en-US" altLang="zh-CN" b="1"/>
          </a:p>
          <a:p>
            <a:r>
              <a:rPr lang="en-US" altLang="zh-CN" b="1"/>
              <a:t>	option_map.insert(pair&lt;string, COptionBase *&gt;(name, val));</a:t>
            </a:r>
          </a:p>
          <a:p>
            <a:r>
              <a:rPr lang="en-US" altLang="zh-CN" b="1"/>
              <a:t>	//</a:t>
            </a:r>
            <a:r>
              <a:rPr lang="zh-CN" altLang="en-US" b="1"/>
              <a:t>插入</a:t>
            </a:r>
            <a:endParaRPr lang="en-US" altLang="zh-CN" b="1"/>
          </a:p>
          <a:p>
            <a:r>
              <a:rPr lang="en-US" altLang="zh-CN"/>
              <a:t>  }</a:t>
            </a:r>
            <a:endParaRPr lang="zh-CN" altLang="en-US"/>
          </a:p>
        </p:txBody>
      </p:sp>
      <p:sp>
        <p:nvSpPr>
          <p:cNvPr id="3" name="矩形 2"/>
          <p:cNvSpPr/>
          <p:nvPr/>
        </p:nvSpPr>
        <p:spPr>
          <a:xfrm>
            <a:off x="6023992" y="5173692"/>
            <a:ext cx="4070345" cy="369332"/>
          </a:xfrm>
          <a:prstGeom prst="rect">
            <a:avLst/>
          </a:prstGeom>
        </p:spPr>
        <p:txBody>
          <a:bodyPr wrap="none">
            <a:spAutoFit/>
          </a:bodyPr>
          <a:lstStyle/>
          <a:p>
            <a:pPr lvl="1"/>
            <a:r>
              <a:rPr lang="en-US" altLang="zh-CN"/>
              <a:t> </a:t>
            </a:r>
            <a:r>
              <a:rPr lang="en-US" altLang="zh-CN" b="1"/>
              <a:t>map&lt;string, bool&gt; all_options;</a:t>
            </a:r>
            <a:endParaRPr lang="en-US" altLang="zh-CN"/>
          </a:p>
        </p:txBody>
      </p:sp>
      <p:sp>
        <p:nvSpPr>
          <p:cNvPr id="8" name="矩形 7"/>
          <p:cNvSpPr/>
          <p:nvPr/>
        </p:nvSpPr>
        <p:spPr>
          <a:xfrm>
            <a:off x="6096000" y="5589240"/>
            <a:ext cx="5019323" cy="369332"/>
          </a:xfrm>
          <a:prstGeom prst="rect">
            <a:avLst/>
          </a:prstGeom>
        </p:spPr>
        <p:txBody>
          <a:bodyPr wrap="none">
            <a:spAutoFit/>
          </a:bodyPr>
          <a:lstStyle/>
          <a:p>
            <a:pPr lvl="1"/>
            <a:r>
              <a:rPr lang="en-US" altLang="zh-CN" b="1"/>
              <a:t>map&lt;string.COptionBase*&gt; option_map</a:t>
            </a:r>
          </a:p>
        </p:txBody>
      </p:sp>
    </p:spTree>
    <p:extLst>
      <p:ext uri="{BB962C8B-B14F-4D97-AF65-F5344CB8AC3E}">
        <p14:creationId xmlns:p14="http://schemas.microsoft.com/office/powerpoint/2010/main" val="354577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Outline</a:t>
            </a:r>
            <a:endParaRPr lang="zh-CN" altLang="en-US"/>
          </a:p>
        </p:txBody>
      </p:sp>
      <p:sp>
        <p:nvSpPr>
          <p:cNvPr id="3" name="内容占位符 2"/>
          <p:cNvSpPr>
            <a:spLocks noGrp="1"/>
          </p:cNvSpPr>
          <p:nvPr>
            <p:ph idx="1"/>
          </p:nvPr>
        </p:nvSpPr>
        <p:spPr/>
        <p:txBody>
          <a:bodyPr/>
          <a:lstStyle/>
          <a:p>
            <a:r>
              <a:rPr lang="zh-CN" altLang="en-US"/>
              <a:t>程序介绍</a:t>
            </a:r>
            <a:endParaRPr lang="en-US" altLang="zh-CN"/>
          </a:p>
          <a:p>
            <a:pPr lvl="1"/>
            <a:r>
              <a:rPr lang="en-US" altLang="zh-CN" b="1"/>
              <a:t>Config</a:t>
            </a:r>
            <a:endParaRPr lang="en-US" altLang="zh-CN"/>
          </a:p>
          <a:p>
            <a:pPr lvl="1"/>
            <a:r>
              <a:rPr lang="en-US" altLang="zh-CN" b="1"/>
              <a:t>Driver</a:t>
            </a:r>
          </a:p>
          <a:p>
            <a:pPr lvl="1"/>
            <a:r>
              <a:rPr lang="en-US" altLang="zh-CN" b="1"/>
              <a:t>StartSolver</a:t>
            </a:r>
          </a:p>
          <a:p>
            <a:pPr lvl="2"/>
            <a:endParaRPr lang="en-US" altLang="zh-CN"/>
          </a:p>
          <a:p>
            <a:r>
              <a:rPr lang="en-US" altLang="zh-CN"/>
              <a:t>GPU</a:t>
            </a:r>
            <a:r>
              <a:rPr lang="zh-CN" altLang="en-US"/>
              <a:t>并行初步想法</a:t>
            </a:r>
            <a:endParaRPr lang="en-US" altLang="zh-CN"/>
          </a:p>
          <a:p>
            <a:pPr lvl="1"/>
            <a:endParaRPr lang="en-US" altLang="zh-CN"/>
          </a:p>
          <a:p>
            <a:endParaRPr lang="zh-CN" altLang="en-US"/>
          </a:p>
        </p:txBody>
      </p:sp>
    </p:spTree>
    <p:extLst>
      <p:ext uri="{BB962C8B-B14F-4D97-AF65-F5344CB8AC3E}">
        <p14:creationId xmlns:p14="http://schemas.microsoft.com/office/powerpoint/2010/main" val="3222925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定义求解器</a:t>
            </a:r>
          </a:p>
        </p:txBody>
      </p:sp>
      <p:sp>
        <p:nvSpPr>
          <p:cNvPr id="2" name="文本框 1"/>
          <p:cNvSpPr txBox="1"/>
          <p:nvPr/>
        </p:nvSpPr>
        <p:spPr>
          <a:xfrm>
            <a:off x="331061" y="1557585"/>
            <a:ext cx="11860939" cy="4647426"/>
          </a:xfrm>
          <a:prstGeom prst="rect">
            <a:avLst/>
          </a:prstGeom>
          <a:noFill/>
        </p:spPr>
        <p:txBody>
          <a:bodyPr wrap="none" rtlCol="0">
            <a:spAutoFit/>
          </a:bodyPr>
          <a:lstStyle/>
          <a:p>
            <a:r>
              <a:rPr lang="en-US" altLang="zh-CN" sz="2000" b="1" dirty="0" err="1">
                <a:solidFill>
                  <a:srgbClr val="000000"/>
                </a:solidFill>
              </a:rPr>
              <a:t>CGeometry</a:t>
            </a:r>
            <a:r>
              <a:rPr lang="en-US" altLang="zh-CN" sz="2000" b="1" dirty="0">
                <a:solidFill>
                  <a:srgbClr val="000000"/>
                </a:solidFill>
              </a:rPr>
              <a:t> *</a:t>
            </a:r>
            <a:r>
              <a:rPr lang="en-US" altLang="zh-CN" sz="2000" dirty="0" err="1">
                <a:solidFill>
                  <a:srgbClr val="00B0F0"/>
                </a:solidFill>
              </a:rPr>
              <a:t>geometry_aux</a:t>
            </a:r>
            <a:r>
              <a:rPr lang="en-US" altLang="zh-CN" sz="2000" dirty="0">
                <a:solidFill>
                  <a:srgbClr val="000000"/>
                </a:solidFill>
              </a:rPr>
              <a:t> = NULL;</a:t>
            </a:r>
          </a:p>
          <a:p>
            <a:endParaRPr lang="en-US" altLang="zh-CN" dirty="0">
              <a:solidFill>
                <a:srgbClr val="000000"/>
              </a:solidFill>
            </a:endParaRPr>
          </a:p>
          <a:p>
            <a:r>
              <a:rPr lang="en-US" altLang="zh-CN" sz="2000" dirty="0" err="1">
                <a:solidFill>
                  <a:srgbClr val="00B0F0"/>
                </a:solidFill>
              </a:rPr>
              <a:t>geometry_aux</a:t>
            </a:r>
            <a:r>
              <a:rPr lang="en-US" altLang="zh-CN" sz="2000" dirty="0">
                <a:solidFill>
                  <a:srgbClr val="000000"/>
                </a:solidFill>
              </a:rPr>
              <a:t> = new </a:t>
            </a:r>
            <a:r>
              <a:rPr lang="en-US" altLang="zh-CN" sz="2000" b="1" dirty="0" err="1">
                <a:solidFill>
                  <a:srgbClr val="000000"/>
                </a:solidFill>
              </a:rPr>
              <a:t>CPhysicalGeometry</a:t>
            </a:r>
            <a:r>
              <a:rPr lang="en-US" altLang="zh-CN" sz="2000" dirty="0">
                <a:solidFill>
                  <a:srgbClr val="000000"/>
                </a:solidFill>
              </a:rPr>
              <a:t>(</a:t>
            </a:r>
            <a:r>
              <a:rPr lang="en-US" altLang="zh-CN" sz="2000" dirty="0" err="1">
                <a:solidFill>
                  <a:srgbClr val="000000"/>
                </a:solidFill>
              </a:rPr>
              <a:t>config_container</a:t>
            </a:r>
            <a:r>
              <a:rPr lang="en-US" altLang="zh-CN" sz="2000" dirty="0">
                <a:solidFill>
                  <a:srgbClr val="000000"/>
                </a:solidFill>
              </a:rPr>
              <a:t>[</a:t>
            </a:r>
            <a:r>
              <a:rPr lang="en-US" altLang="zh-CN" sz="2000" b="1" dirty="0" err="1">
                <a:solidFill>
                  <a:srgbClr val="00B050"/>
                </a:solidFill>
              </a:rPr>
              <a:t>iZone</a:t>
            </a:r>
            <a:r>
              <a:rPr lang="en-US" altLang="zh-CN" sz="2000" dirty="0">
                <a:solidFill>
                  <a:srgbClr val="000000"/>
                </a:solidFill>
              </a:rPr>
              <a:t>], </a:t>
            </a:r>
            <a:r>
              <a:rPr lang="en-US" altLang="zh-CN" sz="2000" b="1" dirty="0" err="1">
                <a:solidFill>
                  <a:srgbClr val="00B050"/>
                </a:solidFill>
              </a:rPr>
              <a:t>iZone</a:t>
            </a:r>
            <a:r>
              <a:rPr lang="en-US" altLang="zh-CN" sz="2000" dirty="0">
                <a:solidFill>
                  <a:srgbClr val="000000"/>
                </a:solidFill>
              </a:rPr>
              <a:t>, </a:t>
            </a:r>
            <a:r>
              <a:rPr lang="en-US" altLang="zh-CN" sz="2000" b="1" dirty="0" err="1">
                <a:solidFill>
                  <a:srgbClr val="00B050"/>
                </a:solidFill>
              </a:rPr>
              <a:t>nZone</a:t>
            </a:r>
            <a:r>
              <a:rPr lang="en-US" altLang="zh-CN" sz="2000" dirty="0">
                <a:solidFill>
                  <a:srgbClr val="000000"/>
                </a:solidFill>
              </a:rPr>
              <a:t>);</a:t>
            </a:r>
          </a:p>
          <a:p>
            <a:r>
              <a:rPr lang="en-US" altLang="zh-CN" b="1" dirty="0">
                <a:solidFill>
                  <a:srgbClr val="FFE2C5">
                    <a:lumMod val="50000"/>
                  </a:srgbClr>
                </a:solidFill>
              </a:rPr>
              <a:t>		</a:t>
            </a:r>
            <a:r>
              <a:rPr lang="en-US" altLang="zh-CN" sz="2000" b="1" dirty="0">
                <a:solidFill>
                  <a:srgbClr val="FFE2C5">
                    <a:lumMod val="50000"/>
                  </a:srgbClr>
                </a:solidFill>
              </a:rPr>
              <a:t>// </a:t>
            </a:r>
            <a:r>
              <a:rPr lang="zh-CN" altLang="en-US" sz="2000" b="1" dirty="0">
                <a:solidFill>
                  <a:srgbClr val="FFE2C5">
                    <a:lumMod val="50000"/>
                  </a:srgbClr>
                </a:solidFill>
              </a:rPr>
              <a:t>读    读的是什么</a:t>
            </a:r>
            <a:r>
              <a:rPr lang="en-US" altLang="zh-CN" sz="2000" b="1" dirty="0">
                <a:solidFill>
                  <a:srgbClr val="FFE2C5">
                    <a:lumMod val="50000"/>
                  </a:srgbClr>
                </a:solidFill>
              </a:rPr>
              <a:t>?  </a:t>
            </a:r>
            <a:r>
              <a:rPr lang="zh-CN" altLang="en-US" sz="2000" b="1" dirty="0">
                <a:solidFill>
                  <a:srgbClr val="FFE2C5">
                    <a:lumMod val="50000"/>
                  </a:srgbClr>
                </a:solidFill>
              </a:rPr>
              <a:t>怎么存的？</a:t>
            </a:r>
            <a:endParaRPr lang="en-US" altLang="zh-CN" sz="2000" b="1" dirty="0">
              <a:solidFill>
                <a:srgbClr val="FFE2C5">
                  <a:lumMod val="50000"/>
                </a:srgbClr>
              </a:solidFill>
            </a:endParaRPr>
          </a:p>
          <a:p>
            <a:r>
              <a:rPr lang="en-US" altLang="zh-CN" sz="2000" dirty="0" err="1">
                <a:solidFill>
                  <a:srgbClr val="00B0F0"/>
                </a:solidFill>
              </a:rPr>
              <a:t>geometry_aux</a:t>
            </a:r>
            <a:r>
              <a:rPr lang="en-US" altLang="zh-CN" sz="2000" dirty="0">
                <a:solidFill>
                  <a:srgbClr val="000000"/>
                </a:solidFill>
              </a:rPr>
              <a:t>-&gt;</a:t>
            </a:r>
            <a:r>
              <a:rPr lang="en-US" altLang="zh-CN" sz="2000" b="1" dirty="0" err="1">
                <a:solidFill>
                  <a:srgbClr val="000000"/>
                </a:solidFill>
              </a:rPr>
              <a:t>SetColorGrid_Parallel</a:t>
            </a:r>
            <a:r>
              <a:rPr lang="en-US" altLang="zh-CN" sz="2000" dirty="0">
                <a:solidFill>
                  <a:srgbClr val="000000"/>
                </a:solidFill>
              </a:rPr>
              <a:t>(</a:t>
            </a:r>
            <a:r>
              <a:rPr lang="en-US" altLang="zh-CN" sz="2000" dirty="0" err="1">
                <a:solidFill>
                  <a:srgbClr val="000000"/>
                </a:solidFill>
              </a:rPr>
              <a:t>config_container</a:t>
            </a:r>
            <a:r>
              <a:rPr lang="en-US" altLang="zh-CN" sz="2000" dirty="0">
                <a:solidFill>
                  <a:srgbClr val="000000"/>
                </a:solidFill>
              </a:rPr>
              <a:t>[</a:t>
            </a:r>
            <a:r>
              <a:rPr lang="en-US" altLang="zh-CN" b="1" dirty="0" err="1">
                <a:solidFill>
                  <a:srgbClr val="00B050"/>
                </a:solidFill>
              </a:rPr>
              <a:t>iZone</a:t>
            </a:r>
            <a:r>
              <a:rPr lang="en-US" altLang="zh-CN" sz="2000" dirty="0">
                <a:solidFill>
                  <a:srgbClr val="000000"/>
                </a:solidFill>
              </a:rPr>
              <a:t>]);</a:t>
            </a:r>
          </a:p>
          <a:p>
            <a:r>
              <a:rPr lang="en-US" altLang="zh-CN" b="1" dirty="0">
                <a:solidFill>
                  <a:srgbClr val="FFE2C5">
                    <a:lumMod val="50000"/>
                  </a:srgbClr>
                </a:solidFill>
              </a:rPr>
              <a:t>		</a:t>
            </a:r>
            <a:r>
              <a:rPr lang="en-US" altLang="zh-CN" sz="2000" b="1" dirty="0">
                <a:solidFill>
                  <a:srgbClr val="FFE2C5">
                    <a:lumMod val="50000"/>
                  </a:srgbClr>
                </a:solidFill>
              </a:rPr>
              <a:t>// </a:t>
            </a:r>
            <a:r>
              <a:rPr lang="zh-CN" altLang="en-US" sz="2000" b="1" dirty="0">
                <a:solidFill>
                  <a:srgbClr val="FFE2C5">
                    <a:lumMod val="50000"/>
                  </a:srgbClr>
                </a:solidFill>
              </a:rPr>
              <a:t>分     为什么要分？ 怎么分？</a:t>
            </a:r>
            <a:endParaRPr lang="en-US" altLang="zh-CN" sz="2000" b="1" dirty="0">
              <a:solidFill>
                <a:srgbClr val="FFE2C5">
                  <a:lumMod val="50000"/>
                </a:srgbClr>
              </a:solidFill>
            </a:endParaRPr>
          </a:p>
          <a:p>
            <a:r>
              <a:rPr lang="en-US" altLang="zh-CN" sz="2000" dirty="0" err="1">
                <a:solidFill>
                  <a:srgbClr val="00B0F0"/>
                </a:solidFill>
              </a:rPr>
              <a:t>geometry_container</a:t>
            </a:r>
            <a:r>
              <a:rPr lang="en-US" altLang="zh-CN" sz="2000" dirty="0">
                <a:solidFill>
                  <a:srgbClr val="000000"/>
                </a:solidFill>
              </a:rPr>
              <a:t>[</a:t>
            </a:r>
            <a:r>
              <a:rPr lang="en-US" altLang="zh-CN" sz="2000" dirty="0" err="1">
                <a:solidFill>
                  <a:srgbClr val="00B050"/>
                </a:solidFill>
              </a:rPr>
              <a:t>iZone</a:t>
            </a:r>
            <a:r>
              <a:rPr lang="en-US" altLang="zh-CN" sz="2000" dirty="0">
                <a:solidFill>
                  <a:srgbClr val="000000"/>
                </a:solidFill>
              </a:rPr>
              <a:t>][</a:t>
            </a:r>
            <a:r>
              <a:rPr lang="en-US" altLang="zh-CN" sz="2000" dirty="0">
                <a:solidFill>
                  <a:srgbClr val="00B050"/>
                </a:solidFill>
              </a:rPr>
              <a:t>MESH_0</a:t>
            </a:r>
            <a:r>
              <a:rPr lang="en-US" altLang="zh-CN" sz="2000" dirty="0">
                <a:solidFill>
                  <a:srgbClr val="000000"/>
                </a:solidFill>
              </a:rPr>
              <a:t>] = </a:t>
            </a:r>
            <a:r>
              <a:rPr lang="en-US" altLang="zh-CN" b="1" dirty="0">
                <a:solidFill>
                  <a:srgbClr val="000000"/>
                </a:solidFill>
              </a:rPr>
              <a:t>new </a:t>
            </a:r>
            <a:r>
              <a:rPr lang="en-US" altLang="zh-CN" b="1" dirty="0" err="1">
                <a:solidFill>
                  <a:srgbClr val="00B0F0"/>
                </a:solidFill>
              </a:rPr>
              <a:t>CPhysicalGeometry</a:t>
            </a:r>
            <a:r>
              <a:rPr lang="en-US" altLang="zh-CN" b="1" dirty="0">
                <a:solidFill>
                  <a:srgbClr val="000000"/>
                </a:solidFill>
              </a:rPr>
              <a:t>(</a:t>
            </a:r>
            <a:r>
              <a:rPr lang="en-US" altLang="zh-CN" b="1" dirty="0" err="1">
                <a:solidFill>
                  <a:srgbClr val="00B050"/>
                </a:solidFill>
              </a:rPr>
              <a:t>geometry_aux</a:t>
            </a:r>
            <a:r>
              <a:rPr lang="en-US" altLang="zh-CN" b="1" dirty="0">
                <a:solidFill>
                  <a:srgbClr val="000000"/>
                </a:solidFill>
              </a:rPr>
              <a:t>, </a:t>
            </a:r>
            <a:r>
              <a:rPr lang="en-US" altLang="zh-CN" b="1" dirty="0" err="1">
                <a:solidFill>
                  <a:srgbClr val="000000"/>
                </a:solidFill>
              </a:rPr>
              <a:t>config_container</a:t>
            </a:r>
            <a:r>
              <a:rPr lang="en-US" altLang="zh-CN" b="1" dirty="0">
                <a:solidFill>
                  <a:srgbClr val="000000"/>
                </a:solidFill>
              </a:rPr>
              <a:t>[</a:t>
            </a:r>
            <a:r>
              <a:rPr lang="en-US" altLang="zh-CN" b="1" dirty="0" err="1">
                <a:solidFill>
                  <a:srgbClr val="00B050"/>
                </a:solidFill>
              </a:rPr>
              <a:t>iZone</a:t>
            </a:r>
            <a:r>
              <a:rPr lang="en-US" altLang="zh-CN" b="1" dirty="0">
                <a:solidFill>
                  <a:srgbClr val="000000"/>
                </a:solidFill>
              </a:rPr>
              <a:t>];</a:t>
            </a:r>
          </a:p>
          <a:p>
            <a:r>
              <a:rPr lang="en-US" altLang="zh-CN" b="1" dirty="0">
                <a:solidFill>
                  <a:srgbClr val="FFE2C5">
                    <a:lumMod val="50000"/>
                  </a:srgbClr>
                </a:solidFill>
              </a:rPr>
              <a:t>		</a:t>
            </a:r>
            <a:r>
              <a:rPr lang="en-US" altLang="zh-CN" sz="2000" b="1" dirty="0">
                <a:solidFill>
                  <a:srgbClr val="FFE2C5">
                    <a:lumMod val="50000"/>
                  </a:srgbClr>
                </a:solidFill>
              </a:rPr>
              <a:t>// Redistributes the points and cells to all partitions based on the coloring.</a:t>
            </a:r>
          </a:p>
          <a:p>
            <a:r>
              <a:rPr lang="en-US" altLang="zh-CN" sz="2000" dirty="0" err="1">
                <a:solidFill>
                  <a:srgbClr val="00B0F0"/>
                </a:solidFill>
              </a:rPr>
              <a:t>geometry_container</a:t>
            </a:r>
            <a:r>
              <a:rPr lang="en-US" altLang="zh-CN" sz="2000" dirty="0">
                <a:solidFill>
                  <a:srgbClr val="000000"/>
                </a:solidFill>
              </a:rPr>
              <a:t>[</a:t>
            </a:r>
            <a:r>
              <a:rPr lang="en-US" altLang="zh-CN" sz="2000" dirty="0" err="1">
                <a:solidFill>
                  <a:srgbClr val="00B050"/>
                </a:solidFill>
              </a:rPr>
              <a:t>iZone</a:t>
            </a:r>
            <a:r>
              <a:rPr lang="en-US" altLang="zh-CN" sz="2000" dirty="0">
                <a:solidFill>
                  <a:srgbClr val="000000"/>
                </a:solidFill>
              </a:rPr>
              <a:t>][</a:t>
            </a:r>
            <a:r>
              <a:rPr lang="en-US" altLang="zh-CN" sz="2000" dirty="0">
                <a:solidFill>
                  <a:srgbClr val="00B050"/>
                </a:solidFill>
              </a:rPr>
              <a:t>MESH_0</a:t>
            </a:r>
            <a:r>
              <a:rPr lang="en-US" altLang="zh-CN" sz="2000" dirty="0">
                <a:solidFill>
                  <a:srgbClr val="000000"/>
                </a:solidFill>
              </a:rPr>
              <a:t>]-&gt;</a:t>
            </a:r>
            <a:r>
              <a:rPr lang="en-US" altLang="zh-CN" sz="2000" b="1" dirty="0" err="1">
                <a:solidFill>
                  <a:srgbClr val="0070C0"/>
                </a:solidFill>
              </a:rPr>
              <a:t>SetSendReceive</a:t>
            </a:r>
            <a:r>
              <a:rPr lang="en-US" altLang="zh-CN" sz="2000" dirty="0">
                <a:solidFill>
                  <a:srgbClr val="000000"/>
                </a:solidFill>
              </a:rPr>
              <a:t>(</a:t>
            </a:r>
            <a:r>
              <a:rPr lang="en-US" altLang="zh-CN" sz="2000" dirty="0" err="1">
                <a:solidFill>
                  <a:srgbClr val="000000"/>
                </a:solidFill>
              </a:rPr>
              <a:t>config_container</a:t>
            </a:r>
            <a:r>
              <a:rPr lang="en-US" altLang="zh-CN" sz="2000" dirty="0">
                <a:solidFill>
                  <a:srgbClr val="000000"/>
                </a:solidFill>
              </a:rPr>
              <a:t>[</a:t>
            </a:r>
            <a:r>
              <a:rPr lang="en-US" altLang="zh-CN" sz="2000" b="1" dirty="0" err="1">
                <a:solidFill>
                  <a:srgbClr val="00B050"/>
                </a:solidFill>
              </a:rPr>
              <a:t>iZone</a:t>
            </a:r>
            <a:r>
              <a:rPr lang="en-US" altLang="zh-CN" sz="2000" dirty="0">
                <a:solidFill>
                  <a:srgbClr val="000000"/>
                </a:solidFill>
              </a:rPr>
              <a:t>]);</a:t>
            </a:r>
          </a:p>
          <a:p>
            <a:endParaRPr lang="en-US" altLang="zh-CN" b="1" dirty="0">
              <a:solidFill>
                <a:srgbClr val="FFE2C5">
                  <a:lumMod val="50000"/>
                </a:srgbClr>
              </a:solidFill>
            </a:endParaRPr>
          </a:p>
          <a:p>
            <a:r>
              <a:rPr lang="en-US" altLang="zh-CN" sz="2000" b="1" dirty="0" err="1">
                <a:solidFill>
                  <a:srgbClr val="0070C0"/>
                </a:solidFill>
              </a:rPr>
              <a:t>Geometrical_Preprocessing</a:t>
            </a:r>
            <a:r>
              <a:rPr lang="en-US" altLang="zh-CN" sz="2000" dirty="0">
                <a:solidFill>
                  <a:srgbClr val="000000"/>
                </a:solidFill>
              </a:rPr>
              <a:t>();	</a:t>
            </a:r>
          </a:p>
          <a:p>
            <a:r>
              <a:rPr lang="en-US" altLang="zh-CN" sz="2000" b="1" dirty="0">
                <a:solidFill>
                  <a:srgbClr val="FFE2C5">
                    <a:lumMod val="50000"/>
                  </a:srgbClr>
                </a:solidFill>
              </a:rPr>
              <a:t>		// RCM                                                                     </a:t>
            </a:r>
          </a:p>
          <a:p>
            <a:r>
              <a:rPr lang="en-US" altLang="zh-CN" sz="2000" b="1" dirty="0">
                <a:solidFill>
                  <a:srgbClr val="FFE2C5">
                    <a:lumMod val="50000"/>
                  </a:srgbClr>
                </a:solidFill>
              </a:rPr>
              <a:t>		//</a:t>
            </a:r>
            <a:r>
              <a:rPr lang="zh-CN" altLang="en-US" sz="2000" b="1" dirty="0">
                <a:solidFill>
                  <a:srgbClr val="FFE2C5">
                    <a:lumMod val="50000"/>
                  </a:srgbClr>
                </a:solidFill>
              </a:rPr>
              <a:t>创建</a:t>
            </a:r>
            <a:r>
              <a:rPr lang="en-US" altLang="zh-CN" sz="2000" b="1" dirty="0" err="1">
                <a:solidFill>
                  <a:srgbClr val="FFE2C5">
                    <a:lumMod val="50000"/>
                  </a:srgbClr>
                </a:solidFill>
              </a:rPr>
              <a:t>edge_based</a:t>
            </a:r>
            <a:r>
              <a:rPr lang="en-US" altLang="zh-CN" sz="2000" b="1" dirty="0">
                <a:solidFill>
                  <a:srgbClr val="FFE2C5">
                    <a:lumMod val="50000"/>
                  </a:srgbClr>
                </a:solidFill>
              </a:rPr>
              <a:t> data structure</a:t>
            </a:r>
          </a:p>
          <a:p>
            <a:r>
              <a:rPr lang="en-US" altLang="zh-CN" sz="2000" b="1" dirty="0">
                <a:solidFill>
                  <a:srgbClr val="FFE2C5">
                    <a:lumMod val="50000"/>
                  </a:srgbClr>
                </a:solidFill>
              </a:rPr>
              <a:t>		//</a:t>
            </a:r>
            <a:r>
              <a:rPr lang="zh-CN" altLang="en-US" sz="2000" b="1" dirty="0">
                <a:solidFill>
                  <a:srgbClr val="FFE2C5">
                    <a:lumMod val="50000"/>
                  </a:srgbClr>
                </a:solidFill>
              </a:rPr>
              <a:t>多重网格分配</a:t>
            </a:r>
            <a:endParaRPr lang="en-US" altLang="zh-CN" sz="2000" b="1" dirty="0">
              <a:solidFill>
                <a:srgbClr val="FFE2C5">
                  <a:lumMod val="50000"/>
                </a:srgbClr>
              </a:solidFill>
            </a:endParaRPr>
          </a:p>
          <a:p>
            <a:r>
              <a:rPr lang="en-US" altLang="zh-CN" sz="2000" b="1" dirty="0">
                <a:solidFill>
                  <a:schemeClr val="tx2"/>
                </a:solidFill>
              </a:rPr>
              <a:t>Others </a:t>
            </a:r>
            <a:r>
              <a:rPr lang="zh-CN" altLang="en-US" sz="2000" b="1" dirty="0">
                <a:solidFill>
                  <a:schemeClr val="tx2"/>
                </a:solidFill>
              </a:rPr>
              <a:t>。。。</a:t>
            </a:r>
            <a:endParaRPr lang="zh-CN" altLang="en-US" sz="2000" dirty="0">
              <a:solidFill>
                <a:srgbClr val="000000"/>
              </a:solidFill>
            </a:endParaRPr>
          </a:p>
        </p:txBody>
      </p:sp>
      <p:sp>
        <p:nvSpPr>
          <p:cNvPr id="7" name="矩形 6"/>
          <p:cNvSpPr/>
          <p:nvPr/>
        </p:nvSpPr>
        <p:spPr>
          <a:xfrm>
            <a:off x="2639616" y="452586"/>
            <a:ext cx="7532771" cy="369332"/>
          </a:xfrm>
          <a:prstGeom prst="rect">
            <a:avLst/>
          </a:prstGeom>
          <a:ln w="38100">
            <a:solidFill>
              <a:srgbClr val="FF0000"/>
            </a:solidFill>
          </a:ln>
        </p:spPr>
        <p:txBody>
          <a:bodyPr wrap="square">
            <a:spAutoFit/>
          </a:bodyPr>
          <a:lstStyle/>
          <a:p>
            <a:r>
              <a:rPr lang="en-US" altLang="zh-CN" b="1">
                <a:solidFill>
                  <a:srgbClr val="000000"/>
                </a:solidFill>
              </a:rPr>
              <a:t>driver = new CFluidDriver(</a:t>
            </a:r>
            <a:r>
              <a:rPr lang="en-US" altLang="zh-CN" b="1">
                <a:solidFill>
                  <a:srgbClr val="00B050"/>
                </a:solidFill>
              </a:rPr>
              <a:t>config_file_name</a:t>
            </a:r>
            <a:r>
              <a:rPr lang="en-US" altLang="zh-CN" b="1">
                <a:solidFill>
                  <a:srgbClr val="000000"/>
                </a:solidFill>
              </a:rPr>
              <a:t>, </a:t>
            </a:r>
            <a:r>
              <a:rPr lang="en-US" altLang="zh-CN" b="1">
                <a:solidFill>
                  <a:srgbClr val="00B050"/>
                </a:solidFill>
              </a:rPr>
              <a:t>nZone</a:t>
            </a:r>
            <a:r>
              <a:rPr lang="en-US" altLang="zh-CN" b="1">
                <a:solidFill>
                  <a:srgbClr val="000000"/>
                </a:solidFill>
              </a:rPr>
              <a:t>, </a:t>
            </a:r>
            <a:r>
              <a:rPr lang="en-US" altLang="zh-CN" b="1">
                <a:solidFill>
                  <a:srgbClr val="00B050"/>
                </a:solidFill>
              </a:rPr>
              <a:t>nDim</a:t>
            </a:r>
            <a:r>
              <a:rPr lang="en-US" altLang="zh-CN" b="1">
                <a:solidFill>
                  <a:srgbClr val="000000"/>
                </a:solidFill>
              </a:rPr>
              <a:t>, </a:t>
            </a:r>
            <a:r>
              <a:rPr lang="en-US" altLang="zh-CN" b="1">
                <a:solidFill>
                  <a:srgbClr val="00B050"/>
                </a:solidFill>
              </a:rPr>
              <a:t>periodic</a:t>
            </a:r>
            <a:r>
              <a:rPr lang="en-US" altLang="zh-CN" b="1">
                <a:solidFill>
                  <a:srgbClr val="000000"/>
                </a:solidFill>
              </a:rPr>
              <a:t>)</a:t>
            </a:r>
            <a:endParaRPr lang="zh-CN" altLang="en-US">
              <a:solidFill>
                <a:srgbClr val="000000"/>
              </a:solidFill>
            </a:endParaRPr>
          </a:p>
        </p:txBody>
      </p:sp>
      <p:sp>
        <p:nvSpPr>
          <p:cNvPr id="9" name="右箭头 8"/>
          <p:cNvSpPr/>
          <p:nvPr/>
        </p:nvSpPr>
        <p:spPr bwMode="auto">
          <a:xfrm>
            <a:off x="0" y="2204864"/>
            <a:ext cx="360040" cy="360040"/>
          </a:xfrm>
          <a:prstGeom prst="rightArrow">
            <a:avLst/>
          </a:prstGeom>
          <a:solidFill>
            <a:schemeClr val="tx2">
              <a:lumMod val="60000"/>
              <a:lumOff val="40000"/>
            </a:schemeClr>
          </a:solidFill>
          <a:ln w="9525" cap="flat" cmpd="sng" algn="ctr">
            <a:solidFill>
              <a:schemeClr val="tx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charset="0"/>
              <a:cs typeface="宋体" charset="0"/>
            </a:endParaRPr>
          </a:p>
        </p:txBody>
      </p:sp>
    </p:spTree>
    <p:extLst>
      <p:ext uri="{BB962C8B-B14F-4D97-AF65-F5344CB8AC3E}">
        <p14:creationId xmlns:p14="http://schemas.microsoft.com/office/powerpoint/2010/main" val="1668182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SU2 </a:t>
            </a:r>
            <a:r>
              <a:rPr lang="zh-CN" altLang="en-US"/>
              <a:t>非结构网格文件数据</a:t>
            </a:r>
          </a:p>
        </p:txBody>
      </p:sp>
      <p:sp>
        <p:nvSpPr>
          <p:cNvPr id="6" name="内容占位符 5"/>
          <p:cNvSpPr>
            <a:spLocks noGrp="1"/>
          </p:cNvSpPr>
          <p:nvPr>
            <p:ph idx="1"/>
          </p:nvPr>
        </p:nvSpPr>
        <p:spPr>
          <a:xfrm>
            <a:off x="458001" y="836712"/>
            <a:ext cx="11516784" cy="5399088"/>
          </a:xfrm>
        </p:spPr>
        <p:txBody>
          <a:bodyPr/>
          <a:lstStyle/>
          <a:p>
            <a:r>
              <a:rPr lang="zh-CN" altLang="en-US" sz="2000" b="1"/>
              <a:t>mesh_channel</a:t>
            </a:r>
            <a:r>
              <a:rPr lang="en-US" altLang="zh-CN" sz="2000" b="1"/>
              <a:t>.</a:t>
            </a:r>
            <a:r>
              <a:rPr lang="zh-CN" altLang="en-US" sz="2000" b="1"/>
              <a:t>su2</a:t>
            </a:r>
            <a:endParaRPr lang="en-US" altLang="zh-CN" sz="2200"/>
          </a:p>
          <a:p>
            <a:pPr lvl="1"/>
            <a:r>
              <a:rPr lang="en-US" altLang="zh-CN" sz="1800"/>
              <a:t>NDIME= 2</a:t>
            </a:r>
          </a:p>
          <a:p>
            <a:pPr lvl="1"/>
            <a:r>
              <a:rPr lang="en-US" altLang="zh-CN" sz="1800"/>
              <a:t>NELEM= 15</a:t>
            </a:r>
          </a:p>
          <a:p>
            <a:pPr lvl="2"/>
            <a:r>
              <a:rPr lang="en-US" altLang="zh-CN" sz="1600"/>
              <a:t>9   0   1   7   6   0</a:t>
            </a:r>
          </a:p>
          <a:p>
            <a:pPr lvl="2"/>
            <a:r>
              <a:rPr lang="en-US" altLang="zh-CN" sz="1600"/>
              <a:t>9   1   2   8   7   1</a:t>
            </a:r>
          </a:p>
          <a:p>
            <a:pPr lvl="2"/>
            <a:r>
              <a:rPr lang="en-US" altLang="zh-CN" sz="1600"/>
              <a:t>...</a:t>
            </a:r>
          </a:p>
          <a:p>
            <a:pPr lvl="1"/>
            <a:r>
              <a:rPr lang="en-US" altLang="zh-CN" sz="1800"/>
              <a:t>NPOIN= 24</a:t>
            </a:r>
          </a:p>
          <a:p>
            <a:pPr lvl="2"/>
            <a:r>
              <a:rPr lang="en-US" altLang="zh-CN" sz="1600"/>
              <a:t>0   0   0</a:t>
            </a:r>
          </a:p>
          <a:p>
            <a:pPr lvl="2"/>
            <a:r>
              <a:rPr lang="en-US" altLang="zh-CN" sz="1600"/>
              <a:t>0.6   0	1</a:t>
            </a:r>
          </a:p>
          <a:p>
            <a:pPr lvl="2"/>
            <a:r>
              <a:rPr lang="en-US" altLang="zh-CN" sz="1600"/>
              <a:t>1.2   0	2</a:t>
            </a:r>
          </a:p>
          <a:p>
            <a:pPr lvl="2"/>
            <a:r>
              <a:rPr lang="en-US" altLang="zh-CN" sz="1600"/>
              <a:t>...</a:t>
            </a:r>
          </a:p>
          <a:p>
            <a:pPr lvl="1"/>
            <a:r>
              <a:rPr lang="en-US" altLang="zh-CN" sz="1800"/>
              <a:t>NMARK= 4</a:t>
            </a:r>
          </a:p>
          <a:p>
            <a:pPr lvl="1"/>
            <a:r>
              <a:rPr lang="en-US" altLang="zh-CN" sz="1800"/>
              <a:t>MARKER_TAG= inlet</a:t>
            </a:r>
          </a:p>
          <a:p>
            <a:pPr lvl="1"/>
            <a:r>
              <a:rPr lang="en-US" altLang="zh-CN" sz="1800"/>
              <a:t>MARKER_ELEMS= 3</a:t>
            </a:r>
          </a:p>
          <a:p>
            <a:pPr lvl="2"/>
            <a:r>
              <a:rPr lang="en-US" altLang="zh-CN" sz="1600"/>
              <a:t>3   18   12</a:t>
            </a:r>
          </a:p>
          <a:p>
            <a:pPr lvl="2"/>
            <a:r>
              <a:rPr lang="en-US" altLang="zh-CN" sz="1600"/>
              <a:t>3   12	6</a:t>
            </a:r>
          </a:p>
          <a:p>
            <a:pPr lvl="2"/>
            <a:r>
              <a:rPr lang="en-US" altLang="zh-CN" sz="1600"/>
              <a:t>3    6	0</a:t>
            </a:r>
          </a:p>
        </p:txBody>
      </p:sp>
      <p:pic>
        <p:nvPicPr>
          <p:cNvPr id="7" name="图片 6"/>
          <p:cNvPicPr>
            <a:picLocks noChangeAspect="1"/>
          </p:cNvPicPr>
          <p:nvPr/>
        </p:nvPicPr>
        <p:blipFill>
          <a:blip r:embed="rId3"/>
          <a:stretch>
            <a:fillRect/>
          </a:stretch>
        </p:blipFill>
        <p:spPr>
          <a:xfrm>
            <a:off x="5735960" y="260647"/>
            <a:ext cx="5688632" cy="2990237"/>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3496495758"/>
              </p:ext>
            </p:extLst>
          </p:nvPr>
        </p:nvGraphicFramePr>
        <p:xfrm>
          <a:off x="7176120" y="3356992"/>
          <a:ext cx="3215680" cy="3124344"/>
        </p:xfrm>
        <a:graphic>
          <a:graphicData uri="http://schemas.openxmlformats.org/drawingml/2006/table">
            <a:tbl>
              <a:tblPr firstRow="1" bandRow="1">
                <a:tableStyleId>{306799F8-075E-4A3A-A7F6-7FBC6576F1A4}</a:tableStyleId>
              </a:tblPr>
              <a:tblGrid>
                <a:gridCol w="1607840">
                  <a:extLst>
                    <a:ext uri="{9D8B030D-6E8A-4147-A177-3AD203B41FA5}">
                      <a16:colId xmlns:a16="http://schemas.microsoft.com/office/drawing/2014/main" val="20000"/>
                    </a:ext>
                  </a:extLst>
                </a:gridCol>
                <a:gridCol w="1607840">
                  <a:extLst>
                    <a:ext uri="{9D8B030D-6E8A-4147-A177-3AD203B41FA5}">
                      <a16:colId xmlns:a16="http://schemas.microsoft.com/office/drawing/2014/main" val="20001"/>
                    </a:ext>
                  </a:extLst>
                </a:gridCol>
              </a:tblGrid>
              <a:tr h="390543">
                <a:tc>
                  <a:txBody>
                    <a:bodyPr/>
                    <a:lstStyle/>
                    <a:p>
                      <a:pPr algn="ctr"/>
                      <a:r>
                        <a:rPr lang="en-US" altLang="zh-CN" b="0">
                          <a:solidFill>
                            <a:schemeClr val="tx1"/>
                          </a:solidFill>
                        </a:rPr>
                        <a:t>Element</a:t>
                      </a:r>
                      <a:r>
                        <a:rPr lang="en-US" altLang="zh-CN" b="0" baseline="0">
                          <a:solidFill>
                            <a:schemeClr val="tx1"/>
                          </a:solidFill>
                        </a:rPr>
                        <a:t> Type</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a:solidFill>
                            <a:schemeClr val="tx1"/>
                          </a:solidFill>
                        </a:rPr>
                        <a:t>Identifier</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0543">
                <a:tc>
                  <a:txBody>
                    <a:bodyPr/>
                    <a:lstStyle/>
                    <a:p>
                      <a:pPr algn="ctr"/>
                      <a:r>
                        <a:rPr lang="en-US" altLang="zh-CN" b="0">
                          <a:solidFill>
                            <a:schemeClr val="tx1"/>
                          </a:solidFill>
                        </a:rPr>
                        <a:t>Line</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a:solidFill>
                            <a:schemeClr val="tx1"/>
                          </a:solidFill>
                        </a:rPr>
                        <a:t>3</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0543">
                <a:tc>
                  <a:txBody>
                    <a:bodyPr/>
                    <a:lstStyle/>
                    <a:p>
                      <a:pPr algn="ctr"/>
                      <a:r>
                        <a:rPr lang="en-US" altLang="zh-CN" b="0">
                          <a:solidFill>
                            <a:schemeClr val="tx1"/>
                          </a:solidFill>
                        </a:rPr>
                        <a:t>Triangle</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a:solidFill>
                            <a:schemeClr val="tx1"/>
                          </a:solidFill>
                        </a:rPr>
                        <a:t>5</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0543">
                <a:tc>
                  <a:txBody>
                    <a:bodyPr/>
                    <a:lstStyle/>
                    <a:p>
                      <a:pPr algn="ctr"/>
                      <a:r>
                        <a:rPr lang="en-US" altLang="zh-CN" b="0">
                          <a:solidFill>
                            <a:schemeClr val="tx1"/>
                          </a:solidFill>
                        </a:rPr>
                        <a:t>Quadrilateral</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a:solidFill>
                            <a:schemeClr val="tx1"/>
                          </a:solidFill>
                        </a:rPr>
                        <a:t>9</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0543">
                <a:tc>
                  <a:txBody>
                    <a:bodyPr/>
                    <a:lstStyle/>
                    <a:p>
                      <a:pPr algn="ctr"/>
                      <a:r>
                        <a:rPr lang="en-US" altLang="zh-CN" b="0">
                          <a:solidFill>
                            <a:schemeClr val="tx1"/>
                          </a:solidFill>
                        </a:rPr>
                        <a:t>Tetrahedral</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a:solidFill>
                            <a:schemeClr val="tx1"/>
                          </a:solidFill>
                        </a:rPr>
                        <a:t>10</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0543">
                <a:tc>
                  <a:txBody>
                    <a:bodyPr/>
                    <a:lstStyle/>
                    <a:p>
                      <a:pPr algn="ctr"/>
                      <a:r>
                        <a:rPr lang="en-US" altLang="zh-CN" b="0">
                          <a:solidFill>
                            <a:schemeClr val="tx1"/>
                          </a:solidFill>
                        </a:rPr>
                        <a:t>Hexahedral</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a:solidFill>
                            <a:schemeClr val="tx1"/>
                          </a:solidFill>
                        </a:rPr>
                        <a:t>12</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0543">
                <a:tc>
                  <a:txBody>
                    <a:bodyPr/>
                    <a:lstStyle/>
                    <a:p>
                      <a:pPr algn="ctr"/>
                      <a:r>
                        <a:rPr lang="en-US" altLang="zh-CN" b="0">
                          <a:solidFill>
                            <a:schemeClr val="tx1"/>
                          </a:solidFill>
                        </a:rPr>
                        <a:t>Prism</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a:solidFill>
                            <a:schemeClr val="tx1"/>
                          </a:solidFill>
                        </a:rPr>
                        <a:t>13</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90543">
                <a:tc>
                  <a:txBody>
                    <a:bodyPr/>
                    <a:lstStyle/>
                    <a:p>
                      <a:pPr algn="ctr"/>
                      <a:r>
                        <a:rPr lang="en-US" altLang="zh-CN" b="0">
                          <a:solidFill>
                            <a:schemeClr val="tx1"/>
                          </a:solidFill>
                        </a:rPr>
                        <a:t>Pyramid</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0">
                          <a:solidFill>
                            <a:schemeClr val="tx1"/>
                          </a:solidFill>
                        </a:rPr>
                        <a:t>14</a:t>
                      </a:r>
                      <a:endParaRPr lang="zh-CN" alt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45032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CPhysicalGeometry</a:t>
            </a:r>
          </a:p>
        </p:txBody>
      </p:sp>
      <p:sp>
        <p:nvSpPr>
          <p:cNvPr id="6" name="内容占位符 5"/>
          <p:cNvSpPr>
            <a:spLocks noGrp="1"/>
          </p:cNvSpPr>
          <p:nvPr>
            <p:ph idx="1"/>
          </p:nvPr>
        </p:nvSpPr>
        <p:spPr/>
        <p:txBody>
          <a:bodyPr/>
          <a:lstStyle/>
          <a:p>
            <a:r>
              <a:rPr lang="en-US" altLang="zh-CN" dirty="0" err="1"/>
              <a:t>CPhysicalGeometry</a:t>
            </a:r>
            <a:r>
              <a:rPr lang="en-US" altLang="zh-CN" dirty="0"/>
              <a:t>(</a:t>
            </a:r>
            <a:r>
              <a:rPr lang="en-US" altLang="zh-CN" dirty="0" err="1"/>
              <a:t>CConfig</a:t>
            </a:r>
            <a:r>
              <a:rPr lang="en-US" altLang="zh-CN" dirty="0"/>
              <a:t> *</a:t>
            </a:r>
            <a:r>
              <a:rPr lang="en-US" altLang="zh-CN" dirty="0" err="1"/>
              <a:t>config</a:t>
            </a:r>
            <a:r>
              <a:rPr lang="en-US" altLang="zh-CN" dirty="0"/>
              <a:t>, </a:t>
            </a:r>
            <a:r>
              <a:rPr lang="en-US" altLang="zh-CN" dirty="0" err="1"/>
              <a:t>int</a:t>
            </a:r>
            <a:r>
              <a:rPr lang="en-US" altLang="zh-CN" dirty="0"/>
              <a:t> </a:t>
            </a:r>
            <a:r>
              <a:rPr lang="en-US" altLang="zh-CN" dirty="0" err="1"/>
              <a:t>val_iZone,int</a:t>
            </a:r>
            <a:r>
              <a:rPr lang="en-US" altLang="zh-CN" dirty="0"/>
              <a:t> </a:t>
            </a:r>
            <a:r>
              <a:rPr lang="en-US" altLang="zh-CN" dirty="0" err="1"/>
              <a:t>val_nZone</a:t>
            </a:r>
            <a:r>
              <a:rPr lang="en-US" altLang="zh-CN" dirty="0"/>
              <a:t>)</a:t>
            </a:r>
          </a:p>
          <a:p>
            <a:pPr lvl="1"/>
            <a:r>
              <a:rPr lang="en-US" altLang="zh-CN" dirty="0"/>
              <a:t>Read_SU2_Format_Parallel(</a:t>
            </a:r>
            <a:r>
              <a:rPr lang="en-US" altLang="zh-CN" dirty="0" err="1"/>
              <a:t>config</a:t>
            </a:r>
            <a:r>
              <a:rPr lang="en-US" altLang="zh-CN" dirty="0"/>
              <a:t>, </a:t>
            </a:r>
            <a:r>
              <a:rPr lang="en-US" altLang="zh-CN" dirty="0" err="1"/>
              <a:t>val_mesh_filename</a:t>
            </a:r>
            <a:r>
              <a:rPr lang="en-US" altLang="zh-CN" dirty="0"/>
              <a:t>, </a:t>
            </a:r>
            <a:r>
              <a:rPr lang="en-US" altLang="zh-CN" dirty="0" err="1"/>
              <a:t>val_iZone</a:t>
            </a:r>
            <a:r>
              <a:rPr lang="en-US" altLang="zh-CN" dirty="0"/>
              <a:t>, </a:t>
            </a:r>
            <a:r>
              <a:rPr lang="en-US" altLang="zh-CN" dirty="0" err="1"/>
              <a:t>val_nZone</a:t>
            </a:r>
            <a:r>
              <a:rPr lang="en-US" altLang="zh-CN" dirty="0"/>
              <a:t>);</a:t>
            </a:r>
          </a:p>
          <a:p>
            <a:pPr lvl="1"/>
            <a:r>
              <a:rPr lang="zh-CN" altLang="en-US" dirty="0"/>
              <a:t>并行读取网格  线性划分  </a:t>
            </a:r>
            <a:r>
              <a:rPr lang="en-US" altLang="zh-CN" dirty="0"/>
              <a:t>linear partitioning</a:t>
            </a:r>
          </a:p>
          <a:p>
            <a:pPr lvl="1"/>
            <a:r>
              <a:rPr lang="zh-CN" altLang="en-US" dirty="0"/>
              <a:t>考虑负载平衡</a:t>
            </a:r>
            <a:endParaRPr lang="en-US" altLang="zh-CN" dirty="0"/>
          </a:p>
          <a:p>
            <a:pPr lvl="2"/>
            <a:r>
              <a:rPr lang="zh-CN" altLang="en-US" dirty="0"/>
              <a:t>例：</a:t>
            </a:r>
            <a:r>
              <a:rPr lang="en-US" altLang="zh-CN" dirty="0"/>
              <a:t>1003</a:t>
            </a:r>
            <a:r>
              <a:rPr lang="zh-CN" altLang="en-US" dirty="0"/>
              <a:t>个网格点 用四个核心计算</a:t>
            </a:r>
            <a:endParaRPr lang="en-US" altLang="zh-CN" dirty="0"/>
          </a:p>
          <a:p>
            <a:pPr lvl="3"/>
            <a:r>
              <a:rPr lang="en-US" altLang="zh-CN" dirty="0"/>
              <a:t>host1</a:t>
            </a:r>
            <a:r>
              <a:rPr lang="zh-CN" altLang="en-US" dirty="0"/>
              <a:t>： </a:t>
            </a:r>
            <a:r>
              <a:rPr lang="en-US" altLang="zh-CN" dirty="0"/>
              <a:t>251</a:t>
            </a:r>
          </a:p>
          <a:p>
            <a:pPr lvl="3"/>
            <a:r>
              <a:rPr lang="en-US" altLang="zh-CN" dirty="0"/>
              <a:t>host1</a:t>
            </a:r>
            <a:r>
              <a:rPr lang="zh-CN" altLang="en-US" dirty="0"/>
              <a:t>： </a:t>
            </a:r>
            <a:r>
              <a:rPr lang="en-US" altLang="zh-CN" dirty="0"/>
              <a:t>251</a:t>
            </a:r>
          </a:p>
          <a:p>
            <a:pPr lvl="3"/>
            <a:r>
              <a:rPr lang="en-US" altLang="zh-CN" dirty="0"/>
              <a:t>host1</a:t>
            </a:r>
            <a:r>
              <a:rPr lang="zh-CN" altLang="en-US" dirty="0"/>
              <a:t>： </a:t>
            </a:r>
            <a:r>
              <a:rPr lang="en-US" altLang="zh-CN" dirty="0"/>
              <a:t>251</a:t>
            </a:r>
          </a:p>
          <a:p>
            <a:pPr lvl="3"/>
            <a:r>
              <a:rPr lang="en-US" altLang="zh-CN" dirty="0"/>
              <a:t>host1</a:t>
            </a:r>
            <a:r>
              <a:rPr lang="zh-CN" altLang="en-US" dirty="0"/>
              <a:t>： </a:t>
            </a:r>
            <a:r>
              <a:rPr lang="en-US" altLang="zh-CN" dirty="0"/>
              <a:t>250</a:t>
            </a:r>
          </a:p>
          <a:p>
            <a:pPr lvl="3"/>
            <a:endParaRPr lang="en-US" altLang="zh-CN" dirty="0"/>
          </a:p>
          <a:p>
            <a:pPr lvl="3"/>
            <a:endParaRPr lang="en-US" altLang="zh-CN" dirty="0"/>
          </a:p>
          <a:p>
            <a:pPr lvl="1"/>
            <a:r>
              <a:rPr lang="zh-CN" altLang="en-US" dirty="0"/>
              <a:t>读取点</a:t>
            </a:r>
            <a:endParaRPr lang="en-US" altLang="zh-CN" dirty="0"/>
          </a:p>
          <a:p>
            <a:pPr lvl="2"/>
            <a:r>
              <a:rPr lang="en-US" altLang="zh-CN" dirty="0"/>
              <a:t> node[</a:t>
            </a:r>
            <a:r>
              <a:rPr lang="en-US" altLang="zh-CN" dirty="0" err="1"/>
              <a:t>iPoint</a:t>
            </a:r>
            <a:r>
              <a:rPr lang="en-US" altLang="zh-CN" dirty="0"/>
              <a:t>] = </a:t>
            </a:r>
            <a:r>
              <a:rPr lang="en-US" altLang="zh-CN" b="1" dirty="0"/>
              <a:t>new </a:t>
            </a:r>
            <a:r>
              <a:rPr lang="en-US" altLang="zh-CN" b="1" u="sng" dirty="0" err="1"/>
              <a:t>CPoint</a:t>
            </a:r>
            <a:r>
              <a:rPr lang="en-US" altLang="zh-CN" b="1" u="sng" dirty="0"/>
              <a:t>(Coord_2D[0], Coord_2D[1], </a:t>
            </a:r>
            <a:r>
              <a:rPr lang="en-US" altLang="zh-CN" b="1" u="sng" dirty="0" err="1"/>
              <a:t>GlobalIndex</a:t>
            </a:r>
            <a:r>
              <a:rPr lang="en-US" altLang="zh-CN" b="1" u="sng" dirty="0"/>
              <a:t>, </a:t>
            </a:r>
            <a:r>
              <a:rPr lang="en-US" altLang="zh-CN" b="1" u="sng" dirty="0" err="1"/>
              <a:t>config</a:t>
            </a:r>
            <a:r>
              <a:rPr lang="en-US" altLang="zh-CN" b="1" u="sng" dirty="0"/>
              <a:t>);</a:t>
            </a:r>
          </a:p>
          <a:p>
            <a:pPr lvl="2"/>
            <a:r>
              <a:rPr lang="en-US" altLang="zh-CN" b="1" u="sng" dirty="0"/>
              <a:t> </a:t>
            </a:r>
            <a:r>
              <a:rPr lang="zh-CN" altLang="en-US" b="1" u="sng" dirty="0"/>
              <a:t>注意  </a:t>
            </a:r>
            <a:r>
              <a:rPr lang="en-US" altLang="zh-CN" b="1" u="sng" dirty="0"/>
              <a:t>color = 0</a:t>
            </a:r>
          </a:p>
          <a:p>
            <a:pPr lvl="1"/>
            <a:r>
              <a:rPr lang="zh-CN" altLang="en-US" dirty="0"/>
              <a:t>读取单元   </a:t>
            </a:r>
            <a:r>
              <a:rPr lang="en-US" altLang="zh-CN" dirty="0"/>
              <a:t>Element</a:t>
            </a:r>
          </a:p>
        </p:txBody>
      </p:sp>
      <p:pic>
        <p:nvPicPr>
          <p:cNvPr id="3" name="图片 2"/>
          <p:cNvPicPr>
            <a:picLocks noChangeAspect="1"/>
          </p:cNvPicPr>
          <p:nvPr/>
        </p:nvPicPr>
        <p:blipFill>
          <a:blip r:embed="rId3"/>
          <a:stretch>
            <a:fillRect/>
          </a:stretch>
        </p:blipFill>
        <p:spPr>
          <a:xfrm>
            <a:off x="5447928" y="2564904"/>
            <a:ext cx="5908547" cy="2376264"/>
          </a:xfrm>
          <a:prstGeom prst="rect">
            <a:avLst/>
          </a:prstGeom>
        </p:spPr>
      </p:pic>
    </p:spTree>
    <p:extLst>
      <p:ext uri="{BB962C8B-B14F-4D97-AF65-F5344CB8AC3E}">
        <p14:creationId xmlns:p14="http://schemas.microsoft.com/office/powerpoint/2010/main" val="171442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Outline</a:t>
            </a:r>
            <a:endParaRPr lang="zh-CN" altLang="en-US"/>
          </a:p>
        </p:txBody>
      </p:sp>
      <p:sp>
        <p:nvSpPr>
          <p:cNvPr id="3" name="内容占位符 2"/>
          <p:cNvSpPr>
            <a:spLocks noGrp="1"/>
          </p:cNvSpPr>
          <p:nvPr>
            <p:ph idx="1"/>
          </p:nvPr>
        </p:nvSpPr>
        <p:spPr/>
        <p:txBody>
          <a:bodyPr/>
          <a:lstStyle/>
          <a:p>
            <a:r>
              <a:rPr lang="zh-CN" altLang="en-US"/>
              <a:t>程序介绍</a:t>
            </a:r>
            <a:endParaRPr lang="en-US" altLang="zh-CN"/>
          </a:p>
          <a:p>
            <a:pPr lvl="1"/>
            <a:r>
              <a:rPr lang="en-US" altLang="zh-CN" b="1"/>
              <a:t>Config</a:t>
            </a:r>
            <a:endParaRPr lang="en-US" altLang="zh-CN"/>
          </a:p>
          <a:p>
            <a:pPr lvl="1"/>
            <a:r>
              <a:rPr lang="en-US" altLang="zh-CN" b="1"/>
              <a:t>Driver</a:t>
            </a:r>
          </a:p>
          <a:p>
            <a:pPr lvl="1"/>
            <a:r>
              <a:rPr lang="en-US" altLang="zh-CN" b="1"/>
              <a:t>StartSolver</a:t>
            </a:r>
          </a:p>
          <a:p>
            <a:pPr lvl="2"/>
            <a:endParaRPr lang="en-US" altLang="zh-CN"/>
          </a:p>
          <a:p>
            <a:r>
              <a:rPr lang="en-US" altLang="zh-CN"/>
              <a:t>GPU</a:t>
            </a:r>
            <a:r>
              <a:rPr lang="zh-CN" altLang="en-US"/>
              <a:t>并行初步想法</a:t>
            </a:r>
            <a:endParaRPr lang="en-US" altLang="zh-CN"/>
          </a:p>
          <a:p>
            <a:pPr lvl="1"/>
            <a:endParaRPr lang="en-US" altLang="zh-CN"/>
          </a:p>
          <a:p>
            <a:endParaRPr lang="zh-CN" altLang="en-US"/>
          </a:p>
        </p:txBody>
      </p:sp>
    </p:spTree>
    <p:extLst>
      <p:ext uri="{BB962C8B-B14F-4D97-AF65-F5344CB8AC3E}">
        <p14:creationId xmlns:p14="http://schemas.microsoft.com/office/powerpoint/2010/main" val="263908985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读取单元</a:t>
            </a:r>
          </a:p>
        </p:txBody>
      </p:sp>
      <p:sp>
        <p:nvSpPr>
          <p:cNvPr id="6" name="内容占位符 5"/>
          <p:cNvSpPr>
            <a:spLocks noGrp="1"/>
          </p:cNvSpPr>
          <p:nvPr>
            <p:ph idx="1"/>
          </p:nvPr>
        </p:nvSpPr>
        <p:spPr/>
        <p:txBody>
          <a:bodyPr/>
          <a:lstStyle/>
          <a:p>
            <a:r>
              <a:rPr lang="zh-CN" altLang="en-US"/>
              <a:t>以</a:t>
            </a:r>
            <a:r>
              <a:rPr lang="en-US" altLang="zh-CN"/>
              <a:t>Rank0</a:t>
            </a:r>
            <a:r>
              <a:rPr lang="zh-CN" altLang="en-US"/>
              <a:t>为例</a:t>
            </a:r>
            <a:endParaRPr lang="en-US" altLang="zh-CN"/>
          </a:p>
          <a:p>
            <a:pPr lvl="1"/>
            <a:r>
              <a:rPr lang="zh-CN" altLang="en-US"/>
              <a:t>遍历</a:t>
            </a:r>
            <a:r>
              <a:rPr lang="en-US" altLang="zh-CN"/>
              <a:t>Element</a:t>
            </a:r>
            <a:r>
              <a:rPr lang="zh-CN" altLang="en-US"/>
              <a:t>：</a:t>
            </a:r>
            <a:r>
              <a:rPr lang="en-US" altLang="zh-CN"/>
              <a:t>0~9</a:t>
            </a:r>
          </a:p>
          <a:p>
            <a:pPr lvl="2"/>
            <a:r>
              <a:rPr lang="zh-CN" altLang="en-US"/>
              <a:t>凡是包含所在节点拥有的元素</a:t>
            </a:r>
            <a:endParaRPr lang="en-US" altLang="zh-CN"/>
          </a:p>
          <a:p>
            <a:pPr lvl="1"/>
            <a:r>
              <a:rPr lang="zh-CN" altLang="en-US"/>
              <a:t>数据结构</a:t>
            </a:r>
            <a:endParaRPr lang="en-US" altLang="zh-CN"/>
          </a:p>
          <a:p>
            <a:pPr lvl="2"/>
            <a:r>
              <a:rPr lang="en-US" altLang="zh-CN"/>
              <a:t> idx_t * adjacency;</a:t>
            </a:r>
          </a:p>
          <a:p>
            <a:pPr lvl="2"/>
            <a:r>
              <a:rPr lang="en-US" altLang="zh-CN"/>
              <a:t> idx_t * xadj;</a:t>
            </a:r>
          </a:p>
          <a:p>
            <a:r>
              <a:rPr lang="zh-CN" altLang="en-US"/>
              <a:t>并行的</a:t>
            </a:r>
            <a:r>
              <a:rPr lang="en-US" altLang="zh-CN"/>
              <a:t>CSR</a:t>
            </a:r>
            <a:r>
              <a:rPr lang="zh-CN" altLang="en-US"/>
              <a:t>格式  （</a:t>
            </a:r>
            <a:r>
              <a:rPr lang="en-US" altLang="zh-CN"/>
              <a:t>Compressed Sparse Graphs</a:t>
            </a:r>
            <a:r>
              <a:rPr lang="zh-CN" altLang="en-US"/>
              <a:t>）</a:t>
            </a:r>
            <a:endParaRPr lang="en-US" altLang="zh-CN"/>
          </a:p>
          <a:p>
            <a:pPr lvl="1"/>
            <a:r>
              <a:rPr lang="zh-CN" altLang="en-US"/>
              <a:t>之后调用</a:t>
            </a:r>
            <a:r>
              <a:rPr lang="en-US" altLang="zh-CN"/>
              <a:t>ParMetis</a:t>
            </a:r>
          </a:p>
        </p:txBody>
      </p:sp>
      <p:sp>
        <p:nvSpPr>
          <p:cNvPr id="4" name="文本框 3"/>
          <p:cNvSpPr txBox="1"/>
          <p:nvPr/>
        </p:nvSpPr>
        <p:spPr>
          <a:xfrm>
            <a:off x="1484641" y="4750576"/>
            <a:ext cx="878767" cy="369332"/>
          </a:xfrm>
          <a:prstGeom prst="rect">
            <a:avLst/>
          </a:prstGeom>
          <a:noFill/>
        </p:spPr>
        <p:txBody>
          <a:bodyPr wrap="none" rtlCol="0">
            <a:spAutoFit/>
          </a:bodyPr>
          <a:lstStyle/>
          <a:p>
            <a:r>
              <a:rPr lang="en-US" altLang="zh-CN" b="1"/>
              <a:t>xadj</a:t>
            </a:r>
            <a:r>
              <a:rPr lang="zh-CN" altLang="en-US" b="1"/>
              <a:t>：</a:t>
            </a:r>
          </a:p>
        </p:txBody>
      </p:sp>
      <p:sp>
        <p:nvSpPr>
          <p:cNvPr id="46" name="文本框 45"/>
          <p:cNvSpPr txBox="1"/>
          <p:nvPr/>
        </p:nvSpPr>
        <p:spPr>
          <a:xfrm>
            <a:off x="1484641" y="5151826"/>
            <a:ext cx="1276311" cy="369332"/>
          </a:xfrm>
          <a:prstGeom prst="rect">
            <a:avLst/>
          </a:prstGeom>
          <a:noFill/>
        </p:spPr>
        <p:txBody>
          <a:bodyPr wrap="none" rtlCol="0">
            <a:spAutoFit/>
          </a:bodyPr>
          <a:lstStyle/>
          <a:p>
            <a:r>
              <a:rPr lang="en-US" altLang="zh-CN" b="1"/>
              <a:t>adjancy</a:t>
            </a:r>
            <a:r>
              <a:rPr lang="zh-CN" altLang="en-US" b="1"/>
              <a:t>：</a:t>
            </a:r>
          </a:p>
        </p:txBody>
      </p:sp>
      <p:sp>
        <p:nvSpPr>
          <p:cNvPr id="47" name="文本框 46"/>
          <p:cNvSpPr txBox="1"/>
          <p:nvPr/>
        </p:nvSpPr>
        <p:spPr>
          <a:xfrm>
            <a:off x="2350194" y="4766535"/>
            <a:ext cx="441146" cy="369332"/>
          </a:xfrm>
          <a:prstGeom prst="rect">
            <a:avLst/>
          </a:prstGeom>
          <a:noFill/>
          <a:ln>
            <a:solidFill>
              <a:schemeClr val="tx1"/>
            </a:solidFill>
          </a:ln>
        </p:spPr>
        <p:txBody>
          <a:bodyPr wrap="none" rtlCol="0">
            <a:spAutoFit/>
          </a:bodyPr>
          <a:lstStyle/>
          <a:p>
            <a:r>
              <a:rPr lang="en-US" altLang="zh-CN"/>
              <a:t> 0 </a:t>
            </a:r>
          </a:p>
        </p:txBody>
      </p:sp>
      <p:sp>
        <p:nvSpPr>
          <p:cNvPr id="48" name="文本框 47"/>
          <p:cNvSpPr txBox="1"/>
          <p:nvPr/>
        </p:nvSpPr>
        <p:spPr>
          <a:xfrm>
            <a:off x="2793373" y="4766535"/>
            <a:ext cx="441146" cy="369332"/>
          </a:xfrm>
          <a:prstGeom prst="rect">
            <a:avLst/>
          </a:prstGeom>
          <a:noFill/>
          <a:ln>
            <a:solidFill>
              <a:schemeClr val="tx1"/>
            </a:solidFill>
          </a:ln>
        </p:spPr>
        <p:txBody>
          <a:bodyPr wrap="none" rtlCol="0">
            <a:spAutoFit/>
          </a:bodyPr>
          <a:lstStyle/>
          <a:p>
            <a:r>
              <a:rPr lang="en-US" altLang="zh-CN"/>
              <a:t> 2 </a:t>
            </a:r>
          </a:p>
        </p:txBody>
      </p:sp>
      <p:sp>
        <p:nvSpPr>
          <p:cNvPr id="49" name="文本框 48"/>
          <p:cNvSpPr txBox="1"/>
          <p:nvPr/>
        </p:nvSpPr>
        <p:spPr>
          <a:xfrm>
            <a:off x="3234519" y="4766535"/>
            <a:ext cx="441146" cy="369332"/>
          </a:xfrm>
          <a:prstGeom prst="rect">
            <a:avLst/>
          </a:prstGeom>
          <a:noFill/>
          <a:ln>
            <a:solidFill>
              <a:schemeClr val="tx1"/>
            </a:solidFill>
          </a:ln>
        </p:spPr>
        <p:txBody>
          <a:bodyPr wrap="none" rtlCol="0">
            <a:spAutoFit/>
          </a:bodyPr>
          <a:lstStyle/>
          <a:p>
            <a:r>
              <a:rPr lang="en-US" altLang="zh-CN"/>
              <a:t> 5 </a:t>
            </a:r>
          </a:p>
        </p:txBody>
      </p:sp>
      <p:sp>
        <p:nvSpPr>
          <p:cNvPr id="50" name="文本框 49"/>
          <p:cNvSpPr txBox="1"/>
          <p:nvPr/>
        </p:nvSpPr>
        <p:spPr>
          <a:xfrm>
            <a:off x="3677570" y="4766535"/>
            <a:ext cx="441146" cy="369332"/>
          </a:xfrm>
          <a:prstGeom prst="rect">
            <a:avLst/>
          </a:prstGeom>
          <a:noFill/>
          <a:ln>
            <a:solidFill>
              <a:schemeClr val="tx1"/>
            </a:solidFill>
          </a:ln>
        </p:spPr>
        <p:txBody>
          <a:bodyPr wrap="none" rtlCol="0">
            <a:spAutoFit/>
          </a:bodyPr>
          <a:lstStyle/>
          <a:p>
            <a:r>
              <a:rPr lang="en-US" altLang="zh-CN"/>
              <a:t> 8 </a:t>
            </a:r>
          </a:p>
        </p:txBody>
      </p:sp>
      <p:sp>
        <p:nvSpPr>
          <p:cNvPr id="51" name="文本框 50"/>
          <p:cNvSpPr txBox="1"/>
          <p:nvPr/>
        </p:nvSpPr>
        <p:spPr>
          <a:xfrm>
            <a:off x="4120749" y="4766535"/>
            <a:ext cx="424027" cy="369332"/>
          </a:xfrm>
          <a:prstGeom prst="rect">
            <a:avLst/>
          </a:prstGeom>
          <a:noFill/>
          <a:ln>
            <a:solidFill>
              <a:schemeClr val="tx1"/>
            </a:solidFill>
          </a:ln>
        </p:spPr>
        <p:txBody>
          <a:bodyPr wrap="none" rtlCol="0">
            <a:spAutoFit/>
          </a:bodyPr>
          <a:lstStyle/>
          <a:p>
            <a:r>
              <a:rPr lang="en-US" altLang="zh-CN"/>
              <a:t>11</a:t>
            </a:r>
          </a:p>
        </p:txBody>
      </p:sp>
      <p:sp>
        <p:nvSpPr>
          <p:cNvPr id="52" name="文本框 51"/>
          <p:cNvSpPr txBox="1"/>
          <p:nvPr/>
        </p:nvSpPr>
        <p:spPr>
          <a:xfrm>
            <a:off x="4539218" y="4766535"/>
            <a:ext cx="441146" cy="369332"/>
          </a:xfrm>
          <a:prstGeom prst="rect">
            <a:avLst/>
          </a:prstGeom>
          <a:noFill/>
          <a:ln>
            <a:solidFill>
              <a:schemeClr val="tx1"/>
            </a:solidFill>
          </a:ln>
        </p:spPr>
        <p:txBody>
          <a:bodyPr wrap="none" rtlCol="0">
            <a:spAutoFit/>
          </a:bodyPr>
          <a:lstStyle/>
          <a:p>
            <a:r>
              <a:rPr lang="en-US" altLang="zh-CN"/>
              <a:t>14</a:t>
            </a:r>
          </a:p>
        </p:txBody>
      </p:sp>
      <p:sp>
        <p:nvSpPr>
          <p:cNvPr id="53" name="文本框 52"/>
          <p:cNvSpPr txBox="1"/>
          <p:nvPr/>
        </p:nvSpPr>
        <p:spPr>
          <a:xfrm>
            <a:off x="4980364" y="4766535"/>
            <a:ext cx="441146" cy="369332"/>
          </a:xfrm>
          <a:prstGeom prst="rect">
            <a:avLst/>
          </a:prstGeom>
          <a:noFill/>
          <a:ln>
            <a:solidFill>
              <a:schemeClr val="tx1"/>
            </a:solidFill>
          </a:ln>
        </p:spPr>
        <p:txBody>
          <a:bodyPr wrap="none" rtlCol="0">
            <a:spAutoFit/>
          </a:bodyPr>
          <a:lstStyle/>
          <a:p>
            <a:r>
              <a:rPr lang="en-US" altLang="zh-CN"/>
              <a:t>16</a:t>
            </a:r>
          </a:p>
        </p:txBody>
      </p:sp>
      <p:sp>
        <p:nvSpPr>
          <p:cNvPr id="54" name="文本框 53"/>
          <p:cNvSpPr txBox="1"/>
          <p:nvPr/>
        </p:nvSpPr>
        <p:spPr>
          <a:xfrm>
            <a:off x="5423543" y="4766535"/>
            <a:ext cx="441146" cy="369332"/>
          </a:xfrm>
          <a:prstGeom prst="rect">
            <a:avLst/>
          </a:prstGeom>
          <a:noFill/>
          <a:ln>
            <a:solidFill>
              <a:schemeClr val="tx1"/>
            </a:solidFill>
          </a:ln>
        </p:spPr>
        <p:txBody>
          <a:bodyPr wrap="none" rtlCol="0">
            <a:spAutoFit/>
          </a:bodyPr>
          <a:lstStyle/>
          <a:p>
            <a:r>
              <a:rPr lang="en-US" altLang="zh-CN"/>
              <a:t>19</a:t>
            </a:r>
          </a:p>
        </p:txBody>
      </p:sp>
      <p:sp>
        <p:nvSpPr>
          <p:cNvPr id="55" name="文本框 54"/>
          <p:cNvSpPr txBox="1"/>
          <p:nvPr/>
        </p:nvSpPr>
        <p:spPr>
          <a:xfrm>
            <a:off x="5864689" y="4766535"/>
            <a:ext cx="441146" cy="369332"/>
          </a:xfrm>
          <a:prstGeom prst="rect">
            <a:avLst/>
          </a:prstGeom>
          <a:noFill/>
          <a:ln>
            <a:solidFill>
              <a:schemeClr val="tx1"/>
            </a:solidFill>
          </a:ln>
        </p:spPr>
        <p:txBody>
          <a:bodyPr wrap="none" rtlCol="0">
            <a:spAutoFit/>
          </a:bodyPr>
          <a:lstStyle/>
          <a:p>
            <a:r>
              <a:rPr lang="en-US" altLang="zh-CN"/>
              <a:t>23</a:t>
            </a:r>
          </a:p>
        </p:txBody>
      </p:sp>
      <p:sp>
        <p:nvSpPr>
          <p:cNvPr id="56" name="文本框 55"/>
          <p:cNvSpPr txBox="1"/>
          <p:nvPr/>
        </p:nvSpPr>
        <p:spPr>
          <a:xfrm>
            <a:off x="6307740" y="4766535"/>
            <a:ext cx="441146" cy="369332"/>
          </a:xfrm>
          <a:prstGeom prst="rect">
            <a:avLst/>
          </a:prstGeom>
          <a:noFill/>
          <a:ln>
            <a:solidFill>
              <a:schemeClr val="tx1"/>
            </a:solidFill>
          </a:ln>
        </p:spPr>
        <p:txBody>
          <a:bodyPr wrap="none" rtlCol="0">
            <a:spAutoFit/>
          </a:bodyPr>
          <a:lstStyle/>
          <a:p>
            <a:r>
              <a:rPr lang="en-US" altLang="zh-CN"/>
              <a:t>27</a:t>
            </a:r>
          </a:p>
        </p:txBody>
      </p:sp>
      <p:sp>
        <p:nvSpPr>
          <p:cNvPr id="57" name="文本框 56"/>
          <p:cNvSpPr txBox="1"/>
          <p:nvPr/>
        </p:nvSpPr>
        <p:spPr>
          <a:xfrm>
            <a:off x="6750919" y="4766535"/>
            <a:ext cx="441146" cy="369332"/>
          </a:xfrm>
          <a:prstGeom prst="rect">
            <a:avLst/>
          </a:prstGeom>
          <a:noFill/>
          <a:ln>
            <a:solidFill>
              <a:schemeClr val="tx1"/>
            </a:solidFill>
          </a:ln>
        </p:spPr>
        <p:txBody>
          <a:bodyPr wrap="none" rtlCol="0">
            <a:spAutoFit/>
          </a:bodyPr>
          <a:lstStyle/>
          <a:p>
            <a:r>
              <a:rPr lang="en-US" altLang="zh-CN"/>
              <a:t>31</a:t>
            </a:r>
          </a:p>
        </p:txBody>
      </p:sp>
      <p:sp>
        <p:nvSpPr>
          <p:cNvPr id="58" name="文本框 57"/>
          <p:cNvSpPr txBox="1"/>
          <p:nvPr/>
        </p:nvSpPr>
        <p:spPr>
          <a:xfrm>
            <a:off x="7192065" y="4766535"/>
            <a:ext cx="441146" cy="369332"/>
          </a:xfrm>
          <a:prstGeom prst="rect">
            <a:avLst/>
          </a:prstGeom>
          <a:noFill/>
          <a:ln>
            <a:solidFill>
              <a:schemeClr val="tx1"/>
            </a:solidFill>
          </a:ln>
        </p:spPr>
        <p:txBody>
          <a:bodyPr wrap="none" rtlCol="0">
            <a:spAutoFit/>
          </a:bodyPr>
          <a:lstStyle/>
          <a:p>
            <a:r>
              <a:rPr lang="en-US" altLang="zh-CN"/>
              <a:t>35</a:t>
            </a:r>
          </a:p>
        </p:txBody>
      </p:sp>
      <p:sp>
        <p:nvSpPr>
          <p:cNvPr id="59" name="文本框 58"/>
          <p:cNvSpPr txBox="1"/>
          <p:nvPr/>
        </p:nvSpPr>
        <p:spPr>
          <a:xfrm>
            <a:off x="7627653" y="4766535"/>
            <a:ext cx="441146" cy="369332"/>
          </a:xfrm>
          <a:prstGeom prst="rect">
            <a:avLst/>
          </a:prstGeom>
          <a:noFill/>
          <a:ln>
            <a:solidFill>
              <a:schemeClr val="tx1"/>
            </a:solidFill>
          </a:ln>
        </p:spPr>
        <p:txBody>
          <a:bodyPr wrap="none" rtlCol="0">
            <a:spAutoFit/>
          </a:bodyPr>
          <a:lstStyle/>
          <a:p>
            <a:r>
              <a:rPr lang="en-US" altLang="zh-CN"/>
              <a:t>38</a:t>
            </a:r>
          </a:p>
        </p:txBody>
      </p:sp>
      <p:sp>
        <p:nvSpPr>
          <p:cNvPr id="60" name="文本框 59"/>
          <p:cNvSpPr txBox="1"/>
          <p:nvPr/>
        </p:nvSpPr>
        <p:spPr>
          <a:xfrm>
            <a:off x="2542326" y="5217316"/>
            <a:ext cx="441146" cy="369332"/>
          </a:xfrm>
          <a:prstGeom prst="rect">
            <a:avLst/>
          </a:prstGeom>
          <a:noFill/>
          <a:ln>
            <a:solidFill>
              <a:schemeClr val="tx1"/>
            </a:solidFill>
          </a:ln>
        </p:spPr>
        <p:txBody>
          <a:bodyPr wrap="none" rtlCol="0">
            <a:spAutoFit/>
          </a:bodyPr>
          <a:lstStyle/>
          <a:p>
            <a:r>
              <a:rPr lang="en-US" altLang="zh-CN"/>
              <a:t> 1 </a:t>
            </a:r>
          </a:p>
        </p:txBody>
      </p:sp>
      <p:sp>
        <p:nvSpPr>
          <p:cNvPr id="61" name="文本框 60"/>
          <p:cNvSpPr txBox="1"/>
          <p:nvPr/>
        </p:nvSpPr>
        <p:spPr>
          <a:xfrm>
            <a:off x="2985505" y="5217316"/>
            <a:ext cx="441146" cy="369332"/>
          </a:xfrm>
          <a:prstGeom prst="rect">
            <a:avLst/>
          </a:prstGeom>
          <a:noFill/>
          <a:ln>
            <a:solidFill>
              <a:schemeClr val="tx1"/>
            </a:solidFill>
          </a:ln>
        </p:spPr>
        <p:txBody>
          <a:bodyPr wrap="none" rtlCol="0">
            <a:spAutoFit/>
          </a:bodyPr>
          <a:lstStyle/>
          <a:p>
            <a:r>
              <a:rPr lang="en-US" altLang="zh-CN"/>
              <a:t> 6 </a:t>
            </a:r>
          </a:p>
        </p:txBody>
      </p:sp>
      <p:sp>
        <p:nvSpPr>
          <p:cNvPr id="62" name="文本框 61"/>
          <p:cNvSpPr txBox="1"/>
          <p:nvPr/>
        </p:nvSpPr>
        <p:spPr>
          <a:xfrm>
            <a:off x="3426651" y="5217316"/>
            <a:ext cx="441146" cy="369332"/>
          </a:xfrm>
          <a:prstGeom prst="rect">
            <a:avLst/>
          </a:prstGeom>
          <a:noFill/>
          <a:ln>
            <a:solidFill>
              <a:schemeClr val="tx1"/>
            </a:solidFill>
          </a:ln>
        </p:spPr>
        <p:txBody>
          <a:bodyPr wrap="none" rtlCol="0">
            <a:spAutoFit/>
          </a:bodyPr>
          <a:lstStyle/>
          <a:p>
            <a:r>
              <a:rPr lang="en-US" altLang="zh-CN"/>
              <a:t> 0 </a:t>
            </a:r>
          </a:p>
        </p:txBody>
      </p:sp>
      <p:sp>
        <p:nvSpPr>
          <p:cNvPr id="63" name="文本框 62"/>
          <p:cNvSpPr txBox="1"/>
          <p:nvPr/>
        </p:nvSpPr>
        <p:spPr>
          <a:xfrm>
            <a:off x="3869702" y="5217316"/>
            <a:ext cx="441146" cy="369332"/>
          </a:xfrm>
          <a:prstGeom prst="rect">
            <a:avLst/>
          </a:prstGeom>
          <a:noFill/>
          <a:ln>
            <a:solidFill>
              <a:schemeClr val="tx1"/>
            </a:solidFill>
          </a:ln>
        </p:spPr>
        <p:txBody>
          <a:bodyPr wrap="none" rtlCol="0">
            <a:spAutoFit/>
          </a:bodyPr>
          <a:lstStyle/>
          <a:p>
            <a:r>
              <a:rPr lang="en-US" altLang="zh-CN"/>
              <a:t> 2 </a:t>
            </a:r>
          </a:p>
        </p:txBody>
      </p:sp>
      <p:sp>
        <p:nvSpPr>
          <p:cNvPr id="64" name="文本框 63"/>
          <p:cNvSpPr txBox="1"/>
          <p:nvPr/>
        </p:nvSpPr>
        <p:spPr>
          <a:xfrm>
            <a:off x="4312881" y="5217316"/>
            <a:ext cx="441146" cy="369332"/>
          </a:xfrm>
          <a:prstGeom prst="rect">
            <a:avLst/>
          </a:prstGeom>
          <a:noFill/>
          <a:ln>
            <a:solidFill>
              <a:schemeClr val="tx1"/>
            </a:solidFill>
          </a:ln>
        </p:spPr>
        <p:txBody>
          <a:bodyPr wrap="none" rtlCol="0">
            <a:spAutoFit/>
          </a:bodyPr>
          <a:lstStyle/>
          <a:p>
            <a:r>
              <a:rPr lang="en-US" altLang="zh-CN"/>
              <a:t> 7 </a:t>
            </a:r>
          </a:p>
        </p:txBody>
      </p:sp>
      <p:sp>
        <p:nvSpPr>
          <p:cNvPr id="65" name="文本框 64"/>
          <p:cNvSpPr txBox="1"/>
          <p:nvPr/>
        </p:nvSpPr>
        <p:spPr>
          <a:xfrm>
            <a:off x="4759791" y="5217316"/>
            <a:ext cx="441146" cy="369332"/>
          </a:xfrm>
          <a:prstGeom prst="rect">
            <a:avLst/>
          </a:prstGeom>
          <a:noFill/>
          <a:ln>
            <a:solidFill>
              <a:schemeClr val="tx1"/>
            </a:solidFill>
          </a:ln>
        </p:spPr>
        <p:txBody>
          <a:bodyPr wrap="none" rtlCol="0">
            <a:spAutoFit/>
          </a:bodyPr>
          <a:lstStyle/>
          <a:p>
            <a:r>
              <a:rPr lang="en-US" altLang="zh-CN"/>
              <a:t> 1 </a:t>
            </a:r>
          </a:p>
        </p:txBody>
      </p:sp>
      <p:sp>
        <p:nvSpPr>
          <p:cNvPr id="66" name="文本框 65"/>
          <p:cNvSpPr txBox="1"/>
          <p:nvPr/>
        </p:nvSpPr>
        <p:spPr>
          <a:xfrm>
            <a:off x="5200937" y="5217316"/>
            <a:ext cx="441146" cy="369332"/>
          </a:xfrm>
          <a:prstGeom prst="rect">
            <a:avLst/>
          </a:prstGeom>
          <a:noFill/>
          <a:ln>
            <a:solidFill>
              <a:schemeClr val="tx1"/>
            </a:solidFill>
          </a:ln>
        </p:spPr>
        <p:txBody>
          <a:bodyPr wrap="none" rtlCol="0">
            <a:spAutoFit/>
          </a:bodyPr>
          <a:lstStyle/>
          <a:p>
            <a:r>
              <a:rPr lang="en-US" altLang="zh-CN"/>
              <a:t> 3 </a:t>
            </a:r>
          </a:p>
        </p:txBody>
      </p:sp>
      <p:sp>
        <p:nvSpPr>
          <p:cNvPr id="67" name="文本框 66"/>
          <p:cNvSpPr txBox="1"/>
          <p:nvPr/>
        </p:nvSpPr>
        <p:spPr>
          <a:xfrm>
            <a:off x="5644116" y="5217316"/>
            <a:ext cx="441146" cy="369332"/>
          </a:xfrm>
          <a:prstGeom prst="rect">
            <a:avLst/>
          </a:prstGeom>
          <a:noFill/>
          <a:ln>
            <a:solidFill>
              <a:schemeClr val="tx1"/>
            </a:solidFill>
          </a:ln>
        </p:spPr>
        <p:txBody>
          <a:bodyPr wrap="none" rtlCol="0">
            <a:spAutoFit/>
          </a:bodyPr>
          <a:lstStyle/>
          <a:p>
            <a:r>
              <a:rPr lang="en-US" altLang="zh-CN"/>
              <a:t> 8 </a:t>
            </a:r>
          </a:p>
        </p:txBody>
      </p:sp>
      <p:sp>
        <p:nvSpPr>
          <p:cNvPr id="68" name="文本框 67"/>
          <p:cNvSpPr txBox="1"/>
          <p:nvPr/>
        </p:nvSpPr>
        <p:spPr>
          <a:xfrm>
            <a:off x="6085262" y="5217316"/>
            <a:ext cx="441146" cy="369332"/>
          </a:xfrm>
          <a:prstGeom prst="rect">
            <a:avLst/>
          </a:prstGeom>
          <a:noFill/>
          <a:ln>
            <a:solidFill>
              <a:schemeClr val="tx1"/>
            </a:solidFill>
          </a:ln>
        </p:spPr>
        <p:txBody>
          <a:bodyPr wrap="none" rtlCol="0">
            <a:spAutoFit/>
          </a:bodyPr>
          <a:lstStyle/>
          <a:p>
            <a:r>
              <a:rPr lang="en-US" altLang="zh-CN"/>
              <a:t> 2 </a:t>
            </a:r>
          </a:p>
        </p:txBody>
      </p:sp>
      <p:sp>
        <p:nvSpPr>
          <p:cNvPr id="69" name="文本框 68"/>
          <p:cNvSpPr txBox="1"/>
          <p:nvPr/>
        </p:nvSpPr>
        <p:spPr>
          <a:xfrm>
            <a:off x="6528313" y="5217316"/>
            <a:ext cx="441146" cy="369332"/>
          </a:xfrm>
          <a:prstGeom prst="rect">
            <a:avLst/>
          </a:prstGeom>
          <a:noFill/>
          <a:ln>
            <a:solidFill>
              <a:schemeClr val="tx1"/>
            </a:solidFill>
          </a:ln>
        </p:spPr>
        <p:txBody>
          <a:bodyPr wrap="none" rtlCol="0">
            <a:spAutoFit/>
          </a:bodyPr>
          <a:lstStyle/>
          <a:p>
            <a:r>
              <a:rPr lang="en-US" altLang="zh-CN"/>
              <a:t> 4 </a:t>
            </a:r>
          </a:p>
        </p:txBody>
      </p:sp>
      <p:sp>
        <p:nvSpPr>
          <p:cNvPr id="70" name="文本框 69"/>
          <p:cNvSpPr txBox="1"/>
          <p:nvPr/>
        </p:nvSpPr>
        <p:spPr>
          <a:xfrm>
            <a:off x="6971492" y="5217316"/>
            <a:ext cx="441146" cy="369332"/>
          </a:xfrm>
          <a:prstGeom prst="rect">
            <a:avLst/>
          </a:prstGeom>
          <a:noFill/>
          <a:ln>
            <a:solidFill>
              <a:schemeClr val="tx1"/>
            </a:solidFill>
          </a:ln>
        </p:spPr>
        <p:txBody>
          <a:bodyPr wrap="none" rtlCol="0">
            <a:spAutoFit/>
          </a:bodyPr>
          <a:lstStyle/>
          <a:p>
            <a:r>
              <a:rPr lang="en-US" altLang="zh-CN"/>
              <a:t> 9 </a:t>
            </a:r>
          </a:p>
        </p:txBody>
      </p:sp>
      <p:sp>
        <p:nvSpPr>
          <p:cNvPr id="73" name="椭圆 72"/>
          <p:cNvSpPr/>
          <p:nvPr/>
        </p:nvSpPr>
        <p:spPr bwMode="auto">
          <a:xfrm>
            <a:off x="7547975" y="5346102"/>
            <a:ext cx="144016" cy="144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4" name="椭圆 73"/>
          <p:cNvSpPr/>
          <p:nvPr/>
        </p:nvSpPr>
        <p:spPr bwMode="auto">
          <a:xfrm>
            <a:off x="7924783" y="5346102"/>
            <a:ext cx="144016" cy="144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5" name="椭圆 74"/>
          <p:cNvSpPr/>
          <p:nvPr/>
        </p:nvSpPr>
        <p:spPr bwMode="auto">
          <a:xfrm>
            <a:off x="8283814" y="5346102"/>
            <a:ext cx="144016" cy="144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6" name="文本框 75"/>
          <p:cNvSpPr txBox="1"/>
          <p:nvPr/>
        </p:nvSpPr>
        <p:spPr>
          <a:xfrm>
            <a:off x="2636769" y="5830696"/>
            <a:ext cx="8456161" cy="369332"/>
          </a:xfrm>
          <a:prstGeom prst="rect">
            <a:avLst/>
          </a:prstGeom>
          <a:noFill/>
        </p:spPr>
        <p:txBody>
          <a:bodyPr wrap="none" rtlCol="0">
            <a:spAutoFit/>
          </a:bodyPr>
          <a:lstStyle/>
          <a:p>
            <a:r>
              <a:rPr lang="en-US" altLang="zh-CN" b="1">
                <a:solidFill>
                  <a:schemeClr val="tx2"/>
                </a:solidFill>
              </a:rPr>
              <a:t>0    1     2     3     4     5      6     7     8     9   10                     35     36    37        38   </a:t>
            </a:r>
            <a:endParaRPr lang="zh-CN" altLang="en-US" b="1">
              <a:solidFill>
                <a:schemeClr val="tx2"/>
              </a:solidFill>
            </a:endParaRPr>
          </a:p>
        </p:txBody>
      </p:sp>
      <p:sp>
        <p:nvSpPr>
          <p:cNvPr id="77" name="文本框 76"/>
          <p:cNvSpPr txBox="1"/>
          <p:nvPr/>
        </p:nvSpPr>
        <p:spPr>
          <a:xfrm>
            <a:off x="8547166" y="5217316"/>
            <a:ext cx="441146" cy="369332"/>
          </a:xfrm>
          <a:prstGeom prst="rect">
            <a:avLst/>
          </a:prstGeom>
          <a:noFill/>
          <a:ln>
            <a:solidFill>
              <a:schemeClr val="tx1"/>
            </a:solidFill>
          </a:ln>
        </p:spPr>
        <p:txBody>
          <a:bodyPr wrap="none" rtlCol="0">
            <a:spAutoFit/>
          </a:bodyPr>
          <a:lstStyle/>
          <a:p>
            <a:r>
              <a:rPr lang="en-US" altLang="zh-CN"/>
              <a:t> 5 </a:t>
            </a:r>
          </a:p>
        </p:txBody>
      </p:sp>
      <p:sp>
        <p:nvSpPr>
          <p:cNvPr id="78" name="文本框 77"/>
          <p:cNvSpPr txBox="1"/>
          <p:nvPr/>
        </p:nvSpPr>
        <p:spPr>
          <a:xfrm>
            <a:off x="8990217" y="5217316"/>
            <a:ext cx="569387" cy="369332"/>
          </a:xfrm>
          <a:prstGeom prst="rect">
            <a:avLst/>
          </a:prstGeom>
          <a:noFill/>
          <a:ln>
            <a:solidFill>
              <a:schemeClr val="tx1"/>
            </a:solidFill>
          </a:ln>
        </p:spPr>
        <p:txBody>
          <a:bodyPr wrap="none" rtlCol="0">
            <a:spAutoFit/>
          </a:bodyPr>
          <a:lstStyle/>
          <a:p>
            <a:r>
              <a:rPr lang="en-US" altLang="zh-CN"/>
              <a:t> 10 </a:t>
            </a:r>
          </a:p>
        </p:txBody>
      </p:sp>
      <p:sp>
        <p:nvSpPr>
          <p:cNvPr id="79" name="文本框 78"/>
          <p:cNvSpPr txBox="1"/>
          <p:nvPr/>
        </p:nvSpPr>
        <p:spPr>
          <a:xfrm>
            <a:off x="9559604" y="5217316"/>
            <a:ext cx="569387" cy="369332"/>
          </a:xfrm>
          <a:prstGeom prst="rect">
            <a:avLst/>
          </a:prstGeom>
          <a:noFill/>
          <a:ln>
            <a:solidFill>
              <a:schemeClr val="tx1"/>
            </a:solidFill>
          </a:ln>
        </p:spPr>
        <p:txBody>
          <a:bodyPr wrap="none" rtlCol="0">
            <a:spAutoFit/>
          </a:bodyPr>
          <a:lstStyle/>
          <a:p>
            <a:r>
              <a:rPr lang="en-US" altLang="zh-CN"/>
              <a:t> 17 </a:t>
            </a:r>
          </a:p>
        </p:txBody>
      </p:sp>
      <p:grpSp>
        <p:nvGrpSpPr>
          <p:cNvPr id="7" name="组合 6"/>
          <p:cNvGrpSpPr/>
          <p:nvPr/>
        </p:nvGrpSpPr>
        <p:grpSpPr>
          <a:xfrm>
            <a:off x="5457991" y="692696"/>
            <a:ext cx="5908547" cy="2376264"/>
            <a:chOff x="5313975" y="970868"/>
            <a:chExt cx="5908547" cy="2376264"/>
          </a:xfrm>
        </p:grpSpPr>
        <p:pic>
          <p:nvPicPr>
            <p:cNvPr id="38" name="图片 37"/>
            <p:cNvPicPr>
              <a:picLocks noChangeAspect="1"/>
            </p:cNvPicPr>
            <p:nvPr/>
          </p:nvPicPr>
          <p:blipFill>
            <a:blip r:embed="rId3"/>
            <a:stretch>
              <a:fillRect/>
            </a:stretch>
          </p:blipFill>
          <p:spPr>
            <a:xfrm>
              <a:off x="5313975" y="970868"/>
              <a:ext cx="5908547" cy="2376264"/>
            </a:xfrm>
            <a:prstGeom prst="rect">
              <a:avLst/>
            </a:prstGeom>
          </p:spPr>
        </p:pic>
        <p:grpSp>
          <p:nvGrpSpPr>
            <p:cNvPr id="3" name="组合 2"/>
            <p:cNvGrpSpPr/>
            <p:nvPr/>
          </p:nvGrpSpPr>
          <p:grpSpPr>
            <a:xfrm>
              <a:off x="6489119" y="2016869"/>
              <a:ext cx="3660599" cy="982712"/>
              <a:chOff x="6489119" y="2016869"/>
              <a:chExt cx="3660599" cy="982712"/>
            </a:xfrm>
          </p:grpSpPr>
          <p:sp>
            <p:nvSpPr>
              <p:cNvPr id="2" name="文本框 1"/>
              <p:cNvSpPr txBox="1"/>
              <p:nvPr/>
            </p:nvSpPr>
            <p:spPr>
              <a:xfrm>
                <a:off x="6489119" y="2630249"/>
                <a:ext cx="312906" cy="369332"/>
              </a:xfrm>
              <a:prstGeom prst="rect">
                <a:avLst/>
              </a:prstGeom>
              <a:noFill/>
            </p:spPr>
            <p:txBody>
              <a:bodyPr wrap="none" rtlCol="0">
                <a:spAutoFit/>
              </a:bodyPr>
              <a:lstStyle/>
              <a:p>
                <a:r>
                  <a:rPr lang="en-US" altLang="zh-CN"/>
                  <a:t>0</a:t>
                </a:r>
                <a:endParaRPr lang="zh-CN" altLang="en-US"/>
              </a:p>
            </p:txBody>
          </p:sp>
          <p:sp>
            <p:nvSpPr>
              <p:cNvPr id="39" name="文本框 38"/>
              <p:cNvSpPr txBox="1"/>
              <p:nvPr/>
            </p:nvSpPr>
            <p:spPr>
              <a:xfrm>
                <a:off x="7363520" y="2630249"/>
                <a:ext cx="312906" cy="369332"/>
              </a:xfrm>
              <a:prstGeom prst="rect">
                <a:avLst/>
              </a:prstGeom>
              <a:noFill/>
            </p:spPr>
            <p:txBody>
              <a:bodyPr wrap="none" rtlCol="0">
                <a:spAutoFit/>
              </a:bodyPr>
              <a:lstStyle/>
              <a:p>
                <a:r>
                  <a:rPr lang="en-US" altLang="zh-CN"/>
                  <a:t>1</a:t>
                </a:r>
                <a:endParaRPr lang="zh-CN" altLang="en-US"/>
              </a:p>
            </p:txBody>
          </p:sp>
          <p:sp>
            <p:nvSpPr>
              <p:cNvPr id="40" name="文本框 39"/>
              <p:cNvSpPr txBox="1"/>
              <p:nvPr/>
            </p:nvSpPr>
            <p:spPr>
              <a:xfrm>
                <a:off x="8206345" y="2630249"/>
                <a:ext cx="312906" cy="369332"/>
              </a:xfrm>
              <a:prstGeom prst="rect">
                <a:avLst/>
              </a:prstGeom>
              <a:noFill/>
            </p:spPr>
            <p:txBody>
              <a:bodyPr wrap="none" rtlCol="0">
                <a:spAutoFit/>
              </a:bodyPr>
              <a:lstStyle/>
              <a:p>
                <a:r>
                  <a:rPr lang="en-US" altLang="zh-CN"/>
                  <a:t>2</a:t>
                </a:r>
                <a:endParaRPr lang="zh-CN" altLang="en-US"/>
              </a:p>
            </p:txBody>
          </p:sp>
          <p:sp>
            <p:nvSpPr>
              <p:cNvPr id="41" name="文本框 40"/>
              <p:cNvSpPr txBox="1"/>
              <p:nvPr/>
            </p:nvSpPr>
            <p:spPr>
              <a:xfrm>
                <a:off x="9080746" y="2630249"/>
                <a:ext cx="312906" cy="369332"/>
              </a:xfrm>
              <a:prstGeom prst="rect">
                <a:avLst/>
              </a:prstGeom>
              <a:noFill/>
            </p:spPr>
            <p:txBody>
              <a:bodyPr wrap="none" rtlCol="0">
                <a:spAutoFit/>
              </a:bodyPr>
              <a:lstStyle/>
              <a:p>
                <a:r>
                  <a:rPr lang="en-US" altLang="zh-CN"/>
                  <a:t>3</a:t>
                </a:r>
                <a:endParaRPr lang="zh-CN" altLang="en-US"/>
              </a:p>
            </p:txBody>
          </p:sp>
          <p:sp>
            <p:nvSpPr>
              <p:cNvPr id="42" name="文本框 41"/>
              <p:cNvSpPr txBox="1"/>
              <p:nvPr/>
            </p:nvSpPr>
            <p:spPr>
              <a:xfrm>
                <a:off x="9836812" y="2630249"/>
                <a:ext cx="312906" cy="369332"/>
              </a:xfrm>
              <a:prstGeom prst="rect">
                <a:avLst/>
              </a:prstGeom>
              <a:noFill/>
            </p:spPr>
            <p:txBody>
              <a:bodyPr wrap="none" rtlCol="0">
                <a:spAutoFit/>
              </a:bodyPr>
              <a:lstStyle/>
              <a:p>
                <a:r>
                  <a:rPr lang="en-US" altLang="zh-CN"/>
                  <a:t>4</a:t>
                </a:r>
                <a:endParaRPr lang="zh-CN" altLang="en-US"/>
              </a:p>
            </p:txBody>
          </p:sp>
          <p:sp>
            <p:nvSpPr>
              <p:cNvPr id="71" name="文本框 70"/>
              <p:cNvSpPr txBox="1"/>
              <p:nvPr/>
            </p:nvSpPr>
            <p:spPr>
              <a:xfrm>
                <a:off x="6489119" y="2016869"/>
                <a:ext cx="312906" cy="369332"/>
              </a:xfrm>
              <a:prstGeom prst="rect">
                <a:avLst/>
              </a:prstGeom>
              <a:noFill/>
            </p:spPr>
            <p:txBody>
              <a:bodyPr wrap="none" rtlCol="0">
                <a:spAutoFit/>
              </a:bodyPr>
              <a:lstStyle/>
              <a:p>
                <a:r>
                  <a:rPr lang="en-US" altLang="zh-CN"/>
                  <a:t>5</a:t>
                </a:r>
                <a:endParaRPr lang="zh-CN" altLang="en-US"/>
              </a:p>
            </p:txBody>
          </p:sp>
          <p:sp>
            <p:nvSpPr>
              <p:cNvPr id="72" name="文本框 71"/>
              <p:cNvSpPr txBox="1"/>
              <p:nvPr/>
            </p:nvSpPr>
            <p:spPr>
              <a:xfrm>
                <a:off x="7363520" y="2016869"/>
                <a:ext cx="312906" cy="369332"/>
              </a:xfrm>
              <a:prstGeom prst="rect">
                <a:avLst/>
              </a:prstGeom>
              <a:noFill/>
            </p:spPr>
            <p:txBody>
              <a:bodyPr wrap="none" rtlCol="0">
                <a:spAutoFit/>
              </a:bodyPr>
              <a:lstStyle/>
              <a:p>
                <a:r>
                  <a:rPr lang="en-US" altLang="zh-CN"/>
                  <a:t>6</a:t>
                </a:r>
                <a:endParaRPr lang="zh-CN" altLang="en-US"/>
              </a:p>
            </p:txBody>
          </p:sp>
          <p:sp>
            <p:nvSpPr>
              <p:cNvPr id="80" name="文本框 79"/>
              <p:cNvSpPr txBox="1"/>
              <p:nvPr/>
            </p:nvSpPr>
            <p:spPr>
              <a:xfrm>
                <a:off x="8206345" y="2016869"/>
                <a:ext cx="312906" cy="369332"/>
              </a:xfrm>
              <a:prstGeom prst="rect">
                <a:avLst/>
              </a:prstGeom>
              <a:noFill/>
            </p:spPr>
            <p:txBody>
              <a:bodyPr wrap="none" rtlCol="0">
                <a:spAutoFit/>
              </a:bodyPr>
              <a:lstStyle/>
              <a:p>
                <a:r>
                  <a:rPr lang="en-US" altLang="zh-CN"/>
                  <a:t>7</a:t>
                </a:r>
                <a:endParaRPr lang="zh-CN" altLang="en-US"/>
              </a:p>
            </p:txBody>
          </p:sp>
          <p:sp>
            <p:nvSpPr>
              <p:cNvPr id="81" name="文本框 80"/>
              <p:cNvSpPr txBox="1"/>
              <p:nvPr/>
            </p:nvSpPr>
            <p:spPr>
              <a:xfrm>
                <a:off x="9048328" y="2016869"/>
                <a:ext cx="312906" cy="369332"/>
              </a:xfrm>
              <a:prstGeom prst="rect">
                <a:avLst/>
              </a:prstGeom>
              <a:noFill/>
            </p:spPr>
            <p:txBody>
              <a:bodyPr wrap="none" rtlCol="0">
                <a:spAutoFit/>
              </a:bodyPr>
              <a:lstStyle/>
              <a:p>
                <a:r>
                  <a:rPr lang="en-US" altLang="zh-CN"/>
                  <a:t>8</a:t>
                </a:r>
                <a:endParaRPr lang="zh-CN" altLang="en-US"/>
              </a:p>
            </p:txBody>
          </p:sp>
          <p:sp>
            <p:nvSpPr>
              <p:cNvPr id="82" name="文本框 81"/>
              <p:cNvSpPr txBox="1"/>
              <p:nvPr/>
            </p:nvSpPr>
            <p:spPr>
              <a:xfrm>
                <a:off x="9836812" y="2016869"/>
                <a:ext cx="312906" cy="369332"/>
              </a:xfrm>
              <a:prstGeom prst="rect">
                <a:avLst/>
              </a:prstGeom>
              <a:noFill/>
            </p:spPr>
            <p:txBody>
              <a:bodyPr wrap="none" rtlCol="0">
                <a:spAutoFit/>
              </a:bodyPr>
              <a:lstStyle/>
              <a:p>
                <a:r>
                  <a:rPr lang="en-US" altLang="zh-CN"/>
                  <a:t>9</a:t>
                </a:r>
                <a:endParaRPr lang="zh-CN" altLang="en-US"/>
              </a:p>
            </p:txBody>
          </p:sp>
        </p:grpSp>
      </p:grpSp>
    </p:spTree>
    <p:extLst>
      <p:ext uri="{BB962C8B-B14F-4D97-AF65-F5344CB8AC3E}">
        <p14:creationId xmlns:p14="http://schemas.microsoft.com/office/powerpoint/2010/main" val="75519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For Copy</a:t>
            </a:r>
            <a:endParaRPr lang="zh-CN" altLang="en-US"/>
          </a:p>
        </p:txBody>
      </p:sp>
      <p:sp>
        <p:nvSpPr>
          <p:cNvPr id="6" name="内容占位符 5"/>
          <p:cNvSpPr>
            <a:spLocks noGrp="1"/>
          </p:cNvSpPr>
          <p:nvPr>
            <p:ph idx="1"/>
          </p:nvPr>
        </p:nvSpPr>
        <p:spPr>
          <a:ln>
            <a:noFill/>
          </a:ln>
        </p:spPr>
        <p:txBody>
          <a:bodyPr/>
          <a:lstStyle/>
          <a:p>
            <a:endParaRPr lang="en-US" altLang="zh-CN"/>
          </a:p>
        </p:txBody>
      </p:sp>
      <p:sp>
        <p:nvSpPr>
          <p:cNvPr id="4" name="矩形 3"/>
          <p:cNvSpPr/>
          <p:nvPr/>
        </p:nvSpPr>
        <p:spPr bwMode="auto">
          <a:xfrm>
            <a:off x="1904370" y="2830294"/>
            <a:ext cx="180020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CDualGrid</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 name="矩形 6"/>
          <p:cNvSpPr/>
          <p:nvPr/>
        </p:nvSpPr>
        <p:spPr bwMode="auto">
          <a:xfrm>
            <a:off x="4871864" y="1891770"/>
            <a:ext cx="936104"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CEdge</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1" name="矩形 10"/>
          <p:cNvSpPr/>
          <p:nvPr/>
        </p:nvSpPr>
        <p:spPr bwMode="auto">
          <a:xfrm>
            <a:off x="4765450" y="3864727"/>
            <a:ext cx="1042518"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CVertex</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2" name="矩形 11"/>
          <p:cNvSpPr/>
          <p:nvPr/>
        </p:nvSpPr>
        <p:spPr bwMode="auto">
          <a:xfrm>
            <a:off x="4800891" y="2830294"/>
            <a:ext cx="935069"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CPoint</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8" name="直接箭头连接符 17"/>
          <p:cNvCxnSpPr>
            <a:endCxn id="7" idx="1"/>
          </p:cNvCxnSpPr>
          <p:nvPr/>
        </p:nvCxnSpPr>
        <p:spPr bwMode="auto">
          <a:xfrm flipV="1">
            <a:off x="3947902" y="2107794"/>
            <a:ext cx="923962" cy="796882"/>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19" name="直接箭头连接符 18"/>
          <p:cNvCxnSpPr/>
          <p:nvPr/>
        </p:nvCxnSpPr>
        <p:spPr bwMode="auto">
          <a:xfrm flipV="1">
            <a:off x="3952134" y="3046318"/>
            <a:ext cx="831348" cy="11064"/>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0" name="直接箭头连接符 19"/>
          <p:cNvCxnSpPr/>
          <p:nvPr/>
        </p:nvCxnSpPr>
        <p:spPr bwMode="auto">
          <a:xfrm>
            <a:off x="3947902" y="3199024"/>
            <a:ext cx="835580" cy="886652"/>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30" name="直接箭头连接符 29"/>
          <p:cNvCxnSpPr/>
          <p:nvPr/>
        </p:nvCxnSpPr>
        <p:spPr bwMode="auto">
          <a:xfrm flipV="1">
            <a:off x="5870661" y="4069687"/>
            <a:ext cx="831348" cy="11064"/>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
        <p:nvSpPr>
          <p:cNvPr id="31" name="矩形 30"/>
          <p:cNvSpPr/>
          <p:nvPr/>
        </p:nvSpPr>
        <p:spPr bwMode="auto">
          <a:xfrm>
            <a:off x="6886934" y="3864727"/>
            <a:ext cx="2521434"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CTurboVertex</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Tree>
    <p:extLst>
      <p:ext uri="{BB962C8B-B14F-4D97-AF65-F5344CB8AC3E}">
        <p14:creationId xmlns:p14="http://schemas.microsoft.com/office/powerpoint/2010/main" val="3491395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定义求解器</a:t>
            </a:r>
          </a:p>
        </p:txBody>
      </p:sp>
      <p:sp>
        <p:nvSpPr>
          <p:cNvPr id="2" name="文本框 1"/>
          <p:cNvSpPr txBox="1"/>
          <p:nvPr/>
        </p:nvSpPr>
        <p:spPr>
          <a:xfrm>
            <a:off x="331061" y="1557585"/>
            <a:ext cx="11860939" cy="4647426"/>
          </a:xfrm>
          <a:prstGeom prst="rect">
            <a:avLst/>
          </a:prstGeom>
          <a:noFill/>
        </p:spPr>
        <p:txBody>
          <a:bodyPr wrap="none" rtlCol="0">
            <a:spAutoFit/>
          </a:bodyPr>
          <a:lstStyle/>
          <a:p>
            <a:r>
              <a:rPr lang="en-US" altLang="zh-CN" sz="2000" b="1">
                <a:solidFill>
                  <a:srgbClr val="000000"/>
                </a:solidFill>
              </a:rPr>
              <a:t>CGeometry *</a:t>
            </a:r>
            <a:r>
              <a:rPr lang="en-US" altLang="zh-CN" sz="2000">
                <a:solidFill>
                  <a:srgbClr val="00B0F0"/>
                </a:solidFill>
              </a:rPr>
              <a:t>geometry_aux</a:t>
            </a:r>
            <a:r>
              <a:rPr lang="en-US" altLang="zh-CN" sz="2000">
                <a:solidFill>
                  <a:srgbClr val="000000"/>
                </a:solidFill>
              </a:rPr>
              <a:t> = NULL;</a:t>
            </a:r>
          </a:p>
          <a:p>
            <a:endParaRPr lang="en-US" altLang="zh-CN">
              <a:solidFill>
                <a:srgbClr val="000000"/>
              </a:solidFill>
            </a:endParaRPr>
          </a:p>
          <a:p>
            <a:r>
              <a:rPr lang="en-US" altLang="zh-CN" sz="2000">
                <a:solidFill>
                  <a:srgbClr val="00B0F0"/>
                </a:solidFill>
              </a:rPr>
              <a:t>geometry_aux</a:t>
            </a:r>
            <a:r>
              <a:rPr lang="en-US" altLang="zh-CN" sz="2000">
                <a:solidFill>
                  <a:srgbClr val="000000"/>
                </a:solidFill>
              </a:rPr>
              <a:t> = new </a:t>
            </a:r>
            <a:r>
              <a:rPr lang="en-US" altLang="zh-CN" sz="2000" b="1">
                <a:solidFill>
                  <a:srgbClr val="000000"/>
                </a:solidFill>
              </a:rPr>
              <a:t>CPhysicalGeometry</a:t>
            </a:r>
            <a:r>
              <a:rPr lang="en-US" altLang="zh-CN" sz="2000">
                <a:solidFill>
                  <a:srgbClr val="000000"/>
                </a:solidFill>
              </a:rPr>
              <a:t>(config_container[</a:t>
            </a:r>
            <a:r>
              <a:rPr lang="en-US" altLang="zh-CN" sz="2000" b="1">
                <a:solidFill>
                  <a:srgbClr val="00B050"/>
                </a:solidFill>
              </a:rPr>
              <a:t>iZone</a:t>
            </a:r>
            <a:r>
              <a:rPr lang="en-US" altLang="zh-CN" sz="2000">
                <a:solidFill>
                  <a:srgbClr val="000000"/>
                </a:solidFill>
              </a:rPr>
              <a:t>], </a:t>
            </a:r>
            <a:r>
              <a:rPr lang="en-US" altLang="zh-CN" sz="2000" b="1">
                <a:solidFill>
                  <a:srgbClr val="00B050"/>
                </a:solidFill>
              </a:rPr>
              <a:t>iZone</a:t>
            </a:r>
            <a:r>
              <a:rPr lang="en-US" altLang="zh-CN" sz="2000">
                <a:solidFill>
                  <a:srgbClr val="000000"/>
                </a:solidFill>
              </a:rPr>
              <a:t>, </a:t>
            </a:r>
            <a:r>
              <a:rPr lang="en-US" altLang="zh-CN" sz="2000" b="1">
                <a:solidFill>
                  <a:srgbClr val="00B050"/>
                </a:solidFill>
              </a:rPr>
              <a:t>nZone</a:t>
            </a:r>
            <a:r>
              <a:rPr lang="en-US" altLang="zh-CN" sz="2000">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a:t>
            </a:r>
            <a:r>
              <a:rPr lang="zh-CN" altLang="en-US" sz="2000" b="1">
                <a:solidFill>
                  <a:srgbClr val="FFE2C5">
                    <a:lumMod val="50000"/>
                  </a:srgbClr>
                </a:solidFill>
              </a:rPr>
              <a:t>读    读的是什么</a:t>
            </a:r>
            <a:r>
              <a:rPr lang="en-US" altLang="zh-CN" sz="2000" b="1">
                <a:solidFill>
                  <a:srgbClr val="FFE2C5">
                    <a:lumMod val="50000"/>
                  </a:srgbClr>
                </a:solidFill>
              </a:rPr>
              <a:t>?  </a:t>
            </a:r>
            <a:r>
              <a:rPr lang="zh-CN" altLang="en-US" sz="2000" b="1">
                <a:solidFill>
                  <a:srgbClr val="FFE2C5">
                    <a:lumMod val="50000"/>
                  </a:srgbClr>
                </a:solidFill>
              </a:rPr>
              <a:t>怎么存的？</a:t>
            </a:r>
            <a:endParaRPr lang="en-US" altLang="zh-CN" sz="2000" b="1">
              <a:solidFill>
                <a:srgbClr val="FFE2C5">
                  <a:lumMod val="50000"/>
                </a:srgbClr>
              </a:solidFill>
            </a:endParaRPr>
          </a:p>
          <a:p>
            <a:r>
              <a:rPr lang="en-US" altLang="zh-CN" sz="2000">
                <a:solidFill>
                  <a:srgbClr val="00B0F0"/>
                </a:solidFill>
              </a:rPr>
              <a:t>geometry_aux</a:t>
            </a:r>
            <a:r>
              <a:rPr lang="en-US" altLang="zh-CN" sz="2000">
                <a:solidFill>
                  <a:srgbClr val="000000"/>
                </a:solidFill>
              </a:rPr>
              <a:t>-&gt;</a:t>
            </a:r>
            <a:r>
              <a:rPr lang="en-US" altLang="zh-CN" sz="2000" b="1">
                <a:solidFill>
                  <a:srgbClr val="000000"/>
                </a:solidFill>
              </a:rPr>
              <a:t>SetColorGrid_Parallel</a:t>
            </a:r>
            <a:r>
              <a:rPr lang="en-US" altLang="zh-CN" sz="2000">
                <a:solidFill>
                  <a:srgbClr val="000000"/>
                </a:solidFill>
              </a:rPr>
              <a:t>(config_container[</a:t>
            </a:r>
            <a:r>
              <a:rPr lang="en-US" altLang="zh-CN" b="1">
                <a:solidFill>
                  <a:srgbClr val="00B050"/>
                </a:solidFill>
              </a:rPr>
              <a:t>iZone</a:t>
            </a:r>
            <a:r>
              <a:rPr lang="en-US" altLang="zh-CN" sz="2000">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a:t>
            </a:r>
            <a:r>
              <a:rPr lang="zh-CN" altLang="en-US" sz="2000" b="1">
                <a:solidFill>
                  <a:srgbClr val="FFE2C5">
                    <a:lumMod val="50000"/>
                  </a:srgbClr>
                </a:solidFill>
              </a:rPr>
              <a:t>分     为什么要分？ 怎么分？</a:t>
            </a:r>
            <a:endParaRPr lang="en-US" altLang="zh-CN" sz="2000" b="1">
              <a:solidFill>
                <a:srgbClr val="FFE2C5">
                  <a:lumMod val="50000"/>
                </a:srgbClr>
              </a:solidFill>
            </a:endParaRPr>
          </a:p>
          <a:p>
            <a:r>
              <a:rPr lang="en-US" altLang="zh-CN" sz="2000">
                <a:solidFill>
                  <a:srgbClr val="00B0F0"/>
                </a:solidFill>
              </a:rPr>
              <a:t>geometry_container</a:t>
            </a:r>
            <a:r>
              <a:rPr lang="en-US" altLang="zh-CN" sz="2000">
                <a:solidFill>
                  <a:srgbClr val="000000"/>
                </a:solidFill>
              </a:rPr>
              <a:t>[</a:t>
            </a:r>
            <a:r>
              <a:rPr lang="en-US" altLang="zh-CN" sz="2000">
                <a:solidFill>
                  <a:srgbClr val="00B050"/>
                </a:solidFill>
              </a:rPr>
              <a:t>iZone</a:t>
            </a:r>
            <a:r>
              <a:rPr lang="en-US" altLang="zh-CN" sz="2000">
                <a:solidFill>
                  <a:srgbClr val="000000"/>
                </a:solidFill>
              </a:rPr>
              <a:t>][</a:t>
            </a:r>
            <a:r>
              <a:rPr lang="en-US" altLang="zh-CN" sz="2000">
                <a:solidFill>
                  <a:srgbClr val="00B050"/>
                </a:solidFill>
              </a:rPr>
              <a:t>MESH_0</a:t>
            </a:r>
            <a:r>
              <a:rPr lang="en-US" altLang="zh-CN" sz="2000">
                <a:solidFill>
                  <a:srgbClr val="000000"/>
                </a:solidFill>
              </a:rPr>
              <a:t>] = </a:t>
            </a:r>
            <a:r>
              <a:rPr lang="en-US" altLang="zh-CN" b="1">
                <a:solidFill>
                  <a:srgbClr val="000000"/>
                </a:solidFill>
              </a:rPr>
              <a:t>new </a:t>
            </a:r>
            <a:r>
              <a:rPr lang="en-US" altLang="zh-CN" b="1">
                <a:solidFill>
                  <a:srgbClr val="00B0F0"/>
                </a:solidFill>
              </a:rPr>
              <a:t>CPhysicalGeometry</a:t>
            </a:r>
            <a:r>
              <a:rPr lang="en-US" altLang="zh-CN" b="1">
                <a:solidFill>
                  <a:srgbClr val="000000"/>
                </a:solidFill>
              </a:rPr>
              <a:t>(</a:t>
            </a:r>
            <a:r>
              <a:rPr lang="en-US" altLang="zh-CN" b="1">
                <a:solidFill>
                  <a:srgbClr val="00B050"/>
                </a:solidFill>
              </a:rPr>
              <a:t>geometry_aux</a:t>
            </a:r>
            <a:r>
              <a:rPr lang="en-US" altLang="zh-CN" b="1">
                <a:solidFill>
                  <a:srgbClr val="000000"/>
                </a:solidFill>
              </a:rPr>
              <a:t>, config_container[</a:t>
            </a:r>
            <a:r>
              <a:rPr lang="en-US" altLang="zh-CN" b="1">
                <a:solidFill>
                  <a:srgbClr val="00B050"/>
                </a:solidFill>
              </a:rPr>
              <a:t>iZone</a:t>
            </a:r>
            <a:r>
              <a:rPr lang="en-US" altLang="zh-CN" b="1">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Redistributes the points and cells to all partitions based on the coloring.</a:t>
            </a:r>
          </a:p>
          <a:p>
            <a:r>
              <a:rPr lang="en-US" altLang="zh-CN" sz="2000">
                <a:solidFill>
                  <a:srgbClr val="00B0F0"/>
                </a:solidFill>
              </a:rPr>
              <a:t>geometry_container</a:t>
            </a:r>
            <a:r>
              <a:rPr lang="en-US" altLang="zh-CN" sz="2000">
                <a:solidFill>
                  <a:srgbClr val="000000"/>
                </a:solidFill>
              </a:rPr>
              <a:t>[</a:t>
            </a:r>
            <a:r>
              <a:rPr lang="en-US" altLang="zh-CN" sz="2000">
                <a:solidFill>
                  <a:srgbClr val="00B050"/>
                </a:solidFill>
              </a:rPr>
              <a:t>iZone</a:t>
            </a:r>
            <a:r>
              <a:rPr lang="en-US" altLang="zh-CN" sz="2000">
                <a:solidFill>
                  <a:srgbClr val="000000"/>
                </a:solidFill>
              </a:rPr>
              <a:t>][</a:t>
            </a:r>
            <a:r>
              <a:rPr lang="en-US" altLang="zh-CN" sz="2000">
                <a:solidFill>
                  <a:srgbClr val="00B050"/>
                </a:solidFill>
              </a:rPr>
              <a:t>MESH_0</a:t>
            </a:r>
            <a:r>
              <a:rPr lang="en-US" altLang="zh-CN" sz="2000">
                <a:solidFill>
                  <a:srgbClr val="000000"/>
                </a:solidFill>
              </a:rPr>
              <a:t>]-&gt;</a:t>
            </a:r>
            <a:r>
              <a:rPr lang="en-US" altLang="zh-CN" sz="2000" b="1">
                <a:solidFill>
                  <a:srgbClr val="0070C0"/>
                </a:solidFill>
              </a:rPr>
              <a:t>SetSendReceive</a:t>
            </a:r>
            <a:r>
              <a:rPr lang="en-US" altLang="zh-CN" sz="2000">
                <a:solidFill>
                  <a:srgbClr val="000000"/>
                </a:solidFill>
              </a:rPr>
              <a:t>(config_container[</a:t>
            </a:r>
            <a:r>
              <a:rPr lang="en-US" altLang="zh-CN" sz="2000" b="1">
                <a:solidFill>
                  <a:srgbClr val="00B050"/>
                </a:solidFill>
              </a:rPr>
              <a:t>iZone</a:t>
            </a:r>
            <a:r>
              <a:rPr lang="en-US" altLang="zh-CN" sz="2000">
                <a:solidFill>
                  <a:srgbClr val="000000"/>
                </a:solidFill>
              </a:rPr>
              <a:t>]);</a:t>
            </a:r>
          </a:p>
          <a:p>
            <a:endParaRPr lang="en-US" altLang="zh-CN" b="1">
              <a:solidFill>
                <a:srgbClr val="FFE2C5">
                  <a:lumMod val="50000"/>
                </a:srgbClr>
              </a:solidFill>
            </a:endParaRPr>
          </a:p>
          <a:p>
            <a:r>
              <a:rPr lang="en-US" altLang="zh-CN" sz="2000" b="1">
                <a:solidFill>
                  <a:srgbClr val="0070C0"/>
                </a:solidFill>
              </a:rPr>
              <a:t>Geometrical_Preprocessing</a:t>
            </a:r>
            <a:r>
              <a:rPr lang="en-US" altLang="zh-CN" sz="2000">
                <a:solidFill>
                  <a:srgbClr val="000000"/>
                </a:solidFill>
              </a:rPr>
              <a:t>();	</a:t>
            </a:r>
          </a:p>
          <a:p>
            <a:r>
              <a:rPr lang="en-US" altLang="zh-CN" sz="2000" b="1">
                <a:solidFill>
                  <a:srgbClr val="FFE2C5">
                    <a:lumMod val="50000"/>
                  </a:srgbClr>
                </a:solidFill>
              </a:rPr>
              <a:t>		// RCM                                                                     </a:t>
            </a:r>
          </a:p>
          <a:p>
            <a:r>
              <a:rPr lang="en-US" altLang="zh-CN" sz="2000" b="1">
                <a:solidFill>
                  <a:srgbClr val="FFE2C5">
                    <a:lumMod val="50000"/>
                  </a:srgbClr>
                </a:solidFill>
              </a:rPr>
              <a:t>		//</a:t>
            </a:r>
            <a:r>
              <a:rPr lang="zh-CN" altLang="en-US" sz="2000" b="1">
                <a:solidFill>
                  <a:srgbClr val="FFE2C5">
                    <a:lumMod val="50000"/>
                  </a:srgbClr>
                </a:solidFill>
              </a:rPr>
              <a:t>创建</a:t>
            </a:r>
            <a:r>
              <a:rPr lang="en-US" altLang="zh-CN" sz="2000" b="1">
                <a:solidFill>
                  <a:srgbClr val="FFE2C5">
                    <a:lumMod val="50000"/>
                  </a:srgbClr>
                </a:solidFill>
              </a:rPr>
              <a:t>edge_based data structure</a:t>
            </a:r>
          </a:p>
          <a:p>
            <a:r>
              <a:rPr lang="en-US" altLang="zh-CN" sz="2000" b="1">
                <a:solidFill>
                  <a:srgbClr val="FFE2C5">
                    <a:lumMod val="50000"/>
                  </a:srgbClr>
                </a:solidFill>
              </a:rPr>
              <a:t>		//</a:t>
            </a:r>
            <a:r>
              <a:rPr lang="zh-CN" altLang="en-US" sz="2000" b="1">
                <a:solidFill>
                  <a:srgbClr val="FFE2C5">
                    <a:lumMod val="50000"/>
                  </a:srgbClr>
                </a:solidFill>
              </a:rPr>
              <a:t>多重网格分配</a:t>
            </a:r>
            <a:endParaRPr lang="en-US" altLang="zh-CN" sz="2000" b="1">
              <a:solidFill>
                <a:srgbClr val="FFE2C5">
                  <a:lumMod val="50000"/>
                </a:srgbClr>
              </a:solidFill>
            </a:endParaRPr>
          </a:p>
          <a:p>
            <a:r>
              <a:rPr lang="en-US" altLang="zh-CN" sz="2000" b="1">
                <a:solidFill>
                  <a:schemeClr val="tx2"/>
                </a:solidFill>
              </a:rPr>
              <a:t>Others </a:t>
            </a:r>
            <a:r>
              <a:rPr lang="zh-CN" altLang="en-US" sz="2000" b="1">
                <a:solidFill>
                  <a:schemeClr val="tx2"/>
                </a:solidFill>
              </a:rPr>
              <a:t>。。。</a:t>
            </a:r>
            <a:endParaRPr lang="zh-CN" altLang="en-US" sz="2000">
              <a:solidFill>
                <a:srgbClr val="000000"/>
              </a:solidFill>
            </a:endParaRPr>
          </a:p>
        </p:txBody>
      </p:sp>
      <p:sp>
        <p:nvSpPr>
          <p:cNvPr id="7" name="矩形 6"/>
          <p:cNvSpPr/>
          <p:nvPr/>
        </p:nvSpPr>
        <p:spPr>
          <a:xfrm>
            <a:off x="2639616" y="452586"/>
            <a:ext cx="7532771" cy="369332"/>
          </a:xfrm>
          <a:prstGeom prst="rect">
            <a:avLst/>
          </a:prstGeom>
          <a:ln w="38100">
            <a:solidFill>
              <a:srgbClr val="FF0000"/>
            </a:solidFill>
          </a:ln>
        </p:spPr>
        <p:txBody>
          <a:bodyPr wrap="square">
            <a:spAutoFit/>
          </a:bodyPr>
          <a:lstStyle/>
          <a:p>
            <a:r>
              <a:rPr lang="en-US" altLang="zh-CN" b="1">
                <a:solidFill>
                  <a:srgbClr val="000000"/>
                </a:solidFill>
              </a:rPr>
              <a:t>driver = new CFluidDriver(</a:t>
            </a:r>
            <a:r>
              <a:rPr lang="en-US" altLang="zh-CN" b="1">
                <a:solidFill>
                  <a:srgbClr val="00B050"/>
                </a:solidFill>
              </a:rPr>
              <a:t>config_file_name</a:t>
            </a:r>
            <a:r>
              <a:rPr lang="en-US" altLang="zh-CN" b="1">
                <a:solidFill>
                  <a:srgbClr val="000000"/>
                </a:solidFill>
              </a:rPr>
              <a:t>, </a:t>
            </a:r>
            <a:r>
              <a:rPr lang="en-US" altLang="zh-CN" b="1">
                <a:solidFill>
                  <a:srgbClr val="00B050"/>
                </a:solidFill>
              </a:rPr>
              <a:t>nZone</a:t>
            </a:r>
            <a:r>
              <a:rPr lang="en-US" altLang="zh-CN" b="1">
                <a:solidFill>
                  <a:srgbClr val="000000"/>
                </a:solidFill>
              </a:rPr>
              <a:t>, </a:t>
            </a:r>
            <a:r>
              <a:rPr lang="en-US" altLang="zh-CN" b="1">
                <a:solidFill>
                  <a:srgbClr val="00B050"/>
                </a:solidFill>
              </a:rPr>
              <a:t>nDim</a:t>
            </a:r>
            <a:r>
              <a:rPr lang="en-US" altLang="zh-CN" b="1">
                <a:solidFill>
                  <a:srgbClr val="000000"/>
                </a:solidFill>
              </a:rPr>
              <a:t>, </a:t>
            </a:r>
            <a:r>
              <a:rPr lang="en-US" altLang="zh-CN" b="1">
                <a:solidFill>
                  <a:srgbClr val="00B050"/>
                </a:solidFill>
              </a:rPr>
              <a:t>periodic</a:t>
            </a:r>
            <a:r>
              <a:rPr lang="en-US" altLang="zh-CN" b="1">
                <a:solidFill>
                  <a:srgbClr val="000000"/>
                </a:solidFill>
              </a:rPr>
              <a:t>)</a:t>
            </a:r>
            <a:endParaRPr lang="zh-CN" altLang="en-US">
              <a:solidFill>
                <a:srgbClr val="000000"/>
              </a:solidFill>
            </a:endParaRPr>
          </a:p>
        </p:txBody>
      </p:sp>
      <p:sp>
        <p:nvSpPr>
          <p:cNvPr id="9" name="右箭头 8"/>
          <p:cNvSpPr/>
          <p:nvPr/>
        </p:nvSpPr>
        <p:spPr bwMode="auto">
          <a:xfrm>
            <a:off x="-16046" y="2780928"/>
            <a:ext cx="360040" cy="360040"/>
          </a:xfrm>
          <a:prstGeom prst="rightArrow">
            <a:avLst/>
          </a:prstGeom>
          <a:solidFill>
            <a:schemeClr val="tx2">
              <a:lumMod val="60000"/>
              <a:lumOff val="40000"/>
            </a:schemeClr>
          </a:solidFill>
          <a:ln w="9525" cap="flat" cmpd="sng" algn="ctr">
            <a:solidFill>
              <a:schemeClr val="tx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charset="0"/>
              <a:cs typeface="宋体" charset="0"/>
            </a:endParaRPr>
          </a:p>
        </p:txBody>
      </p:sp>
    </p:spTree>
    <p:extLst>
      <p:ext uri="{BB962C8B-B14F-4D97-AF65-F5344CB8AC3E}">
        <p14:creationId xmlns:p14="http://schemas.microsoft.com/office/powerpoint/2010/main" val="750806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SetColorGrid_Parallel(config_container[iZone]);</a:t>
            </a:r>
            <a:endParaRPr lang="zh-CN" altLang="en-US"/>
          </a:p>
        </p:txBody>
      </p:sp>
      <p:pic>
        <p:nvPicPr>
          <p:cNvPr id="2" name="图片 1"/>
          <p:cNvPicPr>
            <a:picLocks noChangeAspect="1"/>
          </p:cNvPicPr>
          <p:nvPr/>
        </p:nvPicPr>
        <p:blipFill>
          <a:blip r:embed="rId3"/>
          <a:stretch>
            <a:fillRect/>
          </a:stretch>
        </p:blipFill>
        <p:spPr>
          <a:xfrm>
            <a:off x="5588065" y="3861188"/>
            <a:ext cx="6727568" cy="2520000"/>
          </a:xfrm>
          <a:prstGeom prst="rect">
            <a:avLst/>
          </a:prstGeom>
        </p:spPr>
      </p:pic>
      <p:pic>
        <p:nvPicPr>
          <p:cNvPr id="7" name="图片 6"/>
          <p:cNvPicPr>
            <a:picLocks noChangeAspect="1"/>
          </p:cNvPicPr>
          <p:nvPr/>
        </p:nvPicPr>
        <p:blipFill>
          <a:blip r:embed="rId4"/>
          <a:stretch>
            <a:fillRect/>
          </a:stretch>
        </p:blipFill>
        <p:spPr>
          <a:xfrm>
            <a:off x="0" y="3933056"/>
            <a:ext cx="5908547" cy="2376264"/>
          </a:xfrm>
          <a:prstGeom prst="rect">
            <a:avLst/>
          </a:prstGeom>
        </p:spPr>
      </p:pic>
      <p:sp>
        <p:nvSpPr>
          <p:cNvPr id="3" name="矩形 2"/>
          <p:cNvSpPr/>
          <p:nvPr/>
        </p:nvSpPr>
        <p:spPr>
          <a:xfrm>
            <a:off x="911424" y="1412776"/>
            <a:ext cx="10585176" cy="2092881"/>
          </a:xfrm>
          <a:prstGeom prst="rect">
            <a:avLst/>
          </a:prstGeom>
        </p:spPr>
        <p:txBody>
          <a:bodyPr wrap="square">
            <a:spAutoFit/>
          </a:bodyPr>
          <a:lstStyle/>
          <a:p>
            <a:r>
              <a:rPr lang="en-US" altLang="zh-CN"/>
              <a:t> </a:t>
            </a:r>
            <a:r>
              <a:rPr lang="en-US" altLang="zh-CN" sz="2000" b="1">
                <a:solidFill>
                  <a:srgbClr val="0070C0"/>
                </a:solidFill>
              </a:rPr>
              <a:t>ParMETIS_V3_PartKway</a:t>
            </a:r>
            <a:r>
              <a:rPr lang="en-US" altLang="zh-CN"/>
              <a:t>(</a:t>
            </a:r>
            <a:r>
              <a:rPr lang="en-US" altLang="zh-CN" b="1">
                <a:solidFill>
                  <a:srgbClr val="00B050"/>
                </a:solidFill>
              </a:rPr>
              <a:t>vtxdist</a:t>
            </a:r>
            <a:r>
              <a:rPr lang="en-US" altLang="zh-CN"/>
              <a:t>,</a:t>
            </a:r>
            <a:r>
              <a:rPr lang="en-US" altLang="zh-CN" b="1">
                <a:solidFill>
                  <a:srgbClr val="00B050"/>
                </a:solidFill>
              </a:rPr>
              <a:t>xadj</a:t>
            </a:r>
            <a:r>
              <a:rPr lang="en-US" altLang="zh-CN"/>
              <a:t>, </a:t>
            </a:r>
            <a:r>
              <a:rPr lang="en-US" altLang="zh-CN" b="1">
                <a:solidFill>
                  <a:srgbClr val="00B050"/>
                </a:solidFill>
              </a:rPr>
              <a:t>adjacency</a:t>
            </a:r>
            <a:r>
              <a:rPr lang="en-US" altLang="zh-CN"/>
              <a:t>, </a:t>
            </a:r>
            <a:r>
              <a:rPr lang="en-US" altLang="zh-CN" b="1">
                <a:solidFill>
                  <a:srgbClr val="00B050"/>
                </a:solidFill>
              </a:rPr>
              <a:t>NULL</a:t>
            </a:r>
            <a:r>
              <a:rPr lang="en-US" altLang="zh-CN"/>
              <a:t>, </a:t>
            </a:r>
            <a:r>
              <a:rPr lang="en-US" altLang="zh-CN" b="1">
                <a:solidFill>
                  <a:srgbClr val="00B050"/>
                </a:solidFill>
              </a:rPr>
              <a:t>NULL</a:t>
            </a:r>
            <a:r>
              <a:rPr lang="en-US" altLang="zh-CN"/>
              <a:t>, </a:t>
            </a:r>
            <a:r>
              <a:rPr lang="en-US" altLang="zh-CN" b="1">
                <a:solidFill>
                  <a:srgbClr val="00B050"/>
                </a:solidFill>
              </a:rPr>
              <a:t>&amp;wgtflag</a:t>
            </a:r>
            <a:r>
              <a:rPr lang="en-US" altLang="zh-CN"/>
              <a:t>,&amp;</a:t>
            </a:r>
            <a:r>
              <a:rPr lang="en-US" altLang="zh-CN" b="1">
                <a:solidFill>
                  <a:srgbClr val="00B050"/>
                </a:solidFill>
              </a:rPr>
              <a:t>numflag</a:t>
            </a:r>
            <a:r>
              <a:rPr lang="en-US" altLang="zh-CN"/>
              <a:t>, </a:t>
            </a:r>
          </a:p>
          <a:p>
            <a:r>
              <a:rPr lang="en-US" altLang="zh-CN"/>
              <a:t>                                          &amp;</a:t>
            </a:r>
            <a:r>
              <a:rPr lang="en-US" altLang="zh-CN" b="1">
                <a:solidFill>
                  <a:srgbClr val="00B050"/>
                </a:solidFill>
              </a:rPr>
              <a:t>ncon</a:t>
            </a:r>
            <a:r>
              <a:rPr lang="en-US" altLang="zh-CN"/>
              <a:t>, &amp;</a:t>
            </a:r>
            <a:r>
              <a:rPr lang="en-US" altLang="zh-CN" b="1">
                <a:solidFill>
                  <a:srgbClr val="00B050"/>
                </a:solidFill>
              </a:rPr>
              <a:t>nparts</a:t>
            </a:r>
            <a:r>
              <a:rPr lang="en-US" altLang="zh-CN"/>
              <a:t>, </a:t>
            </a:r>
            <a:r>
              <a:rPr lang="en-US" altLang="zh-CN" b="1">
                <a:solidFill>
                  <a:srgbClr val="00B050"/>
                </a:solidFill>
              </a:rPr>
              <a:t>tpwgts</a:t>
            </a:r>
            <a:r>
              <a:rPr lang="en-US" altLang="zh-CN"/>
              <a:t>, &amp;</a:t>
            </a:r>
            <a:r>
              <a:rPr lang="en-US" altLang="zh-CN" b="1">
                <a:solidFill>
                  <a:srgbClr val="00B050"/>
                </a:solidFill>
              </a:rPr>
              <a:t>ubvec</a:t>
            </a:r>
            <a:r>
              <a:rPr lang="en-US" altLang="zh-CN"/>
              <a:t>, </a:t>
            </a:r>
            <a:r>
              <a:rPr lang="en-US" altLang="zh-CN" b="1">
                <a:solidFill>
                  <a:srgbClr val="00B050"/>
                </a:solidFill>
              </a:rPr>
              <a:t>options</a:t>
            </a:r>
            <a:r>
              <a:rPr lang="en-US" altLang="zh-CN"/>
              <a:t>,&amp;</a:t>
            </a:r>
            <a:r>
              <a:rPr lang="en-US" altLang="zh-CN" b="1">
                <a:solidFill>
                  <a:srgbClr val="00B050"/>
                </a:solidFill>
              </a:rPr>
              <a:t>edgecut</a:t>
            </a:r>
            <a:r>
              <a:rPr lang="en-US" altLang="zh-CN"/>
              <a:t>, </a:t>
            </a:r>
            <a:r>
              <a:rPr lang="en-US" altLang="zh-CN" b="1">
                <a:solidFill>
                  <a:srgbClr val="00B050"/>
                </a:solidFill>
              </a:rPr>
              <a:t>part</a:t>
            </a:r>
            <a:r>
              <a:rPr lang="en-US" altLang="zh-CN"/>
              <a:t>, &amp;</a:t>
            </a:r>
            <a:r>
              <a:rPr lang="en-US" altLang="zh-CN" b="1">
                <a:solidFill>
                  <a:srgbClr val="00B050"/>
                </a:solidFill>
              </a:rPr>
              <a:t>comm</a:t>
            </a:r>
            <a:r>
              <a:rPr lang="en-US" altLang="zh-CN"/>
              <a:t>);</a:t>
            </a:r>
          </a:p>
          <a:p>
            <a:endParaRPr lang="en-US" altLang="zh-CN"/>
          </a:p>
          <a:p>
            <a:r>
              <a:rPr lang="en-US" altLang="zh-CN"/>
              <a:t> </a:t>
            </a:r>
            <a:r>
              <a:rPr lang="en-US" altLang="zh-CN" sz="2000" b="1"/>
              <a:t>for</a:t>
            </a:r>
            <a:r>
              <a:rPr lang="en-US" altLang="zh-CN"/>
              <a:t> (</a:t>
            </a:r>
            <a:r>
              <a:rPr lang="en-US" altLang="zh-CN" b="1">
                <a:solidFill>
                  <a:srgbClr val="00B050"/>
                </a:solidFill>
              </a:rPr>
              <a:t>iPoint </a:t>
            </a:r>
            <a:r>
              <a:rPr lang="en-US" altLang="zh-CN"/>
              <a:t>= 0; </a:t>
            </a:r>
            <a:r>
              <a:rPr lang="en-US" altLang="zh-CN" b="1">
                <a:solidFill>
                  <a:srgbClr val="00B050"/>
                </a:solidFill>
              </a:rPr>
              <a:t>iPoint</a:t>
            </a:r>
            <a:r>
              <a:rPr lang="en-US" altLang="zh-CN"/>
              <a:t> &lt; </a:t>
            </a:r>
            <a:r>
              <a:rPr lang="en-US" altLang="zh-CN" b="1">
                <a:solidFill>
                  <a:srgbClr val="00B050"/>
                </a:solidFill>
              </a:rPr>
              <a:t>nPoint</a:t>
            </a:r>
            <a:r>
              <a:rPr lang="en-US" altLang="zh-CN"/>
              <a:t>; </a:t>
            </a:r>
            <a:r>
              <a:rPr lang="en-US" altLang="zh-CN" b="1">
                <a:solidFill>
                  <a:srgbClr val="00B050"/>
                </a:solidFill>
              </a:rPr>
              <a:t>iPoint</a:t>
            </a:r>
            <a:r>
              <a:rPr lang="en-US" altLang="zh-CN"/>
              <a:t>++) {</a:t>
            </a:r>
          </a:p>
          <a:p>
            <a:r>
              <a:rPr lang="en-US" altLang="zh-CN"/>
              <a:t>      </a:t>
            </a:r>
            <a:r>
              <a:rPr lang="en-US" altLang="zh-CN" b="1">
                <a:solidFill>
                  <a:srgbClr val="00B050"/>
                </a:solidFill>
              </a:rPr>
              <a:t>node</a:t>
            </a:r>
            <a:r>
              <a:rPr lang="en-US" altLang="zh-CN"/>
              <a:t>[</a:t>
            </a:r>
            <a:r>
              <a:rPr lang="en-US" altLang="zh-CN" b="1">
                <a:solidFill>
                  <a:srgbClr val="00B050"/>
                </a:solidFill>
              </a:rPr>
              <a:t>iPoint</a:t>
            </a:r>
            <a:r>
              <a:rPr lang="en-US" altLang="zh-CN"/>
              <a:t>]</a:t>
            </a:r>
            <a:r>
              <a:rPr lang="en-US" altLang="zh-CN" b="1"/>
              <a:t>-&gt;</a:t>
            </a:r>
            <a:r>
              <a:rPr lang="en-US" altLang="zh-CN" b="1">
                <a:solidFill>
                  <a:srgbClr val="00B050"/>
                </a:solidFill>
              </a:rPr>
              <a:t>SetColor</a:t>
            </a:r>
            <a:r>
              <a:rPr lang="en-US" altLang="zh-CN"/>
              <a:t>(</a:t>
            </a:r>
            <a:r>
              <a:rPr lang="en-US" altLang="zh-CN" b="1">
                <a:solidFill>
                  <a:srgbClr val="00B050"/>
                </a:solidFill>
              </a:rPr>
              <a:t>part</a:t>
            </a:r>
            <a:r>
              <a:rPr lang="en-US" altLang="zh-CN"/>
              <a:t>[</a:t>
            </a:r>
            <a:r>
              <a:rPr lang="en-US" altLang="zh-CN" b="1">
                <a:solidFill>
                  <a:srgbClr val="00B050"/>
                </a:solidFill>
              </a:rPr>
              <a:t>iPoint</a:t>
            </a:r>
            <a:r>
              <a:rPr lang="en-US" altLang="zh-CN"/>
              <a:t>]);</a:t>
            </a:r>
          </a:p>
          <a:p>
            <a:r>
              <a:rPr lang="zh-CN" altLang="en-US"/>
              <a:t>    </a:t>
            </a:r>
            <a:r>
              <a:rPr lang="en-US" altLang="zh-CN"/>
              <a:t>}</a:t>
            </a:r>
          </a:p>
          <a:p>
            <a:endParaRPr lang="en-US" altLang="zh-CN"/>
          </a:p>
        </p:txBody>
      </p:sp>
      <p:sp>
        <p:nvSpPr>
          <p:cNvPr id="4" name="矩形 3"/>
          <p:cNvSpPr/>
          <p:nvPr/>
        </p:nvSpPr>
        <p:spPr>
          <a:xfrm>
            <a:off x="3166768" y="3226913"/>
            <a:ext cx="5663730" cy="461665"/>
          </a:xfrm>
          <a:prstGeom prst="rect">
            <a:avLst/>
          </a:prstGeom>
        </p:spPr>
        <p:txBody>
          <a:bodyPr wrap="none">
            <a:spAutoFit/>
          </a:bodyPr>
          <a:lstStyle/>
          <a:p>
            <a:r>
              <a:rPr lang="en-US" altLang="zh-CN" sz="2400">
                <a:solidFill>
                  <a:srgbClr val="00B050"/>
                </a:solidFill>
              </a:rPr>
              <a:t>graph partitioning complete 4 edge cuts </a:t>
            </a:r>
          </a:p>
        </p:txBody>
      </p:sp>
    </p:spTree>
    <p:extLst>
      <p:ext uri="{BB962C8B-B14F-4D97-AF65-F5344CB8AC3E}">
        <p14:creationId xmlns:p14="http://schemas.microsoft.com/office/powerpoint/2010/main" val="35559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定义求解器</a:t>
            </a:r>
          </a:p>
        </p:txBody>
      </p:sp>
      <p:sp>
        <p:nvSpPr>
          <p:cNvPr id="2" name="文本框 1"/>
          <p:cNvSpPr txBox="1"/>
          <p:nvPr/>
        </p:nvSpPr>
        <p:spPr>
          <a:xfrm>
            <a:off x="331061" y="1557585"/>
            <a:ext cx="11860939" cy="4647426"/>
          </a:xfrm>
          <a:prstGeom prst="rect">
            <a:avLst/>
          </a:prstGeom>
          <a:noFill/>
        </p:spPr>
        <p:txBody>
          <a:bodyPr wrap="none" rtlCol="0">
            <a:spAutoFit/>
          </a:bodyPr>
          <a:lstStyle/>
          <a:p>
            <a:r>
              <a:rPr lang="en-US" altLang="zh-CN" sz="2000" b="1">
                <a:solidFill>
                  <a:srgbClr val="000000"/>
                </a:solidFill>
              </a:rPr>
              <a:t>CGeometry *</a:t>
            </a:r>
            <a:r>
              <a:rPr lang="en-US" altLang="zh-CN" sz="2000">
                <a:solidFill>
                  <a:srgbClr val="00B0F0"/>
                </a:solidFill>
              </a:rPr>
              <a:t>geometry_aux</a:t>
            </a:r>
            <a:r>
              <a:rPr lang="en-US" altLang="zh-CN" sz="2000">
                <a:solidFill>
                  <a:srgbClr val="000000"/>
                </a:solidFill>
              </a:rPr>
              <a:t> = NULL;</a:t>
            </a:r>
          </a:p>
          <a:p>
            <a:endParaRPr lang="en-US" altLang="zh-CN">
              <a:solidFill>
                <a:srgbClr val="000000"/>
              </a:solidFill>
            </a:endParaRPr>
          </a:p>
          <a:p>
            <a:r>
              <a:rPr lang="en-US" altLang="zh-CN" sz="2000">
                <a:solidFill>
                  <a:srgbClr val="00B0F0"/>
                </a:solidFill>
              </a:rPr>
              <a:t>geometry_aux</a:t>
            </a:r>
            <a:r>
              <a:rPr lang="en-US" altLang="zh-CN" sz="2000">
                <a:solidFill>
                  <a:srgbClr val="000000"/>
                </a:solidFill>
              </a:rPr>
              <a:t> = new </a:t>
            </a:r>
            <a:r>
              <a:rPr lang="en-US" altLang="zh-CN" sz="2000" b="1">
                <a:solidFill>
                  <a:srgbClr val="000000"/>
                </a:solidFill>
              </a:rPr>
              <a:t>CPhysicalGeometry</a:t>
            </a:r>
            <a:r>
              <a:rPr lang="en-US" altLang="zh-CN" sz="2000">
                <a:solidFill>
                  <a:srgbClr val="000000"/>
                </a:solidFill>
              </a:rPr>
              <a:t>(config_container[</a:t>
            </a:r>
            <a:r>
              <a:rPr lang="en-US" altLang="zh-CN" sz="2000" b="1">
                <a:solidFill>
                  <a:srgbClr val="00B050"/>
                </a:solidFill>
              </a:rPr>
              <a:t>iZone</a:t>
            </a:r>
            <a:r>
              <a:rPr lang="en-US" altLang="zh-CN" sz="2000">
                <a:solidFill>
                  <a:srgbClr val="000000"/>
                </a:solidFill>
              </a:rPr>
              <a:t>], </a:t>
            </a:r>
            <a:r>
              <a:rPr lang="en-US" altLang="zh-CN" sz="2000" b="1">
                <a:solidFill>
                  <a:srgbClr val="00B050"/>
                </a:solidFill>
              </a:rPr>
              <a:t>iZone</a:t>
            </a:r>
            <a:r>
              <a:rPr lang="en-US" altLang="zh-CN" sz="2000">
                <a:solidFill>
                  <a:srgbClr val="000000"/>
                </a:solidFill>
              </a:rPr>
              <a:t>, </a:t>
            </a:r>
            <a:r>
              <a:rPr lang="en-US" altLang="zh-CN" sz="2000" b="1">
                <a:solidFill>
                  <a:srgbClr val="00B050"/>
                </a:solidFill>
              </a:rPr>
              <a:t>nZone</a:t>
            </a:r>
            <a:r>
              <a:rPr lang="en-US" altLang="zh-CN" sz="2000">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a:t>
            </a:r>
            <a:r>
              <a:rPr lang="zh-CN" altLang="en-US" sz="2000" b="1">
                <a:solidFill>
                  <a:srgbClr val="FFE2C5">
                    <a:lumMod val="50000"/>
                  </a:srgbClr>
                </a:solidFill>
              </a:rPr>
              <a:t>读    读的是什么</a:t>
            </a:r>
            <a:r>
              <a:rPr lang="en-US" altLang="zh-CN" sz="2000" b="1">
                <a:solidFill>
                  <a:srgbClr val="FFE2C5">
                    <a:lumMod val="50000"/>
                  </a:srgbClr>
                </a:solidFill>
              </a:rPr>
              <a:t>?  </a:t>
            </a:r>
            <a:r>
              <a:rPr lang="zh-CN" altLang="en-US" sz="2000" b="1">
                <a:solidFill>
                  <a:srgbClr val="FFE2C5">
                    <a:lumMod val="50000"/>
                  </a:srgbClr>
                </a:solidFill>
              </a:rPr>
              <a:t>怎么存的？</a:t>
            </a:r>
            <a:endParaRPr lang="en-US" altLang="zh-CN" sz="2000" b="1">
              <a:solidFill>
                <a:srgbClr val="FFE2C5">
                  <a:lumMod val="50000"/>
                </a:srgbClr>
              </a:solidFill>
            </a:endParaRPr>
          </a:p>
          <a:p>
            <a:r>
              <a:rPr lang="en-US" altLang="zh-CN" sz="2000">
                <a:solidFill>
                  <a:srgbClr val="00B0F0"/>
                </a:solidFill>
              </a:rPr>
              <a:t>geometry_aux</a:t>
            </a:r>
            <a:r>
              <a:rPr lang="en-US" altLang="zh-CN" sz="2000">
                <a:solidFill>
                  <a:srgbClr val="000000"/>
                </a:solidFill>
              </a:rPr>
              <a:t>-&gt;</a:t>
            </a:r>
            <a:r>
              <a:rPr lang="en-US" altLang="zh-CN" sz="2000" b="1">
                <a:solidFill>
                  <a:srgbClr val="000000"/>
                </a:solidFill>
              </a:rPr>
              <a:t>SetColorGrid_Parallel</a:t>
            </a:r>
            <a:r>
              <a:rPr lang="en-US" altLang="zh-CN" sz="2000">
                <a:solidFill>
                  <a:srgbClr val="000000"/>
                </a:solidFill>
              </a:rPr>
              <a:t>(config_container[</a:t>
            </a:r>
            <a:r>
              <a:rPr lang="en-US" altLang="zh-CN" b="1">
                <a:solidFill>
                  <a:srgbClr val="00B050"/>
                </a:solidFill>
              </a:rPr>
              <a:t>iZone</a:t>
            </a:r>
            <a:r>
              <a:rPr lang="en-US" altLang="zh-CN" sz="2000">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a:t>
            </a:r>
            <a:r>
              <a:rPr lang="zh-CN" altLang="en-US" sz="2000" b="1">
                <a:solidFill>
                  <a:srgbClr val="FFE2C5">
                    <a:lumMod val="50000"/>
                  </a:srgbClr>
                </a:solidFill>
              </a:rPr>
              <a:t>分     为什么要分？ 怎么分？</a:t>
            </a:r>
            <a:endParaRPr lang="en-US" altLang="zh-CN" sz="2000" b="1">
              <a:solidFill>
                <a:srgbClr val="FFE2C5">
                  <a:lumMod val="50000"/>
                </a:srgbClr>
              </a:solidFill>
            </a:endParaRPr>
          </a:p>
          <a:p>
            <a:r>
              <a:rPr lang="en-US" altLang="zh-CN" sz="2000">
                <a:solidFill>
                  <a:srgbClr val="00B0F0"/>
                </a:solidFill>
              </a:rPr>
              <a:t>geometry_container</a:t>
            </a:r>
            <a:r>
              <a:rPr lang="en-US" altLang="zh-CN" sz="2000">
                <a:solidFill>
                  <a:srgbClr val="000000"/>
                </a:solidFill>
              </a:rPr>
              <a:t>[</a:t>
            </a:r>
            <a:r>
              <a:rPr lang="en-US" altLang="zh-CN" sz="2000">
                <a:solidFill>
                  <a:srgbClr val="00B050"/>
                </a:solidFill>
              </a:rPr>
              <a:t>iZone</a:t>
            </a:r>
            <a:r>
              <a:rPr lang="en-US" altLang="zh-CN" sz="2000">
                <a:solidFill>
                  <a:srgbClr val="000000"/>
                </a:solidFill>
              </a:rPr>
              <a:t>][</a:t>
            </a:r>
            <a:r>
              <a:rPr lang="en-US" altLang="zh-CN" sz="2000">
                <a:solidFill>
                  <a:srgbClr val="00B050"/>
                </a:solidFill>
              </a:rPr>
              <a:t>MESH_0</a:t>
            </a:r>
            <a:r>
              <a:rPr lang="en-US" altLang="zh-CN" sz="2000">
                <a:solidFill>
                  <a:srgbClr val="000000"/>
                </a:solidFill>
              </a:rPr>
              <a:t>] = </a:t>
            </a:r>
            <a:r>
              <a:rPr lang="en-US" altLang="zh-CN" b="1">
                <a:solidFill>
                  <a:srgbClr val="000000"/>
                </a:solidFill>
              </a:rPr>
              <a:t>new </a:t>
            </a:r>
            <a:r>
              <a:rPr lang="en-US" altLang="zh-CN" b="1">
                <a:solidFill>
                  <a:srgbClr val="00B0F0"/>
                </a:solidFill>
              </a:rPr>
              <a:t>CPhysicalGeometry</a:t>
            </a:r>
            <a:r>
              <a:rPr lang="en-US" altLang="zh-CN" b="1">
                <a:solidFill>
                  <a:srgbClr val="000000"/>
                </a:solidFill>
              </a:rPr>
              <a:t>(</a:t>
            </a:r>
            <a:r>
              <a:rPr lang="en-US" altLang="zh-CN" b="1">
                <a:solidFill>
                  <a:srgbClr val="00B050"/>
                </a:solidFill>
              </a:rPr>
              <a:t>geometry_aux</a:t>
            </a:r>
            <a:r>
              <a:rPr lang="en-US" altLang="zh-CN" b="1">
                <a:solidFill>
                  <a:srgbClr val="000000"/>
                </a:solidFill>
              </a:rPr>
              <a:t>, config_container[</a:t>
            </a:r>
            <a:r>
              <a:rPr lang="en-US" altLang="zh-CN" b="1">
                <a:solidFill>
                  <a:srgbClr val="00B050"/>
                </a:solidFill>
              </a:rPr>
              <a:t>iZone</a:t>
            </a:r>
            <a:r>
              <a:rPr lang="en-US" altLang="zh-CN" b="1">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Redistributes the points and cells to all partitions based on the coloring.</a:t>
            </a:r>
          </a:p>
          <a:p>
            <a:r>
              <a:rPr lang="en-US" altLang="zh-CN" sz="2000">
                <a:solidFill>
                  <a:srgbClr val="00B0F0"/>
                </a:solidFill>
              </a:rPr>
              <a:t>geometry_container</a:t>
            </a:r>
            <a:r>
              <a:rPr lang="en-US" altLang="zh-CN" sz="2000">
                <a:solidFill>
                  <a:srgbClr val="000000"/>
                </a:solidFill>
              </a:rPr>
              <a:t>[</a:t>
            </a:r>
            <a:r>
              <a:rPr lang="en-US" altLang="zh-CN" sz="2000">
                <a:solidFill>
                  <a:srgbClr val="00B050"/>
                </a:solidFill>
              </a:rPr>
              <a:t>iZone</a:t>
            </a:r>
            <a:r>
              <a:rPr lang="en-US" altLang="zh-CN" sz="2000">
                <a:solidFill>
                  <a:srgbClr val="000000"/>
                </a:solidFill>
              </a:rPr>
              <a:t>][</a:t>
            </a:r>
            <a:r>
              <a:rPr lang="en-US" altLang="zh-CN" sz="2000">
                <a:solidFill>
                  <a:srgbClr val="00B050"/>
                </a:solidFill>
              </a:rPr>
              <a:t>MESH_0</a:t>
            </a:r>
            <a:r>
              <a:rPr lang="en-US" altLang="zh-CN" sz="2000">
                <a:solidFill>
                  <a:srgbClr val="000000"/>
                </a:solidFill>
              </a:rPr>
              <a:t>]-&gt;</a:t>
            </a:r>
            <a:r>
              <a:rPr lang="en-US" altLang="zh-CN" sz="2000" b="1">
                <a:solidFill>
                  <a:srgbClr val="0070C0"/>
                </a:solidFill>
              </a:rPr>
              <a:t>SetSendReceive</a:t>
            </a:r>
            <a:r>
              <a:rPr lang="en-US" altLang="zh-CN" sz="2000">
                <a:solidFill>
                  <a:srgbClr val="000000"/>
                </a:solidFill>
              </a:rPr>
              <a:t>(config_container[</a:t>
            </a:r>
            <a:r>
              <a:rPr lang="en-US" altLang="zh-CN" sz="2000" b="1">
                <a:solidFill>
                  <a:srgbClr val="00B050"/>
                </a:solidFill>
              </a:rPr>
              <a:t>iZone</a:t>
            </a:r>
            <a:r>
              <a:rPr lang="en-US" altLang="zh-CN" sz="2000">
                <a:solidFill>
                  <a:srgbClr val="000000"/>
                </a:solidFill>
              </a:rPr>
              <a:t>]);</a:t>
            </a:r>
          </a:p>
          <a:p>
            <a:endParaRPr lang="en-US" altLang="zh-CN" b="1">
              <a:solidFill>
                <a:srgbClr val="FFE2C5">
                  <a:lumMod val="50000"/>
                </a:srgbClr>
              </a:solidFill>
            </a:endParaRPr>
          </a:p>
          <a:p>
            <a:r>
              <a:rPr lang="en-US" altLang="zh-CN" sz="2000" b="1">
                <a:solidFill>
                  <a:srgbClr val="0070C0"/>
                </a:solidFill>
              </a:rPr>
              <a:t>Geometrical_Preprocessing</a:t>
            </a:r>
            <a:r>
              <a:rPr lang="en-US" altLang="zh-CN" sz="2000">
                <a:solidFill>
                  <a:srgbClr val="000000"/>
                </a:solidFill>
              </a:rPr>
              <a:t>();	</a:t>
            </a:r>
          </a:p>
          <a:p>
            <a:r>
              <a:rPr lang="en-US" altLang="zh-CN" sz="2000" b="1">
                <a:solidFill>
                  <a:srgbClr val="FFE2C5">
                    <a:lumMod val="50000"/>
                  </a:srgbClr>
                </a:solidFill>
              </a:rPr>
              <a:t>		// RCM                                                                     </a:t>
            </a:r>
          </a:p>
          <a:p>
            <a:r>
              <a:rPr lang="en-US" altLang="zh-CN" sz="2000" b="1">
                <a:solidFill>
                  <a:srgbClr val="FFE2C5">
                    <a:lumMod val="50000"/>
                  </a:srgbClr>
                </a:solidFill>
              </a:rPr>
              <a:t>		//</a:t>
            </a:r>
            <a:r>
              <a:rPr lang="zh-CN" altLang="en-US" sz="2000" b="1">
                <a:solidFill>
                  <a:srgbClr val="FFE2C5">
                    <a:lumMod val="50000"/>
                  </a:srgbClr>
                </a:solidFill>
              </a:rPr>
              <a:t>创建</a:t>
            </a:r>
            <a:r>
              <a:rPr lang="en-US" altLang="zh-CN" sz="2000" b="1">
                <a:solidFill>
                  <a:srgbClr val="FFE2C5">
                    <a:lumMod val="50000"/>
                  </a:srgbClr>
                </a:solidFill>
              </a:rPr>
              <a:t>edge_based data structure</a:t>
            </a:r>
          </a:p>
          <a:p>
            <a:r>
              <a:rPr lang="en-US" altLang="zh-CN" sz="2000" b="1">
                <a:solidFill>
                  <a:srgbClr val="FFE2C5">
                    <a:lumMod val="50000"/>
                  </a:srgbClr>
                </a:solidFill>
              </a:rPr>
              <a:t>		//</a:t>
            </a:r>
            <a:r>
              <a:rPr lang="zh-CN" altLang="en-US" sz="2000" b="1">
                <a:solidFill>
                  <a:srgbClr val="FFE2C5">
                    <a:lumMod val="50000"/>
                  </a:srgbClr>
                </a:solidFill>
              </a:rPr>
              <a:t>多重网格分配</a:t>
            </a:r>
            <a:endParaRPr lang="en-US" altLang="zh-CN" sz="2000" b="1">
              <a:solidFill>
                <a:srgbClr val="FFE2C5">
                  <a:lumMod val="50000"/>
                </a:srgbClr>
              </a:solidFill>
            </a:endParaRPr>
          </a:p>
          <a:p>
            <a:r>
              <a:rPr lang="en-US" altLang="zh-CN" sz="2000" b="1">
                <a:solidFill>
                  <a:srgbClr val="E40000"/>
                </a:solidFill>
              </a:rPr>
              <a:t>Others </a:t>
            </a:r>
            <a:r>
              <a:rPr lang="zh-CN" altLang="en-US" sz="2000" b="1">
                <a:solidFill>
                  <a:srgbClr val="E40000"/>
                </a:solidFill>
              </a:rPr>
              <a:t>。。。</a:t>
            </a:r>
            <a:endParaRPr lang="zh-CN" altLang="en-US" sz="2000">
              <a:solidFill>
                <a:srgbClr val="000000"/>
              </a:solidFill>
            </a:endParaRPr>
          </a:p>
        </p:txBody>
      </p:sp>
      <p:sp>
        <p:nvSpPr>
          <p:cNvPr id="7" name="矩形 6"/>
          <p:cNvSpPr/>
          <p:nvPr/>
        </p:nvSpPr>
        <p:spPr>
          <a:xfrm>
            <a:off x="2639616" y="452586"/>
            <a:ext cx="7532771" cy="369332"/>
          </a:xfrm>
          <a:prstGeom prst="rect">
            <a:avLst/>
          </a:prstGeom>
          <a:ln w="38100">
            <a:solidFill>
              <a:srgbClr val="FF0000"/>
            </a:solidFill>
          </a:ln>
        </p:spPr>
        <p:txBody>
          <a:bodyPr wrap="square">
            <a:spAutoFit/>
          </a:bodyPr>
          <a:lstStyle/>
          <a:p>
            <a:r>
              <a:rPr lang="en-US" altLang="zh-CN" b="1">
                <a:solidFill>
                  <a:srgbClr val="000000"/>
                </a:solidFill>
              </a:rPr>
              <a:t>driver = new CFluidDriver(</a:t>
            </a:r>
            <a:r>
              <a:rPr lang="en-US" altLang="zh-CN" b="1">
                <a:solidFill>
                  <a:srgbClr val="00B050"/>
                </a:solidFill>
              </a:rPr>
              <a:t>config_file_name</a:t>
            </a:r>
            <a:r>
              <a:rPr lang="en-US" altLang="zh-CN" b="1">
                <a:solidFill>
                  <a:srgbClr val="000000"/>
                </a:solidFill>
              </a:rPr>
              <a:t>, </a:t>
            </a:r>
            <a:r>
              <a:rPr lang="en-US" altLang="zh-CN" b="1">
                <a:solidFill>
                  <a:srgbClr val="00B050"/>
                </a:solidFill>
              </a:rPr>
              <a:t>nZone</a:t>
            </a:r>
            <a:r>
              <a:rPr lang="en-US" altLang="zh-CN" b="1">
                <a:solidFill>
                  <a:srgbClr val="000000"/>
                </a:solidFill>
              </a:rPr>
              <a:t>, </a:t>
            </a:r>
            <a:r>
              <a:rPr lang="en-US" altLang="zh-CN" b="1">
                <a:solidFill>
                  <a:srgbClr val="00B050"/>
                </a:solidFill>
              </a:rPr>
              <a:t>nDim</a:t>
            </a:r>
            <a:r>
              <a:rPr lang="en-US" altLang="zh-CN" b="1">
                <a:solidFill>
                  <a:srgbClr val="000000"/>
                </a:solidFill>
              </a:rPr>
              <a:t>, </a:t>
            </a:r>
            <a:r>
              <a:rPr lang="en-US" altLang="zh-CN" b="1">
                <a:solidFill>
                  <a:srgbClr val="00B050"/>
                </a:solidFill>
              </a:rPr>
              <a:t>periodic</a:t>
            </a:r>
            <a:r>
              <a:rPr lang="en-US" altLang="zh-CN" b="1">
                <a:solidFill>
                  <a:srgbClr val="000000"/>
                </a:solidFill>
              </a:rPr>
              <a:t>)</a:t>
            </a:r>
            <a:endParaRPr lang="zh-CN" altLang="en-US">
              <a:solidFill>
                <a:srgbClr val="000000"/>
              </a:solidFill>
            </a:endParaRPr>
          </a:p>
        </p:txBody>
      </p:sp>
      <p:sp>
        <p:nvSpPr>
          <p:cNvPr id="9" name="右箭头 8"/>
          <p:cNvSpPr/>
          <p:nvPr/>
        </p:nvSpPr>
        <p:spPr bwMode="auto">
          <a:xfrm>
            <a:off x="0" y="3356992"/>
            <a:ext cx="360040" cy="360040"/>
          </a:xfrm>
          <a:prstGeom prst="rightArrow">
            <a:avLst/>
          </a:prstGeom>
          <a:solidFill>
            <a:schemeClr val="tx2">
              <a:lumMod val="60000"/>
              <a:lumOff val="40000"/>
            </a:schemeClr>
          </a:solidFill>
          <a:ln w="9525" cap="flat" cmpd="sng" algn="ctr">
            <a:solidFill>
              <a:schemeClr val="tx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charset="0"/>
              <a:cs typeface="宋体" charset="0"/>
            </a:endParaRPr>
          </a:p>
        </p:txBody>
      </p:sp>
    </p:spTree>
    <p:extLst>
      <p:ext uri="{BB962C8B-B14F-4D97-AF65-F5344CB8AC3E}">
        <p14:creationId xmlns:p14="http://schemas.microsoft.com/office/powerpoint/2010/main" val="279412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6851654" y="3605454"/>
            <a:ext cx="5231449" cy="3230"/>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10" name="文本框 9"/>
          <p:cNvSpPr txBox="1"/>
          <p:nvPr/>
        </p:nvSpPr>
        <p:spPr>
          <a:xfrm>
            <a:off x="6316068" y="4508822"/>
            <a:ext cx="1087157" cy="523220"/>
          </a:xfrm>
          <a:prstGeom prst="rect">
            <a:avLst/>
          </a:prstGeom>
          <a:noFill/>
        </p:spPr>
        <p:txBody>
          <a:bodyPr wrap="none" rtlCol="0">
            <a:spAutoFit/>
          </a:bodyPr>
          <a:lstStyle/>
          <a:p>
            <a:r>
              <a:rPr lang="en-US" altLang="zh-CN" sz="2800">
                <a:solidFill>
                  <a:prstClr val="black"/>
                </a:solidFill>
              </a:rPr>
              <a:t>Rank0</a:t>
            </a:r>
            <a:endParaRPr lang="zh-CN" altLang="en-US">
              <a:solidFill>
                <a:prstClr val="black"/>
              </a:solidFill>
            </a:endParaRPr>
          </a:p>
        </p:txBody>
      </p:sp>
      <p:sp>
        <p:nvSpPr>
          <p:cNvPr id="44" name="文本框 43"/>
          <p:cNvSpPr txBox="1"/>
          <p:nvPr/>
        </p:nvSpPr>
        <p:spPr>
          <a:xfrm>
            <a:off x="6315097" y="2182096"/>
            <a:ext cx="1087157" cy="523220"/>
          </a:xfrm>
          <a:prstGeom prst="rect">
            <a:avLst/>
          </a:prstGeom>
          <a:noFill/>
        </p:spPr>
        <p:txBody>
          <a:bodyPr wrap="none" rtlCol="0">
            <a:spAutoFit/>
          </a:bodyPr>
          <a:lstStyle/>
          <a:p>
            <a:r>
              <a:rPr lang="en-US" altLang="zh-CN" sz="2800">
                <a:solidFill>
                  <a:prstClr val="black"/>
                </a:solidFill>
              </a:rPr>
              <a:t>Rank1</a:t>
            </a:r>
            <a:endParaRPr lang="zh-CN" altLang="en-US" sz="2800">
              <a:solidFill>
                <a:prstClr val="black"/>
              </a:solidFill>
            </a:endParaRPr>
          </a:p>
        </p:txBody>
      </p:sp>
      <p:sp>
        <p:nvSpPr>
          <p:cNvPr id="2" name="矩形 1"/>
          <p:cNvSpPr/>
          <p:nvPr/>
        </p:nvSpPr>
        <p:spPr>
          <a:xfrm>
            <a:off x="332121" y="387134"/>
            <a:ext cx="6734705" cy="523220"/>
          </a:xfrm>
          <a:prstGeom prst="rect">
            <a:avLst/>
          </a:prstGeom>
        </p:spPr>
        <p:txBody>
          <a:bodyPr wrap="square">
            <a:spAutoFit/>
          </a:bodyPr>
          <a:lstStyle/>
          <a:p>
            <a:r>
              <a:rPr lang="en-US" altLang="zh-CN" sz="2800">
                <a:solidFill>
                  <a:srgbClr val="70AD47">
                    <a:lumMod val="75000"/>
                  </a:srgbClr>
                </a:solidFill>
              </a:rPr>
              <a:t>DistributeColoring</a:t>
            </a:r>
            <a:r>
              <a:rPr lang="en-US" altLang="zh-CN" sz="2800">
                <a:solidFill>
                  <a:prstClr val="black"/>
                </a:solidFill>
              </a:rPr>
              <a:t>(</a:t>
            </a:r>
            <a:r>
              <a:rPr lang="en-US" altLang="zh-CN" sz="2800">
                <a:solidFill>
                  <a:srgbClr val="00B0F0"/>
                </a:solidFill>
              </a:rPr>
              <a:t>config</a:t>
            </a:r>
            <a:r>
              <a:rPr lang="en-US" altLang="zh-CN" sz="2800">
                <a:solidFill>
                  <a:prstClr val="black"/>
                </a:solidFill>
              </a:rPr>
              <a:t>, </a:t>
            </a:r>
            <a:r>
              <a:rPr lang="en-US" altLang="zh-CN" sz="2800">
                <a:solidFill>
                  <a:srgbClr val="00B0F0"/>
                </a:solidFill>
              </a:rPr>
              <a:t>geometry</a:t>
            </a:r>
            <a:r>
              <a:rPr lang="en-US" altLang="zh-CN" sz="2800">
                <a:solidFill>
                  <a:prstClr val="black"/>
                </a:solidFill>
              </a:rPr>
              <a:t>)</a:t>
            </a:r>
            <a:endParaRPr lang="zh-CN" altLang="en-US" sz="2800">
              <a:solidFill>
                <a:prstClr val="black"/>
              </a:solidFill>
            </a:endParaRPr>
          </a:p>
        </p:txBody>
      </p:sp>
      <p:sp>
        <p:nvSpPr>
          <p:cNvPr id="18" name="矩形 17"/>
          <p:cNvSpPr/>
          <p:nvPr/>
        </p:nvSpPr>
        <p:spPr>
          <a:xfrm>
            <a:off x="1173385" y="1379182"/>
            <a:ext cx="4849404" cy="461665"/>
          </a:xfrm>
          <a:prstGeom prst="rect">
            <a:avLst/>
          </a:prstGeom>
        </p:spPr>
        <p:txBody>
          <a:bodyPr wrap="none">
            <a:spAutoFit/>
          </a:bodyPr>
          <a:lstStyle/>
          <a:p>
            <a:r>
              <a:rPr lang="en-US" altLang="zh-CN" sz="2400" b="1">
                <a:solidFill>
                  <a:srgbClr val="17C6A3"/>
                </a:solidFill>
                <a:latin typeface="Monospace"/>
              </a:rPr>
              <a:t>Distributing ParMETIS coloring</a:t>
            </a:r>
            <a:endParaRPr lang="zh-CN" altLang="en-US" sz="2400" b="1">
              <a:solidFill>
                <a:prstClr val="black"/>
              </a:solidFill>
            </a:endParaRPr>
          </a:p>
        </p:txBody>
      </p:sp>
      <p:pic>
        <p:nvPicPr>
          <p:cNvPr id="19" name="图片 18"/>
          <p:cNvPicPr>
            <a:picLocks noChangeAspect="1"/>
          </p:cNvPicPr>
          <p:nvPr/>
        </p:nvPicPr>
        <p:blipFill>
          <a:blip r:embed="rId3"/>
          <a:stretch>
            <a:fillRect/>
          </a:stretch>
        </p:blipFill>
        <p:spPr>
          <a:xfrm>
            <a:off x="7464151" y="4840094"/>
            <a:ext cx="4006167" cy="916960"/>
          </a:xfrm>
          <a:prstGeom prst="rect">
            <a:avLst/>
          </a:prstGeom>
        </p:spPr>
      </p:pic>
      <p:pic>
        <p:nvPicPr>
          <p:cNvPr id="35" name="图片 34"/>
          <p:cNvPicPr>
            <a:picLocks noChangeAspect="1"/>
          </p:cNvPicPr>
          <p:nvPr/>
        </p:nvPicPr>
        <p:blipFill>
          <a:blip r:embed="rId4"/>
          <a:stretch>
            <a:fillRect/>
          </a:stretch>
        </p:blipFill>
        <p:spPr>
          <a:xfrm>
            <a:off x="7464151" y="1410397"/>
            <a:ext cx="4010710" cy="918000"/>
          </a:xfrm>
          <a:prstGeom prst="rect">
            <a:avLst/>
          </a:prstGeom>
        </p:spPr>
      </p:pic>
      <p:pic>
        <p:nvPicPr>
          <p:cNvPr id="36" name="图片 35"/>
          <p:cNvPicPr>
            <a:picLocks noChangeAspect="1"/>
          </p:cNvPicPr>
          <p:nvPr/>
        </p:nvPicPr>
        <p:blipFill>
          <a:blip r:embed="rId5"/>
          <a:stretch>
            <a:fillRect/>
          </a:stretch>
        </p:blipFill>
        <p:spPr>
          <a:xfrm>
            <a:off x="7464152" y="3717032"/>
            <a:ext cx="4010709" cy="918000"/>
          </a:xfrm>
          <a:prstGeom prst="rect">
            <a:avLst/>
          </a:prstGeom>
        </p:spPr>
      </p:pic>
      <p:pic>
        <p:nvPicPr>
          <p:cNvPr id="37" name="图片 36"/>
          <p:cNvPicPr>
            <a:picLocks noChangeAspect="1"/>
          </p:cNvPicPr>
          <p:nvPr/>
        </p:nvPicPr>
        <p:blipFill>
          <a:blip r:embed="rId6"/>
          <a:stretch>
            <a:fillRect/>
          </a:stretch>
        </p:blipFill>
        <p:spPr>
          <a:xfrm>
            <a:off x="7464151" y="2593970"/>
            <a:ext cx="4010711" cy="918000"/>
          </a:xfrm>
          <a:prstGeom prst="rect">
            <a:avLst/>
          </a:prstGeom>
        </p:spPr>
      </p:pic>
      <p:pic>
        <p:nvPicPr>
          <p:cNvPr id="39" name="图片 38"/>
          <p:cNvPicPr>
            <a:picLocks noChangeAspect="1"/>
          </p:cNvPicPr>
          <p:nvPr/>
        </p:nvPicPr>
        <p:blipFill>
          <a:blip r:embed="rId7"/>
          <a:stretch>
            <a:fillRect/>
          </a:stretch>
        </p:blipFill>
        <p:spPr>
          <a:xfrm>
            <a:off x="880098" y="2584849"/>
            <a:ext cx="5435979" cy="2036199"/>
          </a:xfrm>
          <a:prstGeom prst="rect">
            <a:avLst/>
          </a:prstGeom>
        </p:spPr>
      </p:pic>
      <p:sp>
        <p:nvSpPr>
          <p:cNvPr id="40" name="矩形 39"/>
          <p:cNvSpPr/>
          <p:nvPr/>
        </p:nvSpPr>
        <p:spPr>
          <a:xfrm>
            <a:off x="678737" y="5757054"/>
            <a:ext cx="6193747" cy="461665"/>
          </a:xfrm>
          <a:prstGeom prst="rect">
            <a:avLst/>
          </a:prstGeom>
        </p:spPr>
        <p:txBody>
          <a:bodyPr wrap="none">
            <a:spAutoFit/>
          </a:bodyPr>
          <a:lstStyle/>
          <a:p>
            <a:r>
              <a:rPr lang="en-US" altLang="zh-CN" sz="2400" b="1"/>
              <a:t>map&lt;unsigned long, unsigned long&gt; Color_List;</a:t>
            </a:r>
            <a:endParaRPr lang="zh-CN" altLang="en-US" sz="2400"/>
          </a:p>
        </p:txBody>
      </p:sp>
    </p:spTree>
    <p:extLst>
      <p:ext uri="{BB962C8B-B14F-4D97-AF65-F5344CB8AC3E}">
        <p14:creationId xmlns:p14="http://schemas.microsoft.com/office/powerpoint/2010/main" val="3575692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23392" y="332656"/>
            <a:ext cx="4892814" cy="461665"/>
          </a:xfrm>
          <a:prstGeom prst="rect">
            <a:avLst/>
          </a:prstGeom>
        </p:spPr>
        <p:txBody>
          <a:bodyPr wrap="none">
            <a:spAutoFit/>
          </a:bodyPr>
          <a:lstStyle/>
          <a:p>
            <a:r>
              <a:rPr lang="en-US" altLang="zh-CN" sz="2400" b="1">
                <a:solidFill>
                  <a:schemeClr val="accent6">
                    <a:lumMod val="50000"/>
                  </a:schemeClr>
                </a:solidFill>
              </a:rPr>
              <a:t>DistributePoints(</a:t>
            </a:r>
            <a:r>
              <a:rPr lang="en-US" altLang="zh-CN" sz="2400" b="1">
                <a:solidFill>
                  <a:schemeClr val="accent5">
                    <a:lumMod val="60000"/>
                    <a:lumOff val="40000"/>
                  </a:schemeClr>
                </a:solidFill>
              </a:rPr>
              <a:t>config</a:t>
            </a:r>
            <a:r>
              <a:rPr lang="en-US" altLang="zh-CN" sz="2100" b="1">
                <a:solidFill>
                  <a:schemeClr val="tx1">
                    <a:lumMod val="95000"/>
                    <a:lumOff val="5000"/>
                  </a:schemeClr>
                </a:solidFill>
                <a:latin typeface="Monospace"/>
              </a:rPr>
              <a:t>,</a:t>
            </a:r>
            <a:r>
              <a:rPr lang="en-US" altLang="zh-CN" sz="2100" b="1">
                <a:solidFill>
                  <a:srgbClr val="D9E8F7"/>
                </a:solidFill>
                <a:latin typeface="Monospace"/>
              </a:rPr>
              <a:t> </a:t>
            </a:r>
            <a:r>
              <a:rPr lang="en-US" altLang="zh-CN" sz="2400" b="1">
                <a:solidFill>
                  <a:schemeClr val="accent5">
                    <a:lumMod val="60000"/>
                    <a:lumOff val="40000"/>
                  </a:schemeClr>
                </a:solidFill>
              </a:rPr>
              <a:t>geometry</a:t>
            </a:r>
            <a:r>
              <a:rPr lang="en-US" altLang="zh-CN" sz="2100" b="1">
                <a:solidFill>
                  <a:schemeClr val="tx1">
                    <a:lumMod val="95000"/>
                    <a:lumOff val="5000"/>
                  </a:schemeClr>
                </a:solidFill>
                <a:latin typeface="Monospace"/>
              </a:rPr>
              <a:t>);</a:t>
            </a:r>
            <a:endParaRPr lang="zh-CN" altLang="en-US" sz="2100" b="1">
              <a:solidFill>
                <a:schemeClr val="tx1">
                  <a:lumMod val="95000"/>
                  <a:lumOff val="5000"/>
                </a:schemeClr>
              </a:solidFill>
            </a:endParaRPr>
          </a:p>
        </p:txBody>
      </p:sp>
      <p:sp>
        <p:nvSpPr>
          <p:cNvPr id="18" name="矩形 17"/>
          <p:cNvSpPr/>
          <p:nvPr/>
        </p:nvSpPr>
        <p:spPr>
          <a:xfrm>
            <a:off x="5735960" y="378822"/>
            <a:ext cx="5538889" cy="369332"/>
          </a:xfrm>
          <a:prstGeom prst="rect">
            <a:avLst/>
          </a:prstGeom>
        </p:spPr>
        <p:txBody>
          <a:bodyPr wrap="none">
            <a:spAutoFit/>
          </a:bodyPr>
          <a:lstStyle/>
          <a:p>
            <a:r>
              <a:rPr lang="en-US" altLang="zh-CN"/>
              <a:t> Redistribute the points to all ranks based on the coloring</a:t>
            </a:r>
            <a:endParaRPr lang="zh-CN" altLang="en-US"/>
          </a:p>
        </p:txBody>
      </p:sp>
      <p:sp>
        <p:nvSpPr>
          <p:cNvPr id="19" name="矩形 18"/>
          <p:cNvSpPr/>
          <p:nvPr/>
        </p:nvSpPr>
        <p:spPr>
          <a:xfrm>
            <a:off x="2351584" y="5373216"/>
            <a:ext cx="8136904" cy="1200329"/>
          </a:xfrm>
          <a:prstGeom prst="rect">
            <a:avLst/>
          </a:prstGeom>
        </p:spPr>
        <p:txBody>
          <a:bodyPr wrap="square">
            <a:spAutoFit/>
          </a:bodyPr>
          <a:lstStyle/>
          <a:p>
            <a:r>
              <a:rPr lang="en-US" altLang="zh-CN" sz="2400" b="1"/>
              <a:t>Local_Points</a:t>
            </a:r>
            <a:r>
              <a:rPr lang="en-US" altLang="zh-CN" sz="2400" b="1">
                <a:solidFill>
                  <a:schemeClr val="tx1">
                    <a:lumMod val="95000"/>
                    <a:lumOff val="5000"/>
                  </a:schemeClr>
                </a:solidFill>
                <a:latin typeface="Monospace"/>
              </a:rPr>
              <a:t> </a:t>
            </a:r>
            <a:r>
              <a:rPr lang="en-US" altLang="zh-CN" sz="2400" b="1"/>
              <a:t>= new unsigned long[nPoint_Recv[size]];</a:t>
            </a:r>
          </a:p>
          <a:p>
            <a:r>
              <a:rPr lang="en-US" altLang="zh-CN" sz="2400" b="1"/>
              <a:t>Local_Colors = new unsigned long[nPoint_Recv[size]];</a:t>
            </a:r>
          </a:p>
          <a:p>
            <a:r>
              <a:rPr lang="en-US" altLang="zh-CN" sz="2400" b="1"/>
              <a:t>Local_Coords = new Su2double[nDim*nPoint_Recv[size]];</a:t>
            </a:r>
            <a:endParaRPr lang="zh-CN" altLang="en-US" sz="2400" b="1"/>
          </a:p>
        </p:txBody>
      </p:sp>
      <p:pic>
        <p:nvPicPr>
          <p:cNvPr id="63" name="图片 62"/>
          <p:cNvPicPr>
            <a:picLocks noChangeAspect="1"/>
          </p:cNvPicPr>
          <p:nvPr/>
        </p:nvPicPr>
        <p:blipFill>
          <a:blip r:embed="rId3"/>
          <a:stretch>
            <a:fillRect/>
          </a:stretch>
        </p:blipFill>
        <p:spPr>
          <a:xfrm>
            <a:off x="2351584" y="1052736"/>
            <a:ext cx="7201464" cy="4256008"/>
          </a:xfrm>
          <a:prstGeom prst="rect">
            <a:avLst/>
          </a:prstGeom>
        </p:spPr>
      </p:pic>
    </p:spTree>
    <p:extLst>
      <p:ext uri="{BB962C8B-B14F-4D97-AF65-F5344CB8AC3E}">
        <p14:creationId xmlns:p14="http://schemas.microsoft.com/office/powerpoint/2010/main" val="355205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63752" y="5376918"/>
            <a:ext cx="8136904" cy="1384995"/>
          </a:xfrm>
          <a:prstGeom prst="rect">
            <a:avLst/>
          </a:prstGeom>
        </p:spPr>
        <p:txBody>
          <a:bodyPr wrap="square">
            <a:spAutoFit/>
          </a:bodyPr>
          <a:lstStyle/>
          <a:p>
            <a:r>
              <a:rPr lang="en-US" altLang="zh-CN" sz="2800" b="1"/>
              <a:t>unsigned long nLocal_Point;</a:t>
            </a:r>
          </a:p>
          <a:p>
            <a:r>
              <a:rPr lang="en-US" altLang="zh-CN" sz="2800" b="1"/>
              <a:t>unsigned long *</a:t>
            </a:r>
            <a:r>
              <a:rPr lang="en-US" altLang="zh-CN" sz="2800" b="1">
                <a:solidFill>
                  <a:schemeClr val="tx1">
                    <a:lumMod val="95000"/>
                    <a:lumOff val="5000"/>
                  </a:schemeClr>
                </a:solidFill>
              </a:rPr>
              <a:t>Conn_Quad;</a:t>
            </a:r>
          </a:p>
          <a:p>
            <a:r>
              <a:rPr lang="en-US" altLang="zh-CN" sz="2800" b="1"/>
              <a:t>unsigned long *</a:t>
            </a:r>
            <a:r>
              <a:rPr lang="en-US" altLang="zh-CN" sz="2800" b="1">
                <a:solidFill>
                  <a:schemeClr val="tx1">
                    <a:lumMod val="95000"/>
                    <a:lumOff val="5000"/>
                  </a:schemeClr>
                </a:solidFill>
              </a:rPr>
              <a:t>ID_Quad;</a:t>
            </a:r>
            <a:endParaRPr lang="zh-CN" altLang="en-US" sz="2800" b="1">
              <a:solidFill>
                <a:schemeClr val="tx1">
                  <a:lumMod val="95000"/>
                  <a:lumOff val="5000"/>
                </a:schemeClr>
              </a:solidFill>
            </a:endParaRPr>
          </a:p>
        </p:txBody>
      </p:sp>
      <p:pic>
        <p:nvPicPr>
          <p:cNvPr id="3" name="图片 2"/>
          <p:cNvPicPr>
            <a:picLocks noChangeAspect="1"/>
          </p:cNvPicPr>
          <p:nvPr/>
        </p:nvPicPr>
        <p:blipFill>
          <a:blip r:embed="rId3"/>
          <a:stretch>
            <a:fillRect/>
          </a:stretch>
        </p:blipFill>
        <p:spPr>
          <a:xfrm>
            <a:off x="2351584" y="980728"/>
            <a:ext cx="7200000" cy="4255143"/>
          </a:xfrm>
          <a:prstGeom prst="rect">
            <a:avLst/>
          </a:prstGeom>
        </p:spPr>
      </p:pic>
      <p:sp>
        <p:nvSpPr>
          <p:cNvPr id="6" name="矩形 5"/>
          <p:cNvSpPr/>
          <p:nvPr/>
        </p:nvSpPr>
        <p:spPr>
          <a:xfrm>
            <a:off x="623392" y="332656"/>
            <a:ext cx="8718349" cy="461665"/>
          </a:xfrm>
          <a:prstGeom prst="rect">
            <a:avLst/>
          </a:prstGeom>
        </p:spPr>
        <p:txBody>
          <a:bodyPr wrap="none">
            <a:spAutoFit/>
          </a:bodyPr>
          <a:lstStyle/>
          <a:p>
            <a:r>
              <a:rPr lang="en-US" altLang="zh-CN" sz="2400" b="1">
                <a:solidFill>
                  <a:schemeClr val="accent6">
                    <a:lumMod val="50000"/>
                  </a:schemeClr>
                </a:solidFill>
              </a:rPr>
              <a:t>DistributeVolumeConnectivity</a:t>
            </a:r>
            <a:r>
              <a:rPr lang="en-US" altLang="zh-CN" sz="2400" b="1"/>
              <a:t>(</a:t>
            </a:r>
            <a:r>
              <a:rPr lang="en-US" altLang="zh-CN" sz="2400" b="1">
                <a:solidFill>
                  <a:schemeClr val="accent1">
                    <a:lumMod val="75000"/>
                  </a:schemeClr>
                </a:solidFill>
              </a:rPr>
              <a:t>config</a:t>
            </a:r>
            <a:r>
              <a:rPr lang="en-US" altLang="zh-CN" sz="2400" b="1"/>
              <a:t>, </a:t>
            </a:r>
            <a:r>
              <a:rPr lang="en-US" altLang="zh-CN" sz="2400" b="1">
                <a:solidFill>
                  <a:schemeClr val="accent1">
                    <a:lumMod val="75000"/>
                  </a:schemeClr>
                </a:solidFill>
              </a:rPr>
              <a:t>geometry</a:t>
            </a:r>
            <a:r>
              <a:rPr lang="en-US" altLang="zh-CN" sz="2400" b="1"/>
              <a:t>, </a:t>
            </a:r>
            <a:r>
              <a:rPr lang="en-US" altLang="zh-CN" sz="2400" b="1" i="1">
                <a:solidFill>
                  <a:schemeClr val="accent5">
                    <a:lumMod val="60000"/>
                    <a:lumOff val="40000"/>
                  </a:schemeClr>
                </a:solidFill>
              </a:rPr>
              <a:t>QUADRILATERAL</a:t>
            </a:r>
            <a:r>
              <a:rPr lang="en-US" altLang="zh-CN" sz="2400" b="1" i="1"/>
              <a:t>);</a:t>
            </a:r>
            <a:endParaRPr lang="zh-CN" altLang="en-US" sz="2100" b="1">
              <a:solidFill>
                <a:schemeClr val="tx1">
                  <a:lumMod val="95000"/>
                  <a:lumOff val="5000"/>
                </a:schemeClr>
              </a:solidFill>
            </a:endParaRPr>
          </a:p>
        </p:txBody>
      </p:sp>
    </p:spTree>
    <p:extLst>
      <p:ext uri="{BB962C8B-B14F-4D97-AF65-F5344CB8AC3E}">
        <p14:creationId xmlns:p14="http://schemas.microsoft.com/office/powerpoint/2010/main" val="282043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3392" y="332656"/>
            <a:ext cx="5505033" cy="461665"/>
          </a:xfrm>
          <a:prstGeom prst="rect">
            <a:avLst/>
          </a:prstGeom>
        </p:spPr>
        <p:txBody>
          <a:bodyPr wrap="none">
            <a:spAutoFit/>
          </a:bodyPr>
          <a:lstStyle/>
          <a:p>
            <a:r>
              <a:rPr lang="en-US" altLang="zh-CN" sz="2400" b="1">
                <a:solidFill>
                  <a:schemeClr val="accent6">
                    <a:lumMod val="50000"/>
                  </a:schemeClr>
                </a:solidFill>
              </a:rPr>
              <a:t>DistributeMarkerTags</a:t>
            </a:r>
            <a:r>
              <a:rPr lang="en-US" altLang="zh-CN" sz="2400" b="1"/>
              <a:t>(</a:t>
            </a:r>
            <a:r>
              <a:rPr lang="en-US" altLang="zh-CN" sz="2400" b="1">
                <a:solidFill>
                  <a:schemeClr val="accent1">
                    <a:lumMod val="75000"/>
                  </a:schemeClr>
                </a:solidFill>
              </a:rPr>
              <a:t>config</a:t>
            </a:r>
            <a:r>
              <a:rPr lang="en-US" altLang="zh-CN" sz="2400" b="1"/>
              <a:t>, </a:t>
            </a:r>
            <a:r>
              <a:rPr lang="en-US" altLang="zh-CN" sz="2400" b="1">
                <a:solidFill>
                  <a:schemeClr val="accent1">
                    <a:lumMod val="75000"/>
                  </a:schemeClr>
                </a:solidFill>
              </a:rPr>
              <a:t>geometry</a:t>
            </a:r>
            <a:r>
              <a:rPr lang="en-US" altLang="zh-CN" sz="2400" b="1" i="1"/>
              <a:t>);</a:t>
            </a:r>
            <a:endParaRPr lang="zh-CN" altLang="en-US" sz="2100" b="1">
              <a:solidFill>
                <a:schemeClr val="tx1">
                  <a:lumMod val="95000"/>
                  <a:lumOff val="5000"/>
                </a:schemeClr>
              </a:solidFill>
            </a:endParaRPr>
          </a:p>
        </p:txBody>
      </p:sp>
      <p:pic>
        <p:nvPicPr>
          <p:cNvPr id="2" name="图片 1"/>
          <p:cNvPicPr>
            <a:picLocks noChangeAspect="1"/>
          </p:cNvPicPr>
          <p:nvPr/>
        </p:nvPicPr>
        <p:blipFill>
          <a:blip r:embed="rId3"/>
          <a:stretch>
            <a:fillRect/>
          </a:stretch>
        </p:blipFill>
        <p:spPr>
          <a:xfrm>
            <a:off x="1703512" y="1037663"/>
            <a:ext cx="9041855" cy="5343665"/>
          </a:xfrm>
          <a:prstGeom prst="rect">
            <a:avLst/>
          </a:prstGeom>
        </p:spPr>
      </p:pic>
      <p:sp>
        <p:nvSpPr>
          <p:cNvPr id="4" name="文本框 3"/>
          <p:cNvSpPr txBox="1"/>
          <p:nvPr/>
        </p:nvSpPr>
        <p:spPr>
          <a:xfrm>
            <a:off x="695400" y="3573016"/>
            <a:ext cx="608243" cy="369332"/>
          </a:xfrm>
          <a:prstGeom prst="rect">
            <a:avLst/>
          </a:prstGeom>
          <a:noFill/>
        </p:spPr>
        <p:txBody>
          <a:bodyPr wrap="none" rtlCol="0">
            <a:spAutoFit/>
          </a:bodyPr>
          <a:lstStyle/>
          <a:p>
            <a:r>
              <a:rPr lang="en-US" altLang="zh-CN"/>
              <a:t>Inlet</a:t>
            </a:r>
            <a:endParaRPr lang="zh-CN" altLang="en-US"/>
          </a:p>
        </p:txBody>
      </p:sp>
      <p:sp>
        <p:nvSpPr>
          <p:cNvPr id="7" name="文本框 6"/>
          <p:cNvSpPr txBox="1"/>
          <p:nvPr/>
        </p:nvSpPr>
        <p:spPr>
          <a:xfrm>
            <a:off x="10841114" y="3573016"/>
            <a:ext cx="779765" cy="369332"/>
          </a:xfrm>
          <a:prstGeom prst="rect">
            <a:avLst/>
          </a:prstGeom>
          <a:noFill/>
        </p:spPr>
        <p:txBody>
          <a:bodyPr wrap="none" rtlCol="0">
            <a:spAutoFit/>
          </a:bodyPr>
          <a:lstStyle/>
          <a:p>
            <a:r>
              <a:rPr lang="en-US" altLang="zh-CN"/>
              <a:t>Outlet</a:t>
            </a:r>
            <a:endParaRPr lang="zh-CN" altLang="en-US"/>
          </a:p>
        </p:txBody>
      </p:sp>
      <p:sp>
        <p:nvSpPr>
          <p:cNvPr id="8" name="文本框 7"/>
          <p:cNvSpPr txBox="1"/>
          <p:nvPr/>
        </p:nvSpPr>
        <p:spPr>
          <a:xfrm>
            <a:off x="4330494" y="5808254"/>
            <a:ext cx="1196161" cy="369332"/>
          </a:xfrm>
          <a:prstGeom prst="rect">
            <a:avLst/>
          </a:prstGeom>
          <a:noFill/>
        </p:spPr>
        <p:txBody>
          <a:bodyPr wrap="none" rtlCol="0">
            <a:spAutoFit/>
          </a:bodyPr>
          <a:lstStyle/>
          <a:p>
            <a:r>
              <a:rPr lang="en-US" altLang="zh-CN"/>
              <a:t>Euler_Wall</a:t>
            </a:r>
            <a:endParaRPr lang="zh-CN" altLang="en-US"/>
          </a:p>
        </p:txBody>
      </p:sp>
      <p:sp>
        <p:nvSpPr>
          <p:cNvPr id="9" name="文本框 8"/>
          <p:cNvSpPr txBox="1"/>
          <p:nvPr/>
        </p:nvSpPr>
        <p:spPr>
          <a:xfrm>
            <a:off x="9120336" y="5805264"/>
            <a:ext cx="1196161" cy="369332"/>
          </a:xfrm>
          <a:prstGeom prst="rect">
            <a:avLst/>
          </a:prstGeom>
          <a:noFill/>
        </p:spPr>
        <p:txBody>
          <a:bodyPr wrap="none" rtlCol="0">
            <a:spAutoFit/>
          </a:bodyPr>
          <a:lstStyle/>
          <a:p>
            <a:r>
              <a:rPr lang="en-US" altLang="zh-CN"/>
              <a:t>Euler_Wall</a:t>
            </a:r>
            <a:endParaRPr lang="zh-CN" altLang="en-US"/>
          </a:p>
        </p:txBody>
      </p:sp>
      <p:sp>
        <p:nvSpPr>
          <p:cNvPr id="11" name="文本框 10"/>
          <p:cNvSpPr txBox="1"/>
          <p:nvPr/>
        </p:nvSpPr>
        <p:spPr>
          <a:xfrm>
            <a:off x="1919536" y="1484784"/>
            <a:ext cx="1196161" cy="369332"/>
          </a:xfrm>
          <a:prstGeom prst="rect">
            <a:avLst/>
          </a:prstGeom>
          <a:noFill/>
        </p:spPr>
        <p:txBody>
          <a:bodyPr wrap="none" rtlCol="0">
            <a:spAutoFit/>
          </a:bodyPr>
          <a:lstStyle/>
          <a:p>
            <a:r>
              <a:rPr lang="en-US" altLang="zh-CN"/>
              <a:t>Euler_Wall</a:t>
            </a:r>
            <a:endParaRPr lang="zh-CN" altLang="en-US"/>
          </a:p>
        </p:txBody>
      </p:sp>
      <p:sp>
        <p:nvSpPr>
          <p:cNvPr id="12" name="文本框 11"/>
          <p:cNvSpPr txBox="1"/>
          <p:nvPr/>
        </p:nvSpPr>
        <p:spPr>
          <a:xfrm>
            <a:off x="6709378" y="1481794"/>
            <a:ext cx="1196161" cy="369332"/>
          </a:xfrm>
          <a:prstGeom prst="rect">
            <a:avLst/>
          </a:prstGeom>
          <a:noFill/>
        </p:spPr>
        <p:txBody>
          <a:bodyPr wrap="none" rtlCol="0">
            <a:spAutoFit/>
          </a:bodyPr>
          <a:lstStyle/>
          <a:p>
            <a:r>
              <a:rPr lang="en-US" altLang="zh-CN"/>
              <a:t>Euler_Wall</a:t>
            </a:r>
            <a:endParaRPr lang="zh-CN" altLang="en-US"/>
          </a:p>
        </p:txBody>
      </p:sp>
    </p:spTree>
    <p:extLst>
      <p:ext uri="{BB962C8B-B14F-4D97-AF65-F5344CB8AC3E}">
        <p14:creationId xmlns:p14="http://schemas.microsoft.com/office/powerpoint/2010/main" val="2950677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定义求解器</a:t>
            </a:r>
          </a:p>
        </p:txBody>
      </p:sp>
      <p:sp>
        <p:nvSpPr>
          <p:cNvPr id="2" name="文本框 1"/>
          <p:cNvSpPr txBox="1"/>
          <p:nvPr/>
        </p:nvSpPr>
        <p:spPr>
          <a:xfrm>
            <a:off x="331061" y="1557585"/>
            <a:ext cx="11860939" cy="4647426"/>
          </a:xfrm>
          <a:prstGeom prst="rect">
            <a:avLst/>
          </a:prstGeom>
          <a:noFill/>
        </p:spPr>
        <p:txBody>
          <a:bodyPr wrap="none" rtlCol="0">
            <a:spAutoFit/>
          </a:bodyPr>
          <a:lstStyle/>
          <a:p>
            <a:r>
              <a:rPr lang="en-US" altLang="zh-CN" sz="2000" b="1">
                <a:solidFill>
                  <a:srgbClr val="000000"/>
                </a:solidFill>
              </a:rPr>
              <a:t>CGeometry *</a:t>
            </a:r>
            <a:r>
              <a:rPr lang="en-US" altLang="zh-CN" sz="2000">
                <a:solidFill>
                  <a:srgbClr val="00B0F0"/>
                </a:solidFill>
              </a:rPr>
              <a:t>geometry_aux</a:t>
            </a:r>
            <a:r>
              <a:rPr lang="en-US" altLang="zh-CN" sz="2000">
                <a:solidFill>
                  <a:srgbClr val="000000"/>
                </a:solidFill>
              </a:rPr>
              <a:t> = NULL;</a:t>
            </a:r>
          </a:p>
          <a:p>
            <a:endParaRPr lang="en-US" altLang="zh-CN">
              <a:solidFill>
                <a:srgbClr val="000000"/>
              </a:solidFill>
            </a:endParaRPr>
          </a:p>
          <a:p>
            <a:r>
              <a:rPr lang="en-US" altLang="zh-CN" sz="2000">
                <a:solidFill>
                  <a:srgbClr val="00B0F0"/>
                </a:solidFill>
              </a:rPr>
              <a:t>geometry_aux</a:t>
            </a:r>
            <a:r>
              <a:rPr lang="en-US" altLang="zh-CN" sz="2000">
                <a:solidFill>
                  <a:srgbClr val="000000"/>
                </a:solidFill>
              </a:rPr>
              <a:t> = new </a:t>
            </a:r>
            <a:r>
              <a:rPr lang="en-US" altLang="zh-CN" sz="2000" b="1">
                <a:solidFill>
                  <a:srgbClr val="000000"/>
                </a:solidFill>
              </a:rPr>
              <a:t>CPhysicalGeometry</a:t>
            </a:r>
            <a:r>
              <a:rPr lang="en-US" altLang="zh-CN" sz="2000">
                <a:solidFill>
                  <a:srgbClr val="000000"/>
                </a:solidFill>
              </a:rPr>
              <a:t>(config_container[</a:t>
            </a:r>
            <a:r>
              <a:rPr lang="en-US" altLang="zh-CN" sz="2000" b="1">
                <a:solidFill>
                  <a:srgbClr val="00B050"/>
                </a:solidFill>
              </a:rPr>
              <a:t>iZone</a:t>
            </a:r>
            <a:r>
              <a:rPr lang="en-US" altLang="zh-CN" sz="2000">
                <a:solidFill>
                  <a:srgbClr val="000000"/>
                </a:solidFill>
              </a:rPr>
              <a:t>], </a:t>
            </a:r>
            <a:r>
              <a:rPr lang="en-US" altLang="zh-CN" sz="2000" b="1">
                <a:solidFill>
                  <a:srgbClr val="00B050"/>
                </a:solidFill>
              </a:rPr>
              <a:t>iZone</a:t>
            </a:r>
            <a:r>
              <a:rPr lang="en-US" altLang="zh-CN" sz="2000">
                <a:solidFill>
                  <a:srgbClr val="000000"/>
                </a:solidFill>
              </a:rPr>
              <a:t>, </a:t>
            </a:r>
            <a:r>
              <a:rPr lang="en-US" altLang="zh-CN" sz="2000" b="1">
                <a:solidFill>
                  <a:srgbClr val="00B050"/>
                </a:solidFill>
              </a:rPr>
              <a:t>nZone</a:t>
            </a:r>
            <a:r>
              <a:rPr lang="en-US" altLang="zh-CN" sz="2000">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a:t>
            </a:r>
            <a:r>
              <a:rPr lang="zh-CN" altLang="en-US" sz="2000" b="1">
                <a:solidFill>
                  <a:srgbClr val="FFE2C5">
                    <a:lumMod val="50000"/>
                  </a:srgbClr>
                </a:solidFill>
              </a:rPr>
              <a:t>读    读的是什么</a:t>
            </a:r>
            <a:r>
              <a:rPr lang="en-US" altLang="zh-CN" sz="2000" b="1">
                <a:solidFill>
                  <a:srgbClr val="FFE2C5">
                    <a:lumMod val="50000"/>
                  </a:srgbClr>
                </a:solidFill>
              </a:rPr>
              <a:t>?  </a:t>
            </a:r>
            <a:r>
              <a:rPr lang="zh-CN" altLang="en-US" sz="2000" b="1">
                <a:solidFill>
                  <a:srgbClr val="FFE2C5">
                    <a:lumMod val="50000"/>
                  </a:srgbClr>
                </a:solidFill>
              </a:rPr>
              <a:t>怎么存的？</a:t>
            </a:r>
            <a:endParaRPr lang="en-US" altLang="zh-CN" sz="2000" b="1">
              <a:solidFill>
                <a:srgbClr val="FFE2C5">
                  <a:lumMod val="50000"/>
                </a:srgbClr>
              </a:solidFill>
            </a:endParaRPr>
          </a:p>
          <a:p>
            <a:r>
              <a:rPr lang="en-US" altLang="zh-CN" sz="2000">
                <a:solidFill>
                  <a:srgbClr val="00B0F0"/>
                </a:solidFill>
              </a:rPr>
              <a:t>geometry_aux</a:t>
            </a:r>
            <a:r>
              <a:rPr lang="en-US" altLang="zh-CN" sz="2000">
                <a:solidFill>
                  <a:srgbClr val="000000"/>
                </a:solidFill>
              </a:rPr>
              <a:t>-&gt;</a:t>
            </a:r>
            <a:r>
              <a:rPr lang="en-US" altLang="zh-CN" sz="2000" b="1">
                <a:solidFill>
                  <a:srgbClr val="000000"/>
                </a:solidFill>
              </a:rPr>
              <a:t>SetColorGrid_Parallel</a:t>
            </a:r>
            <a:r>
              <a:rPr lang="en-US" altLang="zh-CN" sz="2000">
                <a:solidFill>
                  <a:srgbClr val="000000"/>
                </a:solidFill>
              </a:rPr>
              <a:t>(config_container[</a:t>
            </a:r>
            <a:r>
              <a:rPr lang="en-US" altLang="zh-CN" b="1">
                <a:solidFill>
                  <a:srgbClr val="00B050"/>
                </a:solidFill>
              </a:rPr>
              <a:t>iZone</a:t>
            </a:r>
            <a:r>
              <a:rPr lang="en-US" altLang="zh-CN" sz="2000">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a:t>
            </a:r>
            <a:r>
              <a:rPr lang="zh-CN" altLang="en-US" sz="2000" b="1">
                <a:solidFill>
                  <a:srgbClr val="FFE2C5">
                    <a:lumMod val="50000"/>
                  </a:srgbClr>
                </a:solidFill>
              </a:rPr>
              <a:t>分     为什么要分？ 怎么分？</a:t>
            </a:r>
            <a:endParaRPr lang="en-US" altLang="zh-CN" sz="2000" b="1">
              <a:solidFill>
                <a:srgbClr val="FFE2C5">
                  <a:lumMod val="50000"/>
                </a:srgbClr>
              </a:solidFill>
            </a:endParaRPr>
          </a:p>
          <a:p>
            <a:r>
              <a:rPr lang="en-US" altLang="zh-CN" sz="2000">
                <a:solidFill>
                  <a:srgbClr val="00B0F0"/>
                </a:solidFill>
              </a:rPr>
              <a:t>geometry_container</a:t>
            </a:r>
            <a:r>
              <a:rPr lang="en-US" altLang="zh-CN" sz="2000">
                <a:solidFill>
                  <a:srgbClr val="000000"/>
                </a:solidFill>
              </a:rPr>
              <a:t>[</a:t>
            </a:r>
            <a:r>
              <a:rPr lang="en-US" altLang="zh-CN" sz="2000">
                <a:solidFill>
                  <a:srgbClr val="00B050"/>
                </a:solidFill>
              </a:rPr>
              <a:t>iZone</a:t>
            </a:r>
            <a:r>
              <a:rPr lang="en-US" altLang="zh-CN" sz="2000">
                <a:solidFill>
                  <a:srgbClr val="000000"/>
                </a:solidFill>
              </a:rPr>
              <a:t>][</a:t>
            </a:r>
            <a:r>
              <a:rPr lang="en-US" altLang="zh-CN" sz="2000">
                <a:solidFill>
                  <a:srgbClr val="00B050"/>
                </a:solidFill>
              </a:rPr>
              <a:t>MESH_0</a:t>
            </a:r>
            <a:r>
              <a:rPr lang="en-US" altLang="zh-CN" sz="2000">
                <a:solidFill>
                  <a:srgbClr val="000000"/>
                </a:solidFill>
              </a:rPr>
              <a:t>] = </a:t>
            </a:r>
            <a:r>
              <a:rPr lang="en-US" altLang="zh-CN" b="1">
                <a:solidFill>
                  <a:srgbClr val="000000"/>
                </a:solidFill>
              </a:rPr>
              <a:t>new </a:t>
            </a:r>
            <a:r>
              <a:rPr lang="en-US" altLang="zh-CN" b="1">
                <a:solidFill>
                  <a:srgbClr val="00B0F0"/>
                </a:solidFill>
              </a:rPr>
              <a:t>CPhysicalGeometry</a:t>
            </a:r>
            <a:r>
              <a:rPr lang="en-US" altLang="zh-CN" b="1">
                <a:solidFill>
                  <a:srgbClr val="000000"/>
                </a:solidFill>
              </a:rPr>
              <a:t>(</a:t>
            </a:r>
            <a:r>
              <a:rPr lang="en-US" altLang="zh-CN" b="1">
                <a:solidFill>
                  <a:srgbClr val="00B050"/>
                </a:solidFill>
              </a:rPr>
              <a:t>geometry_aux</a:t>
            </a:r>
            <a:r>
              <a:rPr lang="en-US" altLang="zh-CN" b="1">
                <a:solidFill>
                  <a:srgbClr val="000000"/>
                </a:solidFill>
              </a:rPr>
              <a:t>, config_container[</a:t>
            </a:r>
            <a:r>
              <a:rPr lang="en-US" altLang="zh-CN" b="1">
                <a:solidFill>
                  <a:srgbClr val="00B050"/>
                </a:solidFill>
              </a:rPr>
              <a:t>iZone</a:t>
            </a:r>
            <a:r>
              <a:rPr lang="en-US" altLang="zh-CN" b="1">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Redistributes the points and cells to all partitions based on the coloring.</a:t>
            </a:r>
          </a:p>
          <a:p>
            <a:r>
              <a:rPr lang="en-US" altLang="zh-CN" sz="2000">
                <a:solidFill>
                  <a:srgbClr val="00B0F0"/>
                </a:solidFill>
              </a:rPr>
              <a:t>geometry_container</a:t>
            </a:r>
            <a:r>
              <a:rPr lang="en-US" altLang="zh-CN" sz="2000">
                <a:solidFill>
                  <a:srgbClr val="000000"/>
                </a:solidFill>
              </a:rPr>
              <a:t>[</a:t>
            </a:r>
            <a:r>
              <a:rPr lang="en-US" altLang="zh-CN" sz="2000">
                <a:solidFill>
                  <a:srgbClr val="00B050"/>
                </a:solidFill>
              </a:rPr>
              <a:t>iZone</a:t>
            </a:r>
            <a:r>
              <a:rPr lang="en-US" altLang="zh-CN" sz="2000">
                <a:solidFill>
                  <a:srgbClr val="000000"/>
                </a:solidFill>
              </a:rPr>
              <a:t>][</a:t>
            </a:r>
            <a:r>
              <a:rPr lang="en-US" altLang="zh-CN" sz="2000">
                <a:solidFill>
                  <a:srgbClr val="00B050"/>
                </a:solidFill>
              </a:rPr>
              <a:t>MESH_0</a:t>
            </a:r>
            <a:r>
              <a:rPr lang="en-US" altLang="zh-CN" sz="2000">
                <a:solidFill>
                  <a:srgbClr val="000000"/>
                </a:solidFill>
              </a:rPr>
              <a:t>]-&gt;</a:t>
            </a:r>
            <a:r>
              <a:rPr lang="en-US" altLang="zh-CN" sz="2000" b="1">
                <a:solidFill>
                  <a:srgbClr val="0070C0"/>
                </a:solidFill>
              </a:rPr>
              <a:t>SetSendReceive</a:t>
            </a:r>
            <a:r>
              <a:rPr lang="en-US" altLang="zh-CN" sz="2000">
                <a:solidFill>
                  <a:srgbClr val="000000"/>
                </a:solidFill>
              </a:rPr>
              <a:t>(config_container[</a:t>
            </a:r>
            <a:r>
              <a:rPr lang="en-US" altLang="zh-CN" sz="2000" b="1">
                <a:solidFill>
                  <a:srgbClr val="00B050"/>
                </a:solidFill>
              </a:rPr>
              <a:t>iZone</a:t>
            </a:r>
            <a:r>
              <a:rPr lang="en-US" altLang="zh-CN" sz="2000">
                <a:solidFill>
                  <a:srgbClr val="000000"/>
                </a:solidFill>
              </a:rPr>
              <a:t>]);</a:t>
            </a:r>
          </a:p>
          <a:p>
            <a:endParaRPr lang="en-US" altLang="zh-CN" b="1">
              <a:solidFill>
                <a:srgbClr val="FFE2C5">
                  <a:lumMod val="50000"/>
                </a:srgbClr>
              </a:solidFill>
            </a:endParaRPr>
          </a:p>
          <a:p>
            <a:r>
              <a:rPr lang="en-US" altLang="zh-CN" sz="2000" b="1">
                <a:solidFill>
                  <a:srgbClr val="0070C0"/>
                </a:solidFill>
              </a:rPr>
              <a:t>Geometrical_Preprocessing</a:t>
            </a:r>
            <a:r>
              <a:rPr lang="en-US" altLang="zh-CN" sz="2000">
                <a:solidFill>
                  <a:srgbClr val="000000"/>
                </a:solidFill>
              </a:rPr>
              <a:t>();	</a:t>
            </a:r>
          </a:p>
          <a:p>
            <a:r>
              <a:rPr lang="en-US" altLang="zh-CN" sz="2000" b="1">
                <a:solidFill>
                  <a:srgbClr val="FFE2C5">
                    <a:lumMod val="50000"/>
                  </a:srgbClr>
                </a:solidFill>
              </a:rPr>
              <a:t>		// RCM                                                                     </a:t>
            </a:r>
          </a:p>
          <a:p>
            <a:r>
              <a:rPr lang="en-US" altLang="zh-CN" sz="2000" b="1">
                <a:solidFill>
                  <a:srgbClr val="FFE2C5">
                    <a:lumMod val="50000"/>
                  </a:srgbClr>
                </a:solidFill>
              </a:rPr>
              <a:t>		//</a:t>
            </a:r>
            <a:r>
              <a:rPr lang="zh-CN" altLang="en-US" sz="2000" b="1">
                <a:solidFill>
                  <a:srgbClr val="FFE2C5">
                    <a:lumMod val="50000"/>
                  </a:srgbClr>
                </a:solidFill>
              </a:rPr>
              <a:t>创建</a:t>
            </a:r>
            <a:r>
              <a:rPr lang="en-US" altLang="zh-CN" sz="2000" b="1">
                <a:solidFill>
                  <a:srgbClr val="FFE2C5">
                    <a:lumMod val="50000"/>
                  </a:srgbClr>
                </a:solidFill>
              </a:rPr>
              <a:t>edge_based data structure</a:t>
            </a:r>
          </a:p>
          <a:p>
            <a:r>
              <a:rPr lang="en-US" altLang="zh-CN" sz="2000" b="1">
                <a:solidFill>
                  <a:srgbClr val="FFE2C5">
                    <a:lumMod val="50000"/>
                  </a:srgbClr>
                </a:solidFill>
              </a:rPr>
              <a:t>		//</a:t>
            </a:r>
            <a:r>
              <a:rPr lang="zh-CN" altLang="en-US" sz="2000" b="1">
                <a:solidFill>
                  <a:srgbClr val="FFE2C5">
                    <a:lumMod val="50000"/>
                  </a:srgbClr>
                </a:solidFill>
              </a:rPr>
              <a:t>多重网格分配</a:t>
            </a:r>
            <a:endParaRPr lang="en-US" altLang="zh-CN" sz="2000" b="1">
              <a:solidFill>
                <a:srgbClr val="FFE2C5">
                  <a:lumMod val="50000"/>
                </a:srgbClr>
              </a:solidFill>
            </a:endParaRPr>
          </a:p>
          <a:p>
            <a:r>
              <a:rPr lang="en-US" altLang="zh-CN" sz="2000" b="1">
                <a:solidFill>
                  <a:srgbClr val="E40000"/>
                </a:solidFill>
              </a:rPr>
              <a:t>Others </a:t>
            </a:r>
            <a:r>
              <a:rPr lang="zh-CN" altLang="en-US" sz="2000" b="1">
                <a:solidFill>
                  <a:srgbClr val="E40000"/>
                </a:solidFill>
              </a:rPr>
              <a:t>。。。</a:t>
            </a:r>
            <a:endParaRPr lang="zh-CN" altLang="en-US" sz="2000">
              <a:solidFill>
                <a:srgbClr val="000000"/>
              </a:solidFill>
            </a:endParaRPr>
          </a:p>
        </p:txBody>
      </p:sp>
      <p:sp>
        <p:nvSpPr>
          <p:cNvPr id="7" name="矩形 6"/>
          <p:cNvSpPr/>
          <p:nvPr/>
        </p:nvSpPr>
        <p:spPr>
          <a:xfrm>
            <a:off x="2639616" y="452586"/>
            <a:ext cx="7532771" cy="369332"/>
          </a:xfrm>
          <a:prstGeom prst="rect">
            <a:avLst/>
          </a:prstGeom>
          <a:ln w="38100">
            <a:solidFill>
              <a:srgbClr val="FF0000"/>
            </a:solidFill>
          </a:ln>
        </p:spPr>
        <p:txBody>
          <a:bodyPr wrap="square">
            <a:spAutoFit/>
          </a:bodyPr>
          <a:lstStyle/>
          <a:p>
            <a:r>
              <a:rPr lang="en-US" altLang="zh-CN" b="1">
                <a:solidFill>
                  <a:srgbClr val="000000"/>
                </a:solidFill>
              </a:rPr>
              <a:t>driver = new CFluidDriver(</a:t>
            </a:r>
            <a:r>
              <a:rPr lang="en-US" altLang="zh-CN" b="1">
                <a:solidFill>
                  <a:srgbClr val="00B050"/>
                </a:solidFill>
              </a:rPr>
              <a:t>config_file_name</a:t>
            </a:r>
            <a:r>
              <a:rPr lang="en-US" altLang="zh-CN" b="1">
                <a:solidFill>
                  <a:srgbClr val="000000"/>
                </a:solidFill>
              </a:rPr>
              <a:t>, </a:t>
            </a:r>
            <a:r>
              <a:rPr lang="en-US" altLang="zh-CN" b="1">
                <a:solidFill>
                  <a:srgbClr val="00B050"/>
                </a:solidFill>
              </a:rPr>
              <a:t>nZone</a:t>
            </a:r>
            <a:r>
              <a:rPr lang="en-US" altLang="zh-CN" b="1">
                <a:solidFill>
                  <a:srgbClr val="000000"/>
                </a:solidFill>
              </a:rPr>
              <a:t>, </a:t>
            </a:r>
            <a:r>
              <a:rPr lang="en-US" altLang="zh-CN" b="1">
                <a:solidFill>
                  <a:srgbClr val="00B050"/>
                </a:solidFill>
              </a:rPr>
              <a:t>nDim</a:t>
            </a:r>
            <a:r>
              <a:rPr lang="en-US" altLang="zh-CN" b="1">
                <a:solidFill>
                  <a:srgbClr val="000000"/>
                </a:solidFill>
              </a:rPr>
              <a:t>, </a:t>
            </a:r>
            <a:r>
              <a:rPr lang="en-US" altLang="zh-CN" b="1">
                <a:solidFill>
                  <a:srgbClr val="00B050"/>
                </a:solidFill>
              </a:rPr>
              <a:t>periodic</a:t>
            </a:r>
            <a:r>
              <a:rPr lang="en-US" altLang="zh-CN" b="1">
                <a:solidFill>
                  <a:srgbClr val="000000"/>
                </a:solidFill>
              </a:rPr>
              <a:t>)</a:t>
            </a:r>
            <a:endParaRPr lang="zh-CN" altLang="en-US">
              <a:solidFill>
                <a:srgbClr val="000000"/>
              </a:solidFill>
            </a:endParaRPr>
          </a:p>
        </p:txBody>
      </p:sp>
      <p:sp>
        <p:nvSpPr>
          <p:cNvPr id="9" name="右箭头 8"/>
          <p:cNvSpPr/>
          <p:nvPr/>
        </p:nvSpPr>
        <p:spPr bwMode="auto">
          <a:xfrm>
            <a:off x="0" y="4005064"/>
            <a:ext cx="360040" cy="360040"/>
          </a:xfrm>
          <a:prstGeom prst="rightArrow">
            <a:avLst/>
          </a:prstGeom>
          <a:solidFill>
            <a:schemeClr val="tx2">
              <a:lumMod val="60000"/>
              <a:lumOff val="40000"/>
            </a:schemeClr>
          </a:solidFill>
          <a:ln w="9525" cap="flat" cmpd="sng" algn="ctr">
            <a:solidFill>
              <a:schemeClr val="tx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charset="0"/>
              <a:cs typeface="宋体" charset="0"/>
            </a:endParaRPr>
          </a:p>
        </p:txBody>
      </p:sp>
    </p:spTree>
    <p:extLst>
      <p:ext uri="{BB962C8B-B14F-4D97-AF65-F5344CB8AC3E}">
        <p14:creationId xmlns:p14="http://schemas.microsoft.com/office/powerpoint/2010/main" val="3990544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0" cap="none"/>
              <a:t>程序介绍</a:t>
            </a:r>
            <a:endParaRPr lang="zh-CN" altLang="en-US"/>
          </a:p>
        </p:txBody>
      </p:sp>
      <p:sp>
        <p:nvSpPr>
          <p:cNvPr id="5" name="文本占位符 4"/>
          <p:cNvSpPr>
            <a:spLocks noGrp="1"/>
          </p:cNvSpPr>
          <p:nvPr>
            <p:ph type="body" idx="1"/>
          </p:nvPr>
        </p:nvSpPr>
        <p:spPr/>
        <p:txBody>
          <a:bodyPr/>
          <a:lstStyle/>
          <a:p>
            <a:r>
              <a:rPr lang="en-US" altLang="zh-CN"/>
              <a:t>Part I</a:t>
            </a:r>
            <a:endParaRPr lang="zh-CN" altLang="en-US"/>
          </a:p>
        </p:txBody>
      </p:sp>
      <p:sp>
        <p:nvSpPr>
          <p:cNvPr id="6" name="文本占位符 5"/>
          <p:cNvSpPr>
            <a:spLocks noGrp="1"/>
          </p:cNvSpPr>
          <p:nvPr>
            <p:ph type="body" idx="13"/>
          </p:nvPr>
        </p:nvSpPr>
        <p:spPr/>
        <p:txBody>
          <a:bodyPr/>
          <a:lstStyle/>
          <a:p>
            <a:endParaRPr lang="zh-CN" altLang="en-US"/>
          </a:p>
        </p:txBody>
      </p:sp>
    </p:spTree>
    <p:extLst>
      <p:ext uri="{BB962C8B-B14F-4D97-AF65-F5344CB8AC3E}">
        <p14:creationId xmlns:p14="http://schemas.microsoft.com/office/powerpoint/2010/main" val="3366973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3392" y="332656"/>
            <a:ext cx="5519588" cy="461665"/>
          </a:xfrm>
          <a:prstGeom prst="rect">
            <a:avLst/>
          </a:prstGeom>
        </p:spPr>
        <p:txBody>
          <a:bodyPr wrap="none">
            <a:spAutoFit/>
          </a:bodyPr>
          <a:lstStyle/>
          <a:p>
            <a:r>
              <a:rPr lang="en-US" altLang="zh-CN" sz="2400" b="1">
                <a:solidFill>
                  <a:schemeClr val="accent6">
                    <a:lumMod val="50000"/>
                  </a:schemeClr>
                </a:solidFill>
              </a:rPr>
              <a:t>SetSendReceive</a:t>
            </a:r>
            <a:r>
              <a:rPr lang="en-US" altLang="zh-CN" sz="2400"/>
              <a:t>(</a:t>
            </a:r>
            <a:r>
              <a:rPr lang="en-US" altLang="zh-CN" sz="2400" b="1">
                <a:solidFill>
                  <a:schemeClr val="accent1">
                    <a:lumMod val="75000"/>
                  </a:schemeClr>
                </a:solidFill>
              </a:rPr>
              <a:t>config_container[iZone]</a:t>
            </a:r>
            <a:r>
              <a:rPr lang="en-US" altLang="zh-CN" sz="2400"/>
              <a:t>);</a:t>
            </a:r>
            <a:endParaRPr lang="zh-CN" altLang="en-US" sz="2100" b="1">
              <a:solidFill>
                <a:schemeClr val="tx1">
                  <a:lumMod val="95000"/>
                  <a:lumOff val="5000"/>
                </a:schemeClr>
              </a:solidFill>
            </a:endParaRPr>
          </a:p>
        </p:txBody>
      </p:sp>
      <p:pic>
        <p:nvPicPr>
          <p:cNvPr id="2" name="图片 1"/>
          <p:cNvPicPr>
            <a:picLocks noChangeAspect="1"/>
          </p:cNvPicPr>
          <p:nvPr/>
        </p:nvPicPr>
        <p:blipFill>
          <a:blip r:embed="rId2"/>
          <a:stretch>
            <a:fillRect/>
          </a:stretch>
        </p:blipFill>
        <p:spPr>
          <a:xfrm>
            <a:off x="1703512" y="1124744"/>
            <a:ext cx="9041855" cy="5343665"/>
          </a:xfrm>
          <a:prstGeom prst="rect">
            <a:avLst/>
          </a:prstGeom>
        </p:spPr>
      </p:pic>
      <p:sp>
        <p:nvSpPr>
          <p:cNvPr id="3" name="矩形 2"/>
          <p:cNvSpPr/>
          <p:nvPr/>
        </p:nvSpPr>
        <p:spPr>
          <a:xfrm>
            <a:off x="5519936" y="1844824"/>
            <a:ext cx="623044" cy="40609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12024" y="1844824"/>
            <a:ext cx="623044" cy="4060916"/>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endParaRPr>
          </a:p>
        </p:txBody>
      </p:sp>
      <p:sp>
        <p:nvSpPr>
          <p:cNvPr id="4" name="椭圆 3"/>
          <p:cNvSpPr/>
          <p:nvPr/>
        </p:nvSpPr>
        <p:spPr>
          <a:xfrm>
            <a:off x="4109148" y="1605451"/>
            <a:ext cx="870221" cy="4320480"/>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484579" y="1715042"/>
            <a:ext cx="870221" cy="432048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87488" y="6095950"/>
            <a:ext cx="1774031" cy="53252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endParaRPr>
          </a:p>
        </p:txBody>
      </p:sp>
      <p:sp>
        <p:nvSpPr>
          <p:cNvPr id="11" name="椭圆 10"/>
          <p:cNvSpPr/>
          <p:nvPr/>
        </p:nvSpPr>
        <p:spPr>
          <a:xfrm>
            <a:off x="6816080" y="6202147"/>
            <a:ext cx="2016224" cy="44720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694153" y="6177546"/>
            <a:ext cx="1700209" cy="369332"/>
          </a:xfrm>
          <a:prstGeom prst="rect">
            <a:avLst/>
          </a:prstGeom>
          <a:noFill/>
        </p:spPr>
        <p:txBody>
          <a:bodyPr wrap="none" rtlCol="0">
            <a:spAutoFit/>
          </a:bodyPr>
          <a:lstStyle/>
          <a:p>
            <a:r>
              <a:rPr lang="en-US" altLang="zh-CN"/>
              <a:t>Receive_Marker</a:t>
            </a:r>
            <a:endParaRPr lang="zh-CN" altLang="en-US"/>
          </a:p>
        </p:txBody>
      </p:sp>
      <p:sp>
        <p:nvSpPr>
          <p:cNvPr id="13" name="文本框 12"/>
          <p:cNvSpPr txBox="1"/>
          <p:nvPr/>
        </p:nvSpPr>
        <p:spPr>
          <a:xfrm>
            <a:off x="9151585" y="6211635"/>
            <a:ext cx="1445204" cy="369332"/>
          </a:xfrm>
          <a:prstGeom prst="rect">
            <a:avLst/>
          </a:prstGeom>
          <a:noFill/>
        </p:spPr>
        <p:txBody>
          <a:bodyPr wrap="none" rtlCol="0">
            <a:spAutoFit/>
          </a:bodyPr>
          <a:lstStyle/>
          <a:p>
            <a:r>
              <a:rPr lang="en-US" altLang="zh-CN"/>
              <a:t>Send_Marker</a:t>
            </a:r>
            <a:endParaRPr lang="zh-CN" altLang="en-US"/>
          </a:p>
        </p:txBody>
      </p:sp>
    </p:spTree>
    <p:extLst>
      <p:ext uri="{BB962C8B-B14F-4D97-AF65-F5344CB8AC3E}">
        <p14:creationId xmlns:p14="http://schemas.microsoft.com/office/powerpoint/2010/main" val="4070348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定义求解器</a:t>
            </a:r>
          </a:p>
        </p:txBody>
      </p:sp>
      <p:sp>
        <p:nvSpPr>
          <p:cNvPr id="2" name="文本框 1"/>
          <p:cNvSpPr txBox="1"/>
          <p:nvPr/>
        </p:nvSpPr>
        <p:spPr>
          <a:xfrm>
            <a:off x="331061" y="1557585"/>
            <a:ext cx="11860939" cy="4647426"/>
          </a:xfrm>
          <a:prstGeom prst="rect">
            <a:avLst/>
          </a:prstGeom>
          <a:noFill/>
        </p:spPr>
        <p:txBody>
          <a:bodyPr wrap="none" rtlCol="0">
            <a:spAutoFit/>
          </a:bodyPr>
          <a:lstStyle/>
          <a:p>
            <a:r>
              <a:rPr lang="en-US" altLang="zh-CN" sz="2000" b="1">
                <a:solidFill>
                  <a:srgbClr val="000000"/>
                </a:solidFill>
              </a:rPr>
              <a:t>CGeometry *</a:t>
            </a:r>
            <a:r>
              <a:rPr lang="en-US" altLang="zh-CN" sz="2000">
                <a:solidFill>
                  <a:srgbClr val="00B0F0"/>
                </a:solidFill>
              </a:rPr>
              <a:t>geometry_aux</a:t>
            </a:r>
            <a:r>
              <a:rPr lang="en-US" altLang="zh-CN" sz="2000">
                <a:solidFill>
                  <a:srgbClr val="000000"/>
                </a:solidFill>
              </a:rPr>
              <a:t> = NULL;</a:t>
            </a:r>
          </a:p>
          <a:p>
            <a:endParaRPr lang="en-US" altLang="zh-CN">
              <a:solidFill>
                <a:srgbClr val="000000"/>
              </a:solidFill>
            </a:endParaRPr>
          </a:p>
          <a:p>
            <a:r>
              <a:rPr lang="en-US" altLang="zh-CN" sz="2000">
                <a:solidFill>
                  <a:srgbClr val="00B0F0"/>
                </a:solidFill>
              </a:rPr>
              <a:t>geometry_aux</a:t>
            </a:r>
            <a:r>
              <a:rPr lang="en-US" altLang="zh-CN" sz="2000">
                <a:solidFill>
                  <a:srgbClr val="000000"/>
                </a:solidFill>
              </a:rPr>
              <a:t> = new </a:t>
            </a:r>
            <a:r>
              <a:rPr lang="en-US" altLang="zh-CN" sz="2000" b="1">
                <a:solidFill>
                  <a:srgbClr val="000000"/>
                </a:solidFill>
              </a:rPr>
              <a:t>CPhysicalGeometry</a:t>
            </a:r>
            <a:r>
              <a:rPr lang="en-US" altLang="zh-CN" sz="2000">
                <a:solidFill>
                  <a:srgbClr val="000000"/>
                </a:solidFill>
              </a:rPr>
              <a:t>(config_container[</a:t>
            </a:r>
            <a:r>
              <a:rPr lang="en-US" altLang="zh-CN" sz="2000" b="1">
                <a:solidFill>
                  <a:srgbClr val="00B050"/>
                </a:solidFill>
              </a:rPr>
              <a:t>iZone</a:t>
            </a:r>
            <a:r>
              <a:rPr lang="en-US" altLang="zh-CN" sz="2000">
                <a:solidFill>
                  <a:srgbClr val="000000"/>
                </a:solidFill>
              </a:rPr>
              <a:t>], </a:t>
            </a:r>
            <a:r>
              <a:rPr lang="en-US" altLang="zh-CN" sz="2000" b="1">
                <a:solidFill>
                  <a:srgbClr val="00B050"/>
                </a:solidFill>
              </a:rPr>
              <a:t>iZone</a:t>
            </a:r>
            <a:r>
              <a:rPr lang="en-US" altLang="zh-CN" sz="2000">
                <a:solidFill>
                  <a:srgbClr val="000000"/>
                </a:solidFill>
              </a:rPr>
              <a:t>, </a:t>
            </a:r>
            <a:r>
              <a:rPr lang="en-US" altLang="zh-CN" sz="2000" b="1">
                <a:solidFill>
                  <a:srgbClr val="00B050"/>
                </a:solidFill>
              </a:rPr>
              <a:t>nZone</a:t>
            </a:r>
            <a:r>
              <a:rPr lang="en-US" altLang="zh-CN" sz="2000">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a:t>
            </a:r>
            <a:r>
              <a:rPr lang="zh-CN" altLang="en-US" sz="2000" b="1">
                <a:solidFill>
                  <a:srgbClr val="FFE2C5">
                    <a:lumMod val="50000"/>
                  </a:srgbClr>
                </a:solidFill>
              </a:rPr>
              <a:t>读    读的是什么</a:t>
            </a:r>
            <a:r>
              <a:rPr lang="en-US" altLang="zh-CN" sz="2000" b="1">
                <a:solidFill>
                  <a:srgbClr val="FFE2C5">
                    <a:lumMod val="50000"/>
                  </a:srgbClr>
                </a:solidFill>
              </a:rPr>
              <a:t>?  </a:t>
            </a:r>
            <a:r>
              <a:rPr lang="zh-CN" altLang="en-US" sz="2000" b="1">
                <a:solidFill>
                  <a:srgbClr val="FFE2C5">
                    <a:lumMod val="50000"/>
                  </a:srgbClr>
                </a:solidFill>
              </a:rPr>
              <a:t>怎么存的？</a:t>
            </a:r>
            <a:endParaRPr lang="en-US" altLang="zh-CN" sz="2000" b="1">
              <a:solidFill>
                <a:srgbClr val="FFE2C5">
                  <a:lumMod val="50000"/>
                </a:srgbClr>
              </a:solidFill>
            </a:endParaRPr>
          </a:p>
          <a:p>
            <a:r>
              <a:rPr lang="en-US" altLang="zh-CN" sz="2000">
                <a:solidFill>
                  <a:srgbClr val="00B0F0"/>
                </a:solidFill>
              </a:rPr>
              <a:t>geometry_aux</a:t>
            </a:r>
            <a:r>
              <a:rPr lang="en-US" altLang="zh-CN" sz="2000">
                <a:solidFill>
                  <a:srgbClr val="000000"/>
                </a:solidFill>
              </a:rPr>
              <a:t>-&gt;</a:t>
            </a:r>
            <a:r>
              <a:rPr lang="en-US" altLang="zh-CN" sz="2000" b="1">
                <a:solidFill>
                  <a:srgbClr val="000000"/>
                </a:solidFill>
              </a:rPr>
              <a:t>SetColorGrid_Parallel</a:t>
            </a:r>
            <a:r>
              <a:rPr lang="en-US" altLang="zh-CN" sz="2000">
                <a:solidFill>
                  <a:srgbClr val="000000"/>
                </a:solidFill>
              </a:rPr>
              <a:t>(config_container[</a:t>
            </a:r>
            <a:r>
              <a:rPr lang="en-US" altLang="zh-CN" b="1">
                <a:solidFill>
                  <a:srgbClr val="00B050"/>
                </a:solidFill>
              </a:rPr>
              <a:t>iZone</a:t>
            </a:r>
            <a:r>
              <a:rPr lang="en-US" altLang="zh-CN" sz="2000">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a:t>
            </a:r>
            <a:r>
              <a:rPr lang="zh-CN" altLang="en-US" sz="2000" b="1">
                <a:solidFill>
                  <a:srgbClr val="FFE2C5">
                    <a:lumMod val="50000"/>
                  </a:srgbClr>
                </a:solidFill>
              </a:rPr>
              <a:t>分     为什么要分？ 怎么分？</a:t>
            </a:r>
            <a:endParaRPr lang="en-US" altLang="zh-CN" sz="2000" b="1">
              <a:solidFill>
                <a:srgbClr val="FFE2C5">
                  <a:lumMod val="50000"/>
                </a:srgbClr>
              </a:solidFill>
            </a:endParaRPr>
          </a:p>
          <a:p>
            <a:r>
              <a:rPr lang="en-US" altLang="zh-CN" sz="2000">
                <a:solidFill>
                  <a:srgbClr val="00B0F0"/>
                </a:solidFill>
              </a:rPr>
              <a:t>geometry_container</a:t>
            </a:r>
            <a:r>
              <a:rPr lang="en-US" altLang="zh-CN" sz="2000">
                <a:solidFill>
                  <a:srgbClr val="000000"/>
                </a:solidFill>
              </a:rPr>
              <a:t>[</a:t>
            </a:r>
            <a:r>
              <a:rPr lang="en-US" altLang="zh-CN" sz="2000">
                <a:solidFill>
                  <a:srgbClr val="00B050"/>
                </a:solidFill>
              </a:rPr>
              <a:t>iZone</a:t>
            </a:r>
            <a:r>
              <a:rPr lang="en-US" altLang="zh-CN" sz="2000">
                <a:solidFill>
                  <a:srgbClr val="000000"/>
                </a:solidFill>
              </a:rPr>
              <a:t>][</a:t>
            </a:r>
            <a:r>
              <a:rPr lang="en-US" altLang="zh-CN" sz="2000">
                <a:solidFill>
                  <a:srgbClr val="00B050"/>
                </a:solidFill>
              </a:rPr>
              <a:t>MESH_0</a:t>
            </a:r>
            <a:r>
              <a:rPr lang="en-US" altLang="zh-CN" sz="2000">
                <a:solidFill>
                  <a:srgbClr val="000000"/>
                </a:solidFill>
              </a:rPr>
              <a:t>] = </a:t>
            </a:r>
            <a:r>
              <a:rPr lang="en-US" altLang="zh-CN" b="1">
                <a:solidFill>
                  <a:srgbClr val="000000"/>
                </a:solidFill>
              </a:rPr>
              <a:t>new </a:t>
            </a:r>
            <a:r>
              <a:rPr lang="en-US" altLang="zh-CN" b="1">
                <a:solidFill>
                  <a:srgbClr val="00B0F0"/>
                </a:solidFill>
              </a:rPr>
              <a:t>CPhysicalGeometry</a:t>
            </a:r>
            <a:r>
              <a:rPr lang="en-US" altLang="zh-CN" b="1">
                <a:solidFill>
                  <a:srgbClr val="000000"/>
                </a:solidFill>
              </a:rPr>
              <a:t>(</a:t>
            </a:r>
            <a:r>
              <a:rPr lang="en-US" altLang="zh-CN" b="1">
                <a:solidFill>
                  <a:srgbClr val="00B050"/>
                </a:solidFill>
              </a:rPr>
              <a:t>geometry_aux</a:t>
            </a:r>
            <a:r>
              <a:rPr lang="en-US" altLang="zh-CN" b="1">
                <a:solidFill>
                  <a:srgbClr val="000000"/>
                </a:solidFill>
              </a:rPr>
              <a:t>, config_container[</a:t>
            </a:r>
            <a:r>
              <a:rPr lang="en-US" altLang="zh-CN" b="1">
                <a:solidFill>
                  <a:srgbClr val="00B050"/>
                </a:solidFill>
              </a:rPr>
              <a:t>iZone</a:t>
            </a:r>
            <a:r>
              <a:rPr lang="en-US" altLang="zh-CN" b="1">
                <a:solidFill>
                  <a:srgbClr val="000000"/>
                </a:solidFill>
              </a:rPr>
              <a:t>];</a:t>
            </a:r>
          </a:p>
          <a:p>
            <a:r>
              <a:rPr lang="en-US" altLang="zh-CN" b="1">
                <a:solidFill>
                  <a:srgbClr val="FFE2C5">
                    <a:lumMod val="50000"/>
                  </a:srgbClr>
                </a:solidFill>
              </a:rPr>
              <a:t>		</a:t>
            </a:r>
            <a:r>
              <a:rPr lang="en-US" altLang="zh-CN" sz="2000" b="1">
                <a:solidFill>
                  <a:srgbClr val="FFE2C5">
                    <a:lumMod val="50000"/>
                  </a:srgbClr>
                </a:solidFill>
              </a:rPr>
              <a:t>// Redistributes the points and cells to all partitions based on the coloring.</a:t>
            </a:r>
          </a:p>
          <a:p>
            <a:r>
              <a:rPr lang="en-US" altLang="zh-CN" sz="2000">
                <a:solidFill>
                  <a:srgbClr val="00B0F0"/>
                </a:solidFill>
              </a:rPr>
              <a:t>geometry_container</a:t>
            </a:r>
            <a:r>
              <a:rPr lang="en-US" altLang="zh-CN" sz="2000">
                <a:solidFill>
                  <a:srgbClr val="000000"/>
                </a:solidFill>
              </a:rPr>
              <a:t>[</a:t>
            </a:r>
            <a:r>
              <a:rPr lang="en-US" altLang="zh-CN" sz="2000">
                <a:solidFill>
                  <a:srgbClr val="00B050"/>
                </a:solidFill>
              </a:rPr>
              <a:t>iZone</a:t>
            </a:r>
            <a:r>
              <a:rPr lang="en-US" altLang="zh-CN" sz="2000">
                <a:solidFill>
                  <a:srgbClr val="000000"/>
                </a:solidFill>
              </a:rPr>
              <a:t>][</a:t>
            </a:r>
            <a:r>
              <a:rPr lang="en-US" altLang="zh-CN" sz="2000">
                <a:solidFill>
                  <a:srgbClr val="00B050"/>
                </a:solidFill>
              </a:rPr>
              <a:t>MESH_0</a:t>
            </a:r>
            <a:r>
              <a:rPr lang="en-US" altLang="zh-CN" sz="2000">
                <a:solidFill>
                  <a:srgbClr val="000000"/>
                </a:solidFill>
              </a:rPr>
              <a:t>]-&gt;</a:t>
            </a:r>
            <a:r>
              <a:rPr lang="en-US" altLang="zh-CN" sz="2000" b="1">
                <a:solidFill>
                  <a:srgbClr val="0070C0"/>
                </a:solidFill>
              </a:rPr>
              <a:t>SetSendReceive</a:t>
            </a:r>
            <a:r>
              <a:rPr lang="en-US" altLang="zh-CN" sz="2000">
                <a:solidFill>
                  <a:srgbClr val="000000"/>
                </a:solidFill>
              </a:rPr>
              <a:t>(config_container[</a:t>
            </a:r>
            <a:r>
              <a:rPr lang="en-US" altLang="zh-CN" sz="2000" b="1">
                <a:solidFill>
                  <a:srgbClr val="00B050"/>
                </a:solidFill>
              </a:rPr>
              <a:t>iZone</a:t>
            </a:r>
            <a:r>
              <a:rPr lang="en-US" altLang="zh-CN" sz="2000">
                <a:solidFill>
                  <a:srgbClr val="000000"/>
                </a:solidFill>
              </a:rPr>
              <a:t>]);</a:t>
            </a:r>
          </a:p>
          <a:p>
            <a:endParaRPr lang="en-US" altLang="zh-CN" b="1">
              <a:solidFill>
                <a:srgbClr val="FFE2C5">
                  <a:lumMod val="50000"/>
                </a:srgbClr>
              </a:solidFill>
            </a:endParaRPr>
          </a:p>
          <a:p>
            <a:r>
              <a:rPr lang="en-US" altLang="zh-CN" sz="2000" b="1">
                <a:solidFill>
                  <a:srgbClr val="0070C0"/>
                </a:solidFill>
              </a:rPr>
              <a:t>Geometrical_Preprocessing</a:t>
            </a:r>
            <a:r>
              <a:rPr lang="en-US" altLang="zh-CN" sz="2000">
                <a:solidFill>
                  <a:srgbClr val="000000"/>
                </a:solidFill>
              </a:rPr>
              <a:t>();	</a:t>
            </a:r>
          </a:p>
          <a:p>
            <a:r>
              <a:rPr lang="en-US" altLang="zh-CN" sz="2000" b="1">
                <a:solidFill>
                  <a:srgbClr val="FFE2C5">
                    <a:lumMod val="50000"/>
                  </a:srgbClr>
                </a:solidFill>
              </a:rPr>
              <a:t>		// RCM                                                                     </a:t>
            </a:r>
          </a:p>
          <a:p>
            <a:r>
              <a:rPr lang="en-US" altLang="zh-CN" sz="2000" b="1">
                <a:solidFill>
                  <a:srgbClr val="FFE2C5">
                    <a:lumMod val="50000"/>
                  </a:srgbClr>
                </a:solidFill>
              </a:rPr>
              <a:t>		//</a:t>
            </a:r>
            <a:r>
              <a:rPr lang="zh-CN" altLang="en-US" sz="2000" b="1">
                <a:solidFill>
                  <a:srgbClr val="FFE2C5">
                    <a:lumMod val="50000"/>
                  </a:srgbClr>
                </a:solidFill>
              </a:rPr>
              <a:t>创建</a:t>
            </a:r>
            <a:r>
              <a:rPr lang="en-US" altLang="zh-CN" sz="2000" b="1">
                <a:solidFill>
                  <a:srgbClr val="FFE2C5">
                    <a:lumMod val="50000"/>
                  </a:srgbClr>
                </a:solidFill>
              </a:rPr>
              <a:t>edge_based data structure</a:t>
            </a:r>
          </a:p>
          <a:p>
            <a:r>
              <a:rPr lang="en-US" altLang="zh-CN" sz="2000" b="1">
                <a:solidFill>
                  <a:srgbClr val="FFE2C5">
                    <a:lumMod val="50000"/>
                  </a:srgbClr>
                </a:solidFill>
              </a:rPr>
              <a:t>		//</a:t>
            </a:r>
            <a:r>
              <a:rPr lang="zh-CN" altLang="en-US" sz="2000" b="1">
                <a:solidFill>
                  <a:srgbClr val="FFE2C5">
                    <a:lumMod val="50000"/>
                  </a:srgbClr>
                </a:solidFill>
              </a:rPr>
              <a:t>创建多重网格</a:t>
            </a:r>
            <a:endParaRPr lang="en-US" altLang="zh-CN" sz="2000" b="1">
              <a:solidFill>
                <a:srgbClr val="FFE2C5">
                  <a:lumMod val="50000"/>
                </a:srgbClr>
              </a:solidFill>
            </a:endParaRPr>
          </a:p>
          <a:p>
            <a:r>
              <a:rPr lang="en-US" altLang="zh-CN" sz="2000" b="1">
                <a:solidFill>
                  <a:schemeClr val="tx2"/>
                </a:solidFill>
              </a:rPr>
              <a:t>Others </a:t>
            </a:r>
            <a:r>
              <a:rPr lang="zh-CN" altLang="en-US" sz="2000" b="1">
                <a:solidFill>
                  <a:schemeClr val="tx2"/>
                </a:solidFill>
              </a:rPr>
              <a:t>。。。</a:t>
            </a:r>
            <a:endParaRPr lang="zh-CN" altLang="en-US" sz="2000">
              <a:solidFill>
                <a:srgbClr val="000000"/>
              </a:solidFill>
            </a:endParaRPr>
          </a:p>
        </p:txBody>
      </p:sp>
      <p:sp>
        <p:nvSpPr>
          <p:cNvPr id="7" name="矩形 6"/>
          <p:cNvSpPr/>
          <p:nvPr/>
        </p:nvSpPr>
        <p:spPr>
          <a:xfrm>
            <a:off x="2639616" y="452586"/>
            <a:ext cx="7532771" cy="369332"/>
          </a:xfrm>
          <a:prstGeom prst="rect">
            <a:avLst/>
          </a:prstGeom>
          <a:ln w="38100">
            <a:solidFill>
              <a:srgbClr val="FF0000"/>
            </a:solidFill>
          </a:ln>
        </p:spPr>
        <p:txBody>
          <a:bodyPr wrap="square">
            <a:spAutoFit/>
          </a:bodyPr>
          <a:lstStyle/>
          <a:p>
            <a:r>
              <a:rPr lang="en-US" altLang="zh-CN" b="1">
                <a:solidFill>
                  <a:srgbClr val="000000"/>
                </a:solidFill>
              </a:rPr>
              <a:t>driver = new CFluidDriver(</a:t>
            </a:r>
            <a:r>
              <a:rPr lang="en-US" altLang="zh-CN" b="1">
                <a:solidFill>
                  <a:srgbClr val="00B050"/>
                </a:solidFill>
              </a:rPr>
              <a:t>config_file_name</a:t>
            </a:r>
            <a:r>
              <a:rPr lang="en-US" altLang="zh-CN" b="1">
                <a:solidFill>
                  <a:srgbClr val="000000"/>
                </a:solidFill>
              </a:rPr>
              <a:t>, </a:t>
            </a:r>
            <a:r>
              <a:rPr lang="en-US" altLang="zh-CN" b="1">
                <a:solidFill>
                  <a:srgbClr val="00B050"/>
                </a:solidFill>
              </a:rPr>
              <a:t>nZone</a:t>
            </a:r>
            <a:r>
              <a:rPr lang="en-US" altLang="zh-CN" b="1">
                <a:solidFill>
                  <a:srgbClr val="000000"/>
                </a:solidFill>
              </a:rPr>
              <a:t>, </a:t>
            </a:r>
            <a:r>
              <a:rPr lang="en-US" altLang="zh-CN" b="1">
                <a:solidFill>
                  <a:srgbClr val="00B050"/>
                </a:solidFill>
              </a:rPr>
              <a:t>nDim</a:t>
            </a:r>
            <a:r>
              <a:rPr lang="en-US" altLang="zh-CN" b="1">
                <a:solidFill>
                  <a:srgbClr val="000000"/>
                </a:solidFill>
              </a:rPr>
              <a:t>, </a:t>
            </a:r>
            <a:r>
              <a:rPr lang="en-US" altLang="zh-CN" b="1">
                <a:solidFill>
                  <a:srgbClr val="00B050"/>
                </a:solidFill>
              </a:rPr>
              <a:t>periodic</a:t>
            </a:r>
            <a:r>
              <a:rPr lang="en-US" altLang="zh-CN" b="1">
                <a:solidFill>
                  <a:srgbClr val="000000"/>
                </a:solidFill>
              </a:rPr>
              <a:t>)</a:t>
            </a:r>
            <a:endParaRPr lang="zh-CN" altLang="en-US">
              <a:solidFill>
                <a:srgbClr val="000000"/>
              </a:solidFill>
            </a:endParaRPr>
          </a:p>
        </p:txBody>
      </p:sp>
      <p:sp>
        <p:nvSpPr>
          <p:cNvPr id="9" name="右箭头 8"/>
          <p:cNvSpPr/>
          <p:nvPr/>
        </p:nvSpPr>
        <p:spPr bwMode="auto">
          <a:xfrm>
            <a:off x="29419" y="4581128"/>
            <a:ext cx="360040" cy="360040"/>
          </a:xfrm>
          <a:prstGeom prst="rightArrow">
            <a:avLst/>
          </a:prstGeom>
          <a:solidFill>
            <a:schemeClr val="tx2">
              <a:lumMod val="60000"/>
              <a:lumOff val="40000"/>
            </a:schemeClr>
          </a:solidFill>
          <a:ln w="9525" cap="flat" cmpd="sng" algn="ctr">
            <a:solidFill>
              <a:schemeClr val="tx2">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solidFill>
                <a:srgbClr val="000000"/>
              </a:solidFill>
              <a:ea typeface="宋体" charset="0"/>
              <a:cs typeface="宋体" charset="0"/>
            </a:endParaRPr>
          </a:p>
        </p:txBody>
      </p:sp>
    </p:spTree>
    <p:extLst>
      <p:ext uri="{BB962C8B-B14F-4D97-AF65-F5344CB8AC3E}">
        <p14:creationId xmlns:p14="http://schemas.microsoft.com/office/powerpoint/2010/main" val="1773170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3392" y="332656"/>
            <a:ext cx="5793445" cy="461665"/>
          </a:xfrm>
          <a:prstGeom prst="rect">
            <a:avLst/>
          </a:prstGeom>
        </p:spPr>
        <p:txBody>
          <a:bodyPr wrap="none">
            <a:spAutoFit/>
          </a:bodyPr>
          <a:lstStyle/>
          <a:p>
            <a:r>
              <a:rPr lang="en-US" altLang="zh-CN" sz="2400" b="1">
                <a:solidFill>
                  <a:schemeClr val="accent6">
                    <a:lumMod val="50000"/>
                  </a:schemeClr>
                </a:solidFill>
              </a:rPr>
              <a:t>SetRCM_Ordering</a:t>
            </a:r>
            <a:r>
              <a:rPr lang="en-US" altLang="zh-CN" sz="2400"/>
              <a:t>(</a:t>
            </a:r>
            <a:r>
              <a:rPr lang="en-US" altLang="zh-CN" sz="2400" b="1">
                <a:solidFill>
                  <a:schemeClr val="accent1">
                    <a:lumMod val="75000"/>
                  </a:schemeClr>
                </a:solidFill>
              </a:rPr>
              <a:t>config_container[iZone]</a:t>
            </a:r>
            <a:r>
              <a:rPr lang="en-US" altLang="zh-CN" sz="2400"/>
              <a:t>);</a:t>
            </a:r>
            <a:endParaRPr lang="zh-CN" altLang="en-US" sz="2100" b="1">
              <a:solidFill>
                <a:schemeClr val="tx1">
                  <a:lumMod val="95000"/>
                  <a:lumOff val="5000"/>
                </a:schemeClr>
              </a:solidFill>
            </a:endParaRPr>
          </a:p>
        </p:txBody>
      </p:sp>
      <p:pic>
        <p:nvPicPr>
          <p:cNvPr id="7" name="图片 6"/>
          <p:cNvPicPr>
            <a:picLocks noChangeAspect="1"/>
          </p:cNvPicPr>
          <p:nvPr/>
        </p:nvPicPr>
        <p:blipFill>
          <a:blip r:embed="rId3"/>
          <a:stretch>
            <a:fillRect/>
          </a:stretch>
        </p:blipFill>
        <p:spPr>
          <a:xfrm>
            <a:off x="6023992" y="1985326"/>
            <a:ext cx="5040000" cy="2681047"/>
          </a:xfrm>
          <a:prstGeom prst="rect">
            <a:avLst/>
          </a:prstGeom>
        </p:spPr>
      </p:pic>
      <p:sp>
        <p:nvSpPr>
          <p:cNvPr id="8" name="文本框 7"/>
          <p:cNvSpPr txBox="1"/>
          <p:nvPr/>
        </p:nvSpPr>
        <p:spPr>
          <a:xfrm>
            <a:off x="7032104" y="4963927"/>
            <a:ext cx="3230243" cy="523220"/>
          </a:xfrm>
          <a:prstGeom prst="rect">
            <a:avLst/>
          </a:prstGeom>
          <a:noFill/>
        </p:spPr>
        <p:txBody>
          <a:bodyPr wrap="none" rtlCol="0">
            <a:spAutoFit/>
          </a:bodyPr>
          <a:lstStyle/>
          <a:p>
            <a:r>
              <a:rPr lang="en-US" altLang="zh-CN" sz="2800" b="1"/>
              <a:t>After RCM_Ordering</a:t>
            </a:r>
          </a:p>
        </p:txBody>
      </p:sp>
      <p:grpSp>
        <p:nvGrpSpPr>
          <p:cNvPr id="3" name="组合 2"/>
          <p:cNvGrpSpPr/>
          <p:nvPr/>
        </p:nvGrpSpPr>
        <p:grpSpPr>
          <a:xfrm>
            <a:off x="335360" y="1985326"/>
            <a:ext cx="5040000" cy="2978601"/>
            <a:chOff x="335360" y="1985326"/>
            <a:chExt cx="5040000" cy="2978601"/>
          </a:xfrm>
        </p:grpSpPr>
        <p:pic>
          <p:nvPicPr>
            <p:cNvPr id="5" name="图片 4"/>
            <p:cNvPicPr>
              <a:picLocks noChangeAspect="1"/>
            </p:cNvPicPr>
            <p:nvPr/>
          </p:nvPicPr>
          <p:blipFill>
            <a:blip r:embed="rId4"/>
            <a:stretch>
              <a:fillRect/>
            </a:stretch>
          </p:blipFill>
          <p:spPr>
            <a:xfrm>
              <a:off x="335360" y="1985326"/>
              <a:ext cx="5040000" cy="2978601"/>
            </a:xfrm>
            <a:prstGeom prst="rect">
              <a:avLst/>
            </a:prstGeom>
          </p:spPr>
        </p:pic>
        <p:sp>
          <p:nvSpPr>
            <p:cNvPr id="2" name="矩形 1"/>
            <p:cNvSpPr/>
            <p:nvPr/>
          </p:nvSpPr>
          <p:spPr>
            <a:xfrm>
              <a:off x="2639616" y="4666373"/>
              <a:ext cx="504056" cy="297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1487488" y="4963927"/>
            <a:ext cx="3454920" cy="523220"/>
          </a:xfrm>
          <a:prstGeom prst="rect">
            <a:avLst/>
          </a:prstGeom>
          <a:noFill/>
        </p:spPr>
        <p:txBody>
          <a:bodyPr wrap="none" rtlCol="0">
            <a:spAutoFit/>
          </a:bodyPr>
          <a:lstStyle/>
          <a:p>
            <a:r>
              <a:rPr lang="en-US" altLang="zh-CN" sz="2800" b="1"/>
              <a:t>Before RCM_Ordering</a:t>
            </a:r>
          </a:p>
        </p:txBody>
      </p:sp>
    </p:spTree>
    <p:extLst>
      <p:ext uri="{BB962C8B-B14F-4D97-AF65-F5344CB8AC3E}">
        <p14:creationId xmlns:p14="http://schemas.microsoft.com/office/powerpoint/2010/main" val="3739546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RCM_Ordering </a:t>
            </a:r>
            <a:r>
              <a:rPr lang="zh-CN" altLang="en-US"/>
              <a:t>的基本原理</a:t>
            </a:r>
          </a:p>
        </p:txBody>
      </p:sp>
      <p:sp>
        <p:nvSpPr>
          <p:cNvPr id="6" name="内容占位符 5"/>
          <p:cNvSpPr>
            <a:spLocks noGrp="1"/>
          </p:cNvSpPr>
          <p:nvPr>
            <p:ph idx="1"/>
          </p:nvPr>
        </p:nvSpPr>
        <p:spPr/>
        <p:txBody>
          <a:bodyPr/>
          <a:lstStyle/>
          <a:p>
            <a:r>
              <a:rPr lang="en-US" altLang="zh-CN"/>
              <a:t>Implicit operator matrix </a:t>
            </a:r>
          </a:p>
          <a:p>
            <a:r>
              <a:rPr lang="en-US" altLang="zh-CN"/>
              <a:t>Reverse-Cuthill-McKee</a:t>
            </a:r>
          </a:p>
          <a:p>
            <a:pPr lvl="1"/>
            <a:r>
              <a:rPr lang="zh-CN" altLang="en-US"/>
              <a:t>减小带宽  （</a:t>
            </a:r>
            <a:r>
              <a:rPr lang="en-US" altLang="zh-CN"/>
              <a:t>18 </a:t>
            </a:r>
            <a:r>
              <a:rPr lang="zh-CN" altLang="en-US"/>
              <a:t>→</a:t>
            </a:r>
            <a:r>
              <a:rPr lang="en-US" altLang="zh-CN"/>
              <a:t> 5</a:t>
            </a:r>
            <a:r>
              <a:rPr lang="zh-CN" altLang="en-US"/>
              <a:t>）</a:t>
            </a:r>
            <a:endParaRPr lang="en-US" altLang="zh-CN"/>
          </a:p>
          <a:p>
            <a:r>
              <a:rPr lang="zh-CN" altLang="en-US"/>
              <a:t>好处</a:t>
            </a:r>
            <a:endParaRPr lang="en-US" altLang="zh-CN"/>
          </a:p>
          <a:p>
            <a:pPr lvl="1"/>
            <a:r>
              <a:rPr lang="zh-CN" altLang="en-US"/>
              <a:t>收敛   迭代方法预处理</a:t>
            </a:r>
            <a:endParaRPr lang="en-US" altLang="zh-CN"/>
          </a:p>
          <a:p>
            <a:pPr lvl="1"/>
            <a:r>
              <a:rPr lang="zh-CN" altLang="en-US"/>
              <a:t>访存</a:t>
            </a:r>
            <a:endParaRPr lang="en-US" altLang="zh-CN"/>
          </a:p>
        </p:txBody>
      </p:sp>
      <p:pic>
        <p:nvPicPr>
          <p:cNvPr id="2" name="图片 1"/>
          <p:cNvPicPr>
            <a:picLocks noChangeAspect="1"/>
          </p:cNvPicPr>
          <p:nvPr/>
        </p:nvPicPr>
        <p:blipFill>
          <a:blip r:embed="rId3"/>
          <a:stretch>
            <a:fillRect/>
          </a:stretch>
        </p:blipFill>
        <p:spPr>
          <a:xfrm>
            <a:off x="6888088" y="188640"/>
            <a:ext cx="4799856" cy="2560233"/>
          </a:xfrm>
          <a:prstGeom prst="rect">
            <a:avLst/>
          </a:prstGeom>
        </p:spPr>
      </p:pic>
      <p:pic>
        <p:nvPicPr>
          <p:cNvPr id="3" name="图片 2"/>
          <p:cNvPicPr>
            <a:picLocks noChangeAspect="1"/>
          </p:cNvPicPr>
          <p:nvPr/>
        </p:nvPicPr>
        <p:blipFill>
          <a:blip r:embed="rId4"/>
          <a:stretch>
            <a:fillRect/>
          </a:stretch>
        </p:blipFill>
        <p:spPr>
          <a:xfrm>
            <a:off x="1919536" y="3639733"/>
            <a:ext cx="3960000" cy="2499574"/>
          </a:xfrm>
          <a:prstGeom prst="rect">
            <a:avLst/>
          </a:prstGeom>
        </p:spPr>
      </p:pic>
      <p:pic>
        <p:nvPicPr>
          <p:cNvPr id="4" name="图片 3"/>
          <p:cNvPicPr>
            <a:picLocks noChangeAspect="1"/>
          </p:cNvPicPr>
          <p:nvPr/>
        </p:nvPicPr>
        <p:blipFill>
          <a:blip r:embed="rId5"/>
          <a:stretch>
            <a:fillRect/>
          </a:stretch>
        </p:blipFill>
        <p:spPr>
          <a:xfrm>
            <a:off x="7248128" y="3560813"/>
            <a:ext cx="3960000" cy="2578494"/>
          </a:xfrm>
          <a:prstGeom prst="rect">
            <a:avLst/>
          </a:prstGeom>
        </p:spPr>
      </p:pic>
      <p:sp>
        <p:nvSpPr>
          <p:cNvPr id="7" name="文本框 6"/>
          <p:cNvSpPr txBox="1"/>
          <p:nvPr/>
        </p:nvSpPr>
        <p:spPr>
          <a:xfrm>
            <a:off x="2783632" y="6189952"/>
            <a:ext cx="2480166" cy="369332"/>
          </a:xfrm>
          <a:prstGeom prst="rect">
            <a:avLst/>
          </a:prstGeom>
          <a:noFill/>
        </p:spPr>
        <p:txBody>
          <a:bodyPr wrap="none" rtlCol="0">
            <a:spAutoFit/>
          </a:bodyPr>
          <a:lstStyle/>
          <a:p>
            <a:r>
              <a:rPr lang="en-US" altLang="zh-CN"/>
              <a:t>Before RCM_Ordering</a:t>
            </a:r>
            <a:endParaRPr lang="zh-CN" altLang="en-US"/>
          </a:p>
        </p:txBody>
      </p:sp>
      <p:sp>
        <p:nvSpPr>
          <p:cNvPr id="8" name="文本框 7"/>
          <p:cNvSpPr txBox="1"/>
          <p:nvPr/>
        </p:nvSpPr>
        <p:spPr>
          <a:xfrm>
            <a:off x="7896200" y="6154184"/>
            <a:ext cx="2287806" cy="369332"/>
          </a:xfrm>
          <a:prstGeom prst="rect">
            <a:avLst/>
          </a:prstGeom>
          <a:noFill/>
        </p:spPr>
        <p:txBody>
          <a:bodyPr wrap="none" rtlCol="0">
            <a:spAutoFit/>
          </a:bodyPr>
          <a:lstStyle/>
          <a:p>
            <a:r>
              <a:rPr lang="en-US" altLang="zh-CN"/>
              <a:t>After RCM_Ordering</a:t>
            </a:r>
            <a:endParaRPr lang="zh-CN" altLang="en-US"/>
          </a:p>
        </p:txBody>
      </p:sp>
      <p:sp>
        <p:nvSpPr>
          <p:cNvPr id="9" name="文本框 8"/>
          <p:cNvSpPr txBox="1"/>
          <p:nvPr/>
        </p:nvSpPr>
        <p:spPr>
          <a:xfrm>
            <a:off x="8275960" y="3036866"/>
            <a:ext cx="1826141" cy="369332"/>
          </a:xfrm>
          <a:prstGeom prst="rect">
            <a:avLst/>
          </a:prstGeom>
          <a:noFill/>
        </p:spPr>
        <p:txBody>
          <a:bodyPr wrap="none" rtlCol="0">
            <a:spAutoFit/>
          </a:bodyPr>
          <a:lstStyle/>
          <a:p>
            <a:r>
              <a:rPr lang="en-US" altLang="zh-CN" b="1"/>
              <a:t>structured grid</a:t>
            </a:r>
            <a:endParaRPr lang="zh-CN" altLang="en-US" b="1"/>
          </a:p>
        </p:txBody>
      </p:sp>
      <p:sp>
        <p:nvSpPr>
          <p:cNvPr id="10" name="文本框 9"/>
          <p:cNvSpPr txBox="1"/>
          <p:nvPr/>
        </p:nvSpPr>
        <p:spPr>
          <a:xfrm>
            <a:off x="-25846" y="4704854"/>
            <a:ext cx="2108269" cy="369332"/>
          </a:xfrm>
          <a:prstGeom prst="rect">
            <a:avLst/>
          </a:prstGeom>
          <a:noFill/>
        </p:spPr>
        <p:txBody>
          <a:bodyPr wrap="none" rtlCol="0">
            <a:spAutoFit/>
          </a:bodyPr>
          <a:lstStyle/>
          <a:p>
            <a:r>
              <a:rPr lang="en-US" altLang="zh-CN" b="1"/>
              <a:t>unstructured grid</a:t>
            </a:r>
            <a:endParaRPr lang="zh-CN" altLang="en-US" b="1"/>
          </a:p>
        </p:txBody>
      </p:sp>
    </p:spTree>
    <p:extLst>
      <p:ext uri="{BB962C8B-B14F-4D97-AF65-F5344CB8AC3E}">
        <p14:creationId xmlns:p14="http://schemas.microsoft.com/office/powerpoint/2010/main" val="3110724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RCM_Ordering </a:t>
            </a:r>
            <a:r>
              <a:rPr lang="zh-CN" altLang="en-US"/>
              <a:t>的基本原理</a:t>
            </a:r>
          </a:p>
        </p:txBody>
      </p:sp>
      <p:sp>
        <p:nvSpPr>
          <p:cNvPr id="6" name="内容占位符 5"/>
          <p:cNvSpPr>
            <a:spLocks noGrp="1"/>
          </p:cNvSpPr>
          <p:nvPr>
            <p:ph idx="1"/>
          </p:nvPr>
        </p:nvSpPr>
        <p:spPr/>
        <p:txBody>
          <a:bodyPr/>
          <a:lstStyle/>
          <a:p>
            <a:r>
              <a:rPr lang="en-US" altLang="zh-CN"/>
              <a:t> </a:t>
            </a:r>
            <a:r>
              <a:rPr lang="zh-CN" altLang="en-US"/>
              <a:t>简单介绍</a:t>
            </a:r>
            <a:endParaRPr lang="en-US" altLang="zh-CN"/>
          </a:p>
        </p:txBody>
      </p:sp>
    </p:spTree>
    <p:extLst>
      <p:ext uri="{BB962C8B-B14F-4D97-AF65-F5344CB8AC3E}">
        <p14:creationId xmlns:p14="http://schemas.microsoft.com/office/powerpoint/2010/main" val="1730510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631504" y="980728"/>
            <a:ext cx="8712968" cy="5032892"/>
          </a:xfrm>
          <a:prstGeom prst="rect">
            <a:avLst/>
          </a:prstGeom>
        </p:spPr>
      </p:pic>
      <p:sp>
        <p:nvSpPr>
          <p:cNvPr id="6" name="矩形 5"/>
          <p:cNvSpPr/>
          <p:nvPr/>
        </p:nvSpPr>
        <p:spPr>
          <a:xfrm>
            <a:off x="9207435" y="298792"/>
            <a:ext cx="2080698" cy="523220"/>
          </a:xfrm>
          <a:prstGeom prst="rect">
            <a:avLst/>
          </a:prstGeom>
        </p:spPr>
        <p:txBody>
          <a:bodyPr wrap="none">
            <a:spAutoFit/>
          </a:bodyPr>
          <a:lstStyle/>
          <a:p>
            <a:r>
              <a:rPr lang="en-US" altLang="zh-CN" sz="2800" b="1">
                <a:solidFill>
                  <a:schemeClr val="accent6">
                    <a:lumMod val="50000"/>
                  </a:schemeClr>
                </a:solidFill>
              </a:rPr>
              <a:t>SetEdges</a:t>
            </a:r>
            <a:r>
              <a:rPr lang="en-US" altLang="zh-CN" sz="2400" b="1"/>
              <a:t>()</a:t>
            </a:r>
            <a:r>
              <a:rPr lang="zh-CN" altLang="en-US" sz="2400" b="1"/>
              <a:t>；</a:t>
            </a:r>
            <a:r>
              <a:rPr lang="en-US" altLang="zh-CN" sz="2400" b="1"/>
              <a:t> </a:t>
            </a:r>
            <a:endParaRPr lang="zh-CN" altLang="en-US" sz="2100" b="1">
              <a:solidFill>
                <a:schemeClr val="tx1">
                  <a:lumMod val="95000"/>
                  <a:lumOff val="5000"/>
                </a:schemeClr>
              </a:solidFill>
            </a:endParaRPr>
          </a:p>
        </p:txBody>
      </p:sp>
      <p:sp>
        <p:nvSpPr>
          <p:cNvPr id="3" name="矩形 2"/>
          <p:cNvSpPr/>
          <p:nvPr/>
        </p:nvSpPr>
        <p:spPr>
          <a:xfrm>
            <a:off x="767408" y="5614572"/>
            <a:ext cx="6096000" cy="923330"/>
          </a:xfrm>
          <a:prstGeom prst="rect">
            <a:avLst/>
          </a:prstGeom>
        </p:spPr>
        <p:txBody>
          <a:bodyPr>
            <a:spAutoFit/>
          </a:bodyPr>
          <a:lstStyle/>
          <a:p>
            <a:r>
              <a:rPr lang="en-US" altLang="zh-CN" b="1"/>
              <a:t>node[iPoint]-&gt;SetEdge(nEdge, iNode);</a:t>
            </a:r>
          </a:p>
          <a:p>
            <a:r>
              <a:rPr lang="en-US" altLang="zh-CN" b="1"/>
              <a:t>node[jPoint]-&gt;SetEdge(nEdge, jNode);</a:t>
            </a:r>
          </a:p>
          <a:p>
            <a:r>
              <a:rPr lang="en-US" altLang="zh-CN" b="1"/>
              <a:t>edge[iEdge] = new CEdge(iPoint, jPoint, nDim);</a:t>
            </a:r>
            <a:endParaRPr lang="zh-CN" altLang="en-US" b="1"/>
          </a:p>
        </p:txBody>
      </p:sp>
      <p:sp>
        <p:nvSpPr>
          <p:cNvPr id="5" name="矩形 4"/>
          <p:cNvSpPr/>
          <p:nvPr/>
        </p:nvSpPr>
        <p:spPr>
          <a:xfrm>
            <a:off x="335360" y="271780"/>
            <a:ext cx="5211683"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a:ln>
                  <a:noFill/>
                </a:ln>
                <a:solidFill>
                  <a:srgbClr val="CC00CC"/>
                </a:solidFill>
                <a:effectLst/>
                <a:uLnTx/>
                <a:uFillTx/>
                <a:latin typeface="Arial"/>
                <a:ea typeface="黑体"/>
              </a:rPr>
              <a:t>GeometryPreProcessing</a:t>
            </a:r>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607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GeometryPreProcessing</a:t>
            </a:r>
            <a:endParaRPr lang="zh-CN" altLang="en-US"/>
          </a:p>
        </p:txBody>
      </p:sp>
      <p:sp>
        <p:nvSpPr>
          <p:cNvPr id="6" name="内容占位符 5"/>
          <p:cNvSpPr>
            <a:spLocks noGrp="1"/>
          </p:cNvSpPr>
          <p:nvPr>
            <p:ph idx="1"/>
          </p:nvPr>
        </p:nvSpPr>
        <p:spPr/>
        <p:txBody>
          <a:bodyPr/>
          <a:lstStyle/>
          <a:p>
            <a:r>
              <a:rPr lang="en-US" altLang="zh-CN" b="1"/>
              <a:t>SetPoint_Connectivity</a:t>
            </a:r>
          </a:p>
          <a:p>
            <a:pPr lvl="1"/>
            <a:r>
              <a:rPr lang="zh-CN" altLang="en-US"/>
              <a:t>标记每个节点附近的控制单元（节点）</a:t>
            </a:r>
            <a:endParaRPr lang="en-US" altLang="zh-CN"/>
          </a:p>
          <a:p>
            <a:r>
              <a:rPr lang="en-US" altLang="zh-CN" b="1"/>
              <a:t>SetElement_Connectivity</a:t>
            </a:r>
          </a:p>
          <a:p>
            <a:pPr lvl="1"/>
            <a:r>
              <a:rPr lang="zh-CN" altLang="en-US"/>
              <a:t>标记每个控制单元附近的控制单元</a:t>
            </a:r>
            <a:endParaRPr lang="en-US" altLang="zh-CN"/>
          </a:p>
          <a:p>
            <a:r>
              <a:rPr lang="en-US" altLang="zh-CN" b="1"/>
              <a:t>SetBoundVolume</a:t>
            </a:r>
          </a:p>
          <a:p>
            <a:pPr lvl="1"/>
            <a:r>
              <a:rPr lang="zh-CN" altLang="en-US"/>
              <a:t>标记每个边界元素（线、三角形、矩形）紧贴的控制 单元编号</a:t>
            </a:r>
            <a:endParaRPr lang="en-US" altLang="zh-CN"/>
          </a:p>
          <a:p>
            <a:r>
              <a:rPr lang="en-US" altLang="zh-CN" b="1"/>
              <a:t>SetEdge</a:t>
            </a:r>
          </a:p>
          <a:p>
            <a:pPr lvl="1"/>
            <a:r>
              <a:rPr lang="zh-CN" altLang="en-US"/>
              <a:t>标记所有边，并标记属于边的点</a:t>
            </a:r>
            <a:endParaRPr lang="en-US" altLang="zh-CN"/>
          </a:p>
          <a:p>
            <a:r>
              <a:rPr lang="en-US" altLang="zh-CN" b="1"/>
              <a:t>SetVertex</a:t>
            </a:r>
          </a:p>
          <a:p>
            <a:pPr lvl="1"/>
            <a:r>
              <a:rPr lang="zh-CN" altLang="en-US"/>
              <a:t>标记所有边界条件的所有的点元素</a:t>
            </a:r>
            <a:endParaRPr lang="en-US" altLang="zh-CN"/>
          </a:p>
          <a:p>
            <a:r>
              <a:rPr lang="en-US" altLang="zh-CN" b="1"/>
              <a:t>SetCoord_CG</a:t>
            </a:r>
          </a:p>
          <a:p>
            <a:pPr lvl="1"/>
            <a:r>
              <a:rPr lang="zh-CN" altLang="en-US"/>
              <a:t>计算控制单元，边界元素（线、三角形、矩形）和线的重心</a:t>
            </a:r>
            <a:endParaRPr lang="en-US" altLang="zh-CN"/>
          </a:p>
          <a:p>
            <a:pPr lvl="1"/>
            <a:endParaRPr lang="en-US" altLang="zh-CN"/>
          </a:p>
        </p:txBody>
      </p:sp>
      <p:sp>
        <p:nvSpPr>
          <p:cNvPr id="2" name="矩形 1"/>
          <p:cNvSpPr/>
          <p:nvPr/>
        </p:nvSpPr>
        <p:spPr>
          <a:xfrm>
            <a:off x="8556583" y="3162474"/>
            <a:ext cx="3533340" cy="461665"/>
          </a:xfrm>
          <a:prstGeom prst="rect">
            <a:avLst/>
          </a:prstGeom>
        </p:spPr>
        <p:txBody>
          <a:bodyPr wrap="none">
            <a:spAutoFit/>
          </a:bodyPr>
          <a:lstStyle/>
          <a:p>
            <a:r>
              <a:rPr lang="en-US" altLang="zh-CN" sz="2400" b="1">
                <a:solidFill>
                  <a:srgbClr val="92D050"/>
                </a:solidFill>
              </a:rPr>
              <a:t>CPrimalGrid***   </a:t>
            </a:r>
            <a:r>
              <a:rPr lang="en-US" altLang="zh-CN" sz="2400" b="1">
                <a:solidFill>
                  <a:srgbClr val="000066"/>
                </a:solidFill>
              </a:rPr>
              <a:t>bound</a:t>
            </a:r>
            <a:endParaRPr lang="zh-CN" altLang="en-US" sz="2400" b="1">
              <a:solidFill>
                <a:srgbClr val="000066"/>
              </a:solidFill>
            </a:endParaRPr>
          </a:p>
        </p:txBody>
      </p:sp>
      <p:sp>
        <p:nvSpPr>
          <p:cNvPr id="3" name="矩形 2"/>
          <p:cNvSpPr/>
          <p:nvPr/>
        </p:nvSpPr>
        <p:spPr>
          <a:xfrm>
            <a:off x="8556583" y="3933056"/>
            <a:ext cx="2319866" cy="461665"/>
          </a:xfrm>
          <a:prstGeom prst="rect">
            <a:avLst/>
          </a:prstGeom>
        </p:spPr>
        <p:txBody>
          <a:bodyPr wrap="none">
            <a:spAutoFit/>
          </a:bodyPr>
          <a:lstStyle/>
          <a:p>
            <a:r>
              <a:rPr lang="en-US" altLang="zh-CN" sz="2400" b="1">
                <a:solidFill>
                  <a:srgbClr val="92D050"/>
                </a:solidFill>
              </a:rPr>
              <a:t>CEdge** </a:t>
            </a:r>
            <a:r>
              <a:rPr lang="en-US" altLang="zh-CN" sz="2400" b="1">
                <a:solidFill>
                  <a:srgbClr val="000066"/>
                </a:solidFill>
              </a:rPr>
              <a:t>edge</a:t>
            </a:r>
            <a:r>
              <a:rPr lang="en-US" altLang="zh-CN" b="1">
                <a:solidFill>
                  <a:srgbClr val="E6E6FA"/>
                </a:solidFill>
                <a:latin typeface="Monospace"/>
              </a:rPr>
              <a:t>;</a:t>
            </a:r>
            <a:endParaRPr lang="zh-CN" altLang="en-US"/>
          </a:p>
        </p:txBody>
      </p:sp>
      <p:sp>
        <p:nvSpPr>
          <p:cNvPr id="4" name="矩形 3"/>
          <p:cNvSpPr/>
          <p:nvPr/>
        </p:nvSpPr>
        <p:spPr>
          <a:xfrm>
            <a:off x="8556583" y="4797152"/>
            <a:ext cx="2822247" cy="461665"/>
          </a:xfrm>
          <a:prstGeom prst="rect">
            <a:avLst/>
          </a:prstGeom>
        </p:spPr>
        <p:txBody>
          <a:bodyPr wrap="none">
            <a:spAutoFit/>
          </a:bodyPr>
          <a:lstStyle/>
          <a:p>
            <a:r>
              <a:rPr lang="en-US" altLang="zh-CN" sz="2400" b="1">
                <a:solidFill>
                  <a:srgbClr val="92D050"/>
                </a:solidFill>
              </a:rPr>
              <a:t>CVertex***</a:t>
            </a:r>
            <a:r>
              <a:rPr lang="en-US" altLang="zh-CN" b="1">
                <a:solidFill>
                  <a:srgbClr val="D9E8F7"/>
                </a:solidFill>
                <a:latin typeface="Monospace"/>
              </a:rPr>
              <a:t> </a:t>
            </a:r>
            <a:r>
              <a:rPr lang="en-US" altLang="zh-CN" sz="2400" b="1">
                <a:solidFill>
                  <a:srgbClr val="000066"/>
                </a:solidFill>
              </a:rPr>
              <a:t>vertex</a:t>
            </a:r>
            <a:endParaRPr lang="zh-CN" altLang="en-US" sz="2400" b="1">
              <a:solidFill>
                <a:srgbClr val="000066"/>
              </a:solidFill>
            </a:endParaRPr>
          </a:p>
        </p:txBody>
      </p:sp>
      <p:sp>
        <p:nvSpPr>
          <p:cNvPr id="7" name="矩形 6"/>
          <p:cNvSpPr/>
          <p:nvPr/>
        </p:nvSpPr>
        <p:spPr>
          <a:xfrm>
            <a:off x="8556583" y="5544315"/>
            <a:ext cx="2408032" cy="461665"/>
          </a:xfrm>
          <a:prstGeom prst="rect">
            <a:avLst/>
          </a:prstGeom>
        </p:spPr>
        <p:txBody>
          <a:bodyPr wrap="none">
            <a:spAutoFit/>
          </a:bodyPr>
          <a:lstStyle/>
          <a:p>
            <a:r>
              <a:rPr lang="en-US" altLang="zh-CN" sz="2400" b="1">
                <a:solidFill>
                  <a:srgbClr val="000066"/>
                </a:solidFill>
              </a:rPr>
              <a:t>SetCoord_CG()</a:t>
            </a:r>
            <a:endParaRPr lang="zh-CN" altLang="en-US" sz="2400" b="1">
              <a:solidFill>
                <a:srgbClr val="000066"/>
              </a:solidFill>
            </a:endParaRPr>
          </a:p>
        </p:txBody>
      </p:sp>
    </p:spTree>
    <p:extLst>
      <p:ext uri="{BB962C8B-B14F-4D97-AF65-F5344CB8AC3E}">
        <p14:creationId xmlns:p14="http://schemas.microsoft.com/office/powerpoint/2010/main" val="2026239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GeometryPreProcessing</a:t>
            </a:r>
            <a:endParaRPr lang="zh-CN" altLang="en-US"/>
          </a:p>
        </p:txBody>
      </p:sp>
      <p:sp>
        <p:nvSpPr>
          <p:cNvPr id="6" name="内容占位符 5"/>
          <p:cNvSpPr>
            <a:spLocks noGrp="1"/>
          </p:cNvSpPr>
          <p:nvPr>
            <p:ph idx="1"/>
          </p:nvPr>
        </p:nvSpPr>
        <p:spPr>
          <a:xfrm>
            <a:off x="480483" y="979385"/>
            <a:ext cx="11516784" cy="5399088"/>
          </a:xfrm>
        </p:spPr>
        <p:txBody>
          <a:bodyPr/>
          <a:lstStyle/>
          <a:p>
            <a:r>
              <a:rPr lang="en-US" altLang="zh-CN" b="1"/>
              <a:t>SetControlVolume</a:t>
            </a:r>
          </a:p>
          <a:p>
            <a:endParaRPr lang="en-US" altLang="zh-CN" b="1"/>
          </a:p>
          <a:p>
            <a:r>
              <a:rPr lang="en-US" altLang="zh-CN" b="1"/>
              <a:t>SetBoundControlVolume</a:t>
            </a:r>
          </a:p>
          <a:p>
            <a:endParaRPr lang="en-US" altLang="zh-CN"/>
          </a:p>
          <a:p>
            <a:r>
              <a:rPr lang="en-US" altLang="zh-CN" b="1"/>
              <a:t>FindNormal_Neighbor</a:t>
            </a:r>
          </a:p>
          <a:p>
            <a:pPr lvl="1"/>
            <a:r>
              <a:rPr lang="en-US" altLang="zh-CN"/>
              <a:t>Compute closest normal neighbor</a:t>
            </a:r>
          </a:p>
          <a:p>
            <a:r>
              <a:rPr lang="en-US" altLang="zh-CN" b="1"/>
              <a:t>SetGlobal_to_Local_Point</a:t>
            </a:r>
          </a:p>
          <a:p>
            <a:r>
              <a:rPr lang="en-US" altLang="zh-CN" b="1"/>
              <a:t>ComputeSurf_Curvature</a:t>
            </a:r>
          </a:p>
          <a:p>
            <a:endParaRPr lang="en-US" altLang="zh-CN" b="1"/>
          </a:p>
          <a:p>
            <a:endParaRPr lang="en-US" altLang="zh-CN" b="1"/>
          </a:p>
          <a:p>
            <a:r>
              <a:rPr lang="en-US" altLang="zh-CN" b="1"/>
              <a:t>Check_Periodicity</a:t>
            </a:r>
          </a:p>
          <a:p>
            <a:pPr lvl="1"/>
            <a:r>
              <a:rPr lang="en-US" altLang="zh-CN"/>
              <a:t>deactivate multigrid if periodicity is found</a:t>
            </a:r>
            <a:endParaRPr lang="en-US" altLang="zh-CN" b="1"/>
          </a:p>
          <a:p>
            <a:pPr lvl="1"/>
            <a:endParaRPr lang="en-US" altLang="zh-CN" sz="1800" b="1" kern="1200">
              <a:solidFill>
                <a:schemeClr val="tx1"/>
              </a:solidFill>
            </a:endParaRPr>
          </a:p>
        </p:txBody>
      </p:sp>
      <p:sp>
        <p:nvSpPr>
          <p:cNvPr id="2" name="矩形 1"/>
          <p:cNvSpPr/>
          <p:nvPr/>
        </p:nvSpPr>
        <p:spPr>
          <a:xfrm>
            <a:off x="4005651" y="2303239"/>
            <a:ext cx="8088560" cy="369332"/>
          </a:xfrm>
          <a:prstGeom prst="rect">
            <a:avLst/>
          </a:prstGeom>
        </p:spPr>
        <p:txBody>
          <a:bodyPr wrap="square">
            <a:spAutoFit/>
          </a:bodyPr>
          <a:lstStyle/>
          <a:p>
            <a:r>
              <a:rPr lang="en-US" altLang="zh-CN" b="1"/>
              <a:t>vertex</a:t>
            </a:r>
            <a:r>
              <a:rPr lang="en-US" altLang="zh-CN"/>
              <a:t>[</a:t>
            </a:r>
            <a:r>
              <a:rPr lang="en-US" altLang="zh-CN">
                <a:solidFill>
                  <a:schemeClr val="accent6">
                    <a:lumMod val="50000"/>
                  </a:schemeClr>
                </a:solidFill>
              </a:rPr>
              <a:t>iMarker</a:t>
            </a:r>
            <a:r>
              <a:rPr lang="en-US" altLang="zh-CN"/>
              <a:t>][</a:t>
            </a:r>
            <a:r>
              <a:rPr lang="en-US" altLang="zh-CN">
                <a:solidFill>
                  <a:schemeClr val="accent6">
                    <a:lumMod val="50000"/>
                  </a:schemeClr>
                </a:solidFill>
              </a:rPr>
              <a:t>iVertex</a:t>
            </a:r>
            <a:r>
              <a:rPr lang="en-US" altLang="zh-CN"/>
              <a:t>]-&gt;</a:t>
            </a:r>
            <a:r>
              <a:rPr lang="en-US" altLang="zh-CN" b="1">
                <a:solidFill>
                  <a:schemeClr val="accent5">
                    <a:lumMod val="50000"/>
                  </a:schemeClr>
                </a:solidFill>
              </a:rPr>
              <a:t>SetNodes_Coord</a:t>
            </a:r>
            <a:r>
              <a:rPr lang="en-US" altLang="zh-CN"/>
              <a:t>(</a:t>
            </a:r>
            <a:r>
              <a:rPr lang="en-US" altLang="zh-CN">
                <a:solidFill>
                  <a:schemeClr val="accent6">
                    <a:lumMod val="50000"/>
                  </a:schemeClr>
                </a:solidFill>
              </a:rPr>
              <a:t>Coord_Elem_CG</a:t>
            </a:r>
            <a:r>
              <a:rPr lang="en-US" altLang="zh-CN"/>
              <a:t>, </a:t>
            </a:r>
            <a:r>
              <a:rPr lang="en-US" altLang="zh-CN">
                <a:solidFill>
                  <a:schemeClr val="accent6">
                    <a:lumMod val="50000"/>
                  </a:schemeClr>
                </a:solidFill>
              </a:rPr>
              <a:t>Coord_Vertex</a:t>
            </a:r>
            <a:r>
              <a:rPr lang="en-US" altLang="zh-CN"/>
              <a:t>);</a:t>
            </a:r>
            <a:endParaRPr lang="zh-CN" altLang="en-US"/>
          </a:p>
        </p:txBody>
      </p:sp>
      <p:sp>
        <p:nvSpPr>
          <p:cNvPr id="3" name="矩形 2"/>
          <p:cNvSpPr/>
          <p:nvPr/>
        </p:nvSpPr>
        <p:spPr>
          <a:xfrm>
            <a:off x="4007768" y="1093950"/>
            <a:ext cx="9816752" cy="646331"/>
          </a:xfrm>
          <a:prstGeom prst="rect">
            <a:avLst/>
          </a:prstGeom>
        </p:spPr>
        <p:txBody>
          <a:bodyPr wrap="square">
            <a:spAutoFit/>
          </a:bodyPr>
          <a:lstStyle/>
          <a:p>
            <a:r>
              <a:rPr lang="en-US" altLang="zh-CN" b="1"/>
              <a:t>edge</a:t>
            </a:r>
            <a:r>
              <a:rPr lang="en-US" altLang="zh-CN"/>
              <a:t>[</a:t>
            </a:r>
            <a:r>
              <a:rPr lang="en-US" altLang="zh-CN">
                <a:solidFill>
                  <a:schemeClr val="accent6">
                    <a:lumMod val="50000"/>
                  </a:schemeClr>
                </a:solidFill>
              </a:rPr>
              <a:t>iEdge</a:t>
            </a:r>
            <a:r>
              <a:rPr lang="en-US" altLang="zh-CN"/>
              <a:t>]-&gt;)</a:t>
            </a:r>
            <a:r>
              <a:rPr lang="zh-CN" altLang="en-US"/>
              <a:t>；</a:t>
            </a:r>
            <a:r>
              <a:rPr lang="en-US" altLang="zh-CN" b="1">
                <a:solidFill>
                  <a:schemeClr val="accent5">
                    <a:lumMod val="50000"/>
                  </a:schemeClr>
                </a:solidFill>
              </a:rPr>
              <a:t>SetNodes_Coord</a:t>
            </a:r>
            <a:r>
              <a:rPr lang="en-US" altLang="zh-CN"/>
              <a:t>(</a:t>
            </a:r>
            <a:r>
              <a:rPr lang="en-US" altLang="zh-CN">
                <a:solidFill>
                  <a:schemeClr val="accent6">
                    <a:lumMod val="50000"/>
                  </a:schemeClr>
                </a:solidFill>
              </a:rPr>
              <a:t>Coord_Elem_CG</a:t>
            </a:r>
            <a:r>
              <a:rPr lang="en-US" altLang="zh-CN"/>
              <a:t>, </a:t>
            </a:r>
            <a:r>
              <a:rPr lang="en-US" altLang="zh-CN">
                <a:solidFill>
                  <a:schemeClr val="accent6">
                    <a:lumMod val="50000"/>
                  </a:schemeClr>
                </a:solidFill>
              </a:rPr>
              <a:t>Coord_Edge_CG</a:t>
            </a:r>
            <a:r>
              <a:rPr lang="en-US" altLang="zh-CN"/>
              <a:t>);</a:t>
            </a:r>
          </a:p>
          <a:p>
            <a:r>
              <a:rPr lang="en-US" altLang="zh-CN" b="1"/>
              <a:t>node</a:t>
            </a:r>
            <a:r>
              <a:rPr lang="en-US" altLang="zh-CN"/>
              <a:t>[</a:t>
            </a:r>
            <a:r>
              <a:rPr lang="en-US" altLang="zh-CN">
                <a:solidFill>
                  <a:schemeClr val="accent6">
                    <a:lumMod val="50000"/>
                  </a:schemeClr>
                </a:solidFill>
              </a:rPr>
              <a:t>face_iPoint</a:t>
            </a:r>
            <a:r>
              <a:rPr lang="en-US" altLang="zh-CN"/>
              <a:t>]-&gt;</a:t>
            </a:r>
            <a:r>
              <a:rPr lang="en-US" altLang="zh-CN" b="1">
                <a:solidFill>
                  <a:schemeClr val="accent5">
                    <a:lumMod val="50000"/>
                  </a:schemeClr>
                </a:solidFill>
              </a:rPr>
              <a:t>AddVolume</a:t>
            </a:r>
            <a:r>
              <a:rPr lang="en-US" altLang="zh-CN"/>
              <a:t>(</a:t>
            </a:r>
            <a:r>
              <a:rPr lang="en-US" altLang="zh-CN">
                <a:solidFill>
                  <a:schemeClr val="accent6">
                    <a:lumMod val="50000"/>
                  </a:schemeClr>
                </a:solidFill>
              </a:rPr>
              <a:t>Area</a:t>
            </a:r>
            <a:r>
              <a:rPr lang="en-US" altLang="zh-CN"/>
              <a:t>);</a:t>
            </a:r>
            <a:endParaRPr lang="zh-CN" altLang="en-US"/>
          </a:p>
        </p:txBody>
      </p:sp>
      <p:pic>
        <p:nvPicPr>
          <p:cNvPr id="36" name="图片 35"/>
          <p:cNvPicPr>
            <a:picLocks noChangeAspect="1"/>
          </p:cNvPicPr>
          <p:nvPr/>
        </p:nvPicPr>
        <p:blipFill>
          <a:blip r:embed="rId3"/>
          <a:stretch>
            <a:fillRect/>
          </a:stretch>
        </p:blipFill>
        <p:spPr>
          <a:xfrm>
            <a:off x="7816133" y="3166221"/>
            <a:ext cx="2357574" cy="2401668"/>
          </a:xfrm>
          <a:prstGeom prst="rect">
            <a:avLst/>
          </a:prstGeom>
        </p:spPr>
      </p:pic>
      <p:sp>
        <p:nvSpPr>
          <p:cNvPr id="37" name="矩形 36"/>
          <p:cNvSpPr/>
          <p:nvPr/>
        </p:nvSpPr>
        <p:spPr>
          <a:xfrm>
            <a:off x="911424" y="4581128"/>
            <a:ext cx="5205271" cy="646331"/>
          </a:xfrm>
          <a:prstGeom prst="rect">
            <a:avLst/>
          </a:prstGeom>
        </p:spPr>
        <p:txBody>
          <a:bodyPr wrap="none">
            <a:spAutoFit/>
          </a:bodyPr>
          <a:lstStyle/>
          <a:p>
            <a:r>
              <a:rPr lang="en-US" altLang="zh-CN" b="1"/>
              <a:t>node[</a:t>
            </a:r>
            <a:r>
              <a:rPr lang="en-US" altLang="zh-CN">
                <a:solidFill>
                  <a:schemeClr val="accent6">
                    <a:lumMod val="50000"/>
                  </a:schemeClr>
                </a:solidFill>
              </a:rPr>
              <a:t>iPoint</a:t>
            </a:r>
            <a:r>
              <a:rPr lang="en-US" altLang="zh-CN" b="1"/>
              <a:t>]-&gt;</a:t>
            </a:r>
            <a:r>
              <a:rPr lang="en-US" altLang="zh-CN">
                <a:solidFill>
                  <a:schemeClr val="accent5">
                    <a:lumMod val="50000"/>
                  </a:schemeClr>
                </a:solidFill>
              </a:rPr>
              <a:t>SetCurvature</a:t>
            </a:r>
            <a:r>
              <a:rPr lang="en-US" altLang="zh-CN" b="1"/>
              <a:t>(</a:t>
            </a:r>
            <a:r>
              <a:rPr lang="en-US" altLang="zh-CN">
                <a:solidFill>
                  <a:schemeClr val="accent6">
                    <a:lumMod val="50000"/>
                  </a:schemeClr>
                </a:solidFill>
              </a:rPr>
              <a:t>K[iPoint]</a:t>
            </a:r>
            <a:r>
              <a:rPr lang="en-US" altLang="zh-CN" b="1"/>
              <a:t>);</a:t>
            </a:r>
          </a:p>
          <a:p>
            <a:r>
              <a:rPr lang="en-US" altLang="zh-CN" b="1"/>
              <a:t>node[</a:t>
            </a:r>
            <a:r>
              <a:rPr lang="en-US" altLang="zh-CN">
                <a:solidFill>
                  <a:schemeClr val="accent6">
                    <a:lumMod val="50000"/>
                  </a:schemeClr>
                </a:solidFill>
              </a:rPr>
              <a:t>iPoint</a:t>
            </a:r>
            <a:r>
              <a:rPr lang="en-US" altLang="zh-CN" b="1"/>
              <a:t>]-&gt;</a:t>
            </a:r>
            <a:r>
              <a:rPr lang="en-US" altLang="zh-CN">
                <a:solidFill>
                  <a:schemeClr val="accent5">
                    <a:lumMod val="50000"/>
                  </a:schemeClr>
                </a:solidFill>
              </a:rPr>
              <a:t>SetSharpEdge_Distance</a:t>
            </a:r>
            <a:r>
              <a:rPr lang="en-US" altLang="zh-CN" b="1"/>
              <a:t>(</a:t>
            </a:r>
            <a:r>
              <a:rPr lang="en-US" altLang="zh-CN">
                <a:solidFill>
                  <a:schemeClr val="accent6">
                    <a:lumMod val="50000"/>
                  </a:schemeClr>
                </a:solidFill>
              </a:rPr>
              <a:t>MinDist</a:t>
            </a:r>
            <a:r>
              <a:rPr lang="en-US" altLang="zh-CN" b="1"/>
              <a:t>);</a:t>
            </a:r>
            <a:endParaRPr lang="zh-CN" altLang="en-US" b="1"/>
          </a:p>
        </p:txBody>
      </p:sp>
      <p:sp>
        <p:nvSpPr>
          <p:cNvPr id="38" name="矩形 37"/>
          <p:cNvSpPr/>
          <p:nvPr/>
        </p:nvSpPr>
        <p:spPr>
          <a:xfrm>
            <a:off x="7690717" y="5788515"/>
            <a:ext cx="2608406" cy="369332"/>
          </a:xfrm>
          <a:prstGeom prst="rect">
            <a:avLst/>
          </a:prstGeom>
        </p:spPr>
        <p:txBody>
          <a:bodyPr wrap="none">
            <a:spAutoFit/>
          </a:bodyPr>
          <a:lstStyle/>
          <a:p>
            <a:r>
              <a:rPr lang="en-US" altLang="zh-CN" b="1"/>
              <a:t>FindNormal_Neighbor</a:t>
            </a:r>
          </a:p>
        </p:txBody>
      </p:sp>
    </p:spTree>
    <p:extLst>
      <p:ext uri="{BB962C8B-B14F-4D97-AF65-F5344CB8AC3E}">
        <p14:creationId xmlns:p14="http://schemas.microsoft.com/office/powerpoint/2010/main" val="2808115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5"/>
          <p:cNvSpPr txBox="1">
            <a:spLocks/>
          </p:cNvSpPr>
          <p:nvPr/>
        </p:nvSpPr>
        <p:spPr bwMode="auto">
          <a:xfrm>
            <a:off x="480483" y="908720"/>
            <a:ext cx="11516784" cy="5399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rgbClr val="FF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ct val="0"/>
              </a:spcAft>
              <a:buClr>
                <a:schemeClr val="hlink"/>
              </a:buClr>
              <a:buFont typeface="Wingdings" pitchFamily="2" charset="2"/>
              <a:buChar char="§"/>
              <a:defRPr sz="2400">
                <a:solidFill>
                  <a:srgbClr val="000066"/>
                </a:solidFill>
                <a:latin typeface="+mn-lt"/>
                <a:ea typeface="+mn-ea"/>
                <a:cs typeface="+mn-cs"/>
              </a:defRPr>
            </a:lvl1pPr>
            <a:lvl2pPr marL="742950" indent="-285750" algn="l" rtl="0" eaLnBrk="1" fontAlgn="base" hangingPunct="1">
              <a:spcBef>
                <a:spcPts val="600"/>
              </a:spcBef>
              <a:spcAft>
                <a:spcPct val="0"/>
              </a:spcAft>
              <a:buClr>
                <a:schemeClr val="tx2"/>
              </a:buClr>
              <a:buSzPct val="85000"/>
              <a:buFont typeface="Wingdings" pitchFamily="2" charset="2"/>
              <a:buChar char="Ø"/>
              <a:defRPr sz="2000">
                <a:solidFill>
                  <a:srgbClr val="006666"/>
                </a:solidFill>
                <a:latin typeface="+mn-lt"/>
                <a:ea typeface="+mn-ea"/>
                <a:cs typeface="+mn-cs"/>
              </a:defRPr>
            </a:lvl2pPr>
            <a:lvl3pPr marL="1143000" indent="-228600" algn="l" rtl="0" eaLnBrk="1" fontAlgn="base" hangingPunct="1">
              <a:spcBef>
                <a:spcPts val="600"/>
              </a:spcBef>
              <a:spcAft>
                <a:spcPct val="0"/>
              </a:spcAft>
              <a:buClr>
                <a:schemeClr val="hlink"/>
              </a:buClr>
              <a:buSzPct val="95000"/>
              <a:buFont typeface="Wingdings 2" pitchFamily="18" charset="2"/>
              <a:buChar char="¡"/>
              <a:defRPr sz="1800">
                <a:solidFill>
                  <a:schemeClr val="hlink"/>
                </a:solidFill>
                <a:latin typeface="+mn-lt"/>
                <a:ea typeface="+mn-ea"/>
                <a:cs typeface="+mn-cs"/>
              </a:defRPr>
            </a:lvl3pPr>
            <a:lvl4pPr marL="1600200" indent="-228600" algn="l" rtl="0" eaLnBrk="1" fontAlgn="base" hangingPunct="1">
              <a:spcBef>
                <a:spcPts val="600"/>
              </a:spcBef>
              <a:spcAft>
                <a:spcPct val="0"/>
              </a:spcAft>
              <a:buClr>
                <a:schemeClr val="tx2"/>
              </a:buClr>
              <a:buSzPct val="90000"/>
              <a:buFont typeface="Wingdings" pitchFamily="2" charset="2"/>
              <a:buChar char="Ø"/>
              <a:defRPr sz="1600">
                <a:solidFill>
                  <a:srgbClr val="990099"/>
                </a:solidFill>
                <a:latin typeface="+mn-lt"/>
                <a:ea typeface="+mn-ea"/>
                <a:cs typeface="+mn-cs"/>
              </a:defRPr>
            </a:lvl4pPr>
            <a:lvl5pPr marL="2057400" indent="-228600" algn="l" rtl="0" eaLnBrk="1" fontAlgn="base" hangingPunct="1">
              <a:spcBef>
                <a:spcPts val="600"/>
              </a:spcBef>
              <a:spcAft>
                <a:spcPct val="0"/>
              </a:spcAft>
              <a:buClr>
                <a:schemeClr val="hlink"/>
              </a:buClr>
              <a:buFont typeface="Wingdings 2" pitchFamily="18" charset="2"/>
              <a:buChar char="¡"/>
              <a:defRPr sz="1600">
                <a:solidFill>
                  <a:schemeClr val="tx1"/>
                </a:solidFill>
                <a:latin typeface="+mn-lt"/>
                <a:ea typeface="+mn-ea"/>
                <a:cs typeface="+mn-cs"/>
              </a:defRPr>
            </a:lvl5pPr>
            <a:lvl6pPr marL="25146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6pPr>
            <a:lvl7pPr marL="29718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7pPr>
            <a:lvl8pPr marL="34290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8pPr>
            <a:lvl9pPr marL="38862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9pPr>
          </a:lstStyle>
          <a:p>
            <a:r>
              <a:rPr lang="en-US" altLang="zh-CN" kern="0"/>
              <a:t>Geometric Point of View</a:t>
            </a:r>
          </a:p>
          <a:p>
            <a:pPr lvl="1"/>
            <a:r>
              <a:rPr lang="en-US" altLang="zh-CN" kern="0"/>
              <a:t>Agglomeration of the fine grid control volumes</a:t>
            </a:r>
          </a:p>
          <a:p>
            <a:pPr lvl="1"/>
            <a:r>
              <a:rPr lang="en-US" altLang="zh-CN" kern="0"/>
              <a:t>Create the coarse-grid structure</a:t>
            </a:r>
          </a:p>
          <a:p>
            <a:pPr lvl="1"/>
            <a:endParaRPr lang="en-US" altLang="zh-CN" kern="0"/>
          </a:p>
          <a:p>
            <a:r>
              <a:rPr lang="en-US" altLang="zh-CN" kern="0"/>
              <a:t>agglomeration</a:t>
            </a:r>
          </a:p>
          <a:p>
            <a:pPr lvl="1"/>
            <a:r>
              <a:rPr lang="en-US" altLang="zh-CN" kern="0"/>
              <a:t>seed list  </a:t>
            </a:r>
            <a:r>
              <a:rPr lang="zh-CN" altLang="en-US" kern="0"/>
              <a:t>（</a:t>
            </a:r>
            <a:r>
              <a:rPr lang="en-US" altLang="zh-CN" kern="0"/>
              <a:t>start from the boundary</a:t>
            </a:r>
            <a:r>
              <a:rPr lang="zh-CN" altLang="en-US" kern="0"/>
              <a:t>）</a:t>
            </a:r>
            <a:endParaRPr lang="en-US" altLang="zh-CN" kern="0"/>
          </a:p>
          <a:p>
            <a:pPr lvl="1"/>
            <a:r>
              <a:rPr lang="en-US" altLang="zh-CN" kern="0"/>
              <a:t>corsen ratio</a:t>
            </a:r>
          </a:p>
          <a:p>
            <a:pPr lvl="1"/>
            <a:r>
              <a:rPr lang="en-US" altLang="zh-CN" kern="0"/>
              <a:t>eliminate singletons</a:t>
            </a:r>
          </a:p>
        </p:txBody>
      </p:sp>
      <p:sp>
        <p:nvSpPr>
          <p:cNvPr id="5" name="标题 4"/>
          <p:cNvSpPr>
            <a:spLocks noGrp="1"/>
          </p:cNvSpPr>
          <p:nvPr>
            <p:ph type="title"/>
          </p:nvPr>
        </p:nvSpPr>
        <p:spPr/>
        <p:txBody>
          <a:bodyPr/>
          <a:lstStyle/>
          <a:p>
            <a:r>
              <a:rPr lang="en-US" altLang="zh-CN"/>
              <a:t>MultiGrid in SU2</a:t>
            </a:r>
            <a:endParaRPr lang="zh-CN" altLang="en-US"/>
          </a:p>
        </p:txBody>
      </p:sp>
      <p:sp>
        <p:nvSpPr>
          <p:cNvPr id="2" name="矩形 1"/>
          <p:cNvSpPr/>
          <p:nvPr/>
        </p:nvSpPr>
        <p:spPr>
          <a:xfrm>
            <a:off x="1343472" y="2132856"/>
            <a:ext cx="9001000" cy="369332"/>
          </a:xfrm>
          <a:prstGeom prst="rect">
            <a:avLst/>
          </a:prstGeom>
        </p:spPr>
        <p:txBody>
          <a:bodyPr wrap="square">
            <a:spAutoFit/>
          </a:bodyPr>
          <a:lstStyle/>
          <a:p>
            <a:r>
              <a:rPr lang="en-US" altLang="zh-CN" b="1">
                <a:solidFill>
                  <a:schemeClr val="accent5">
                    <a:lumMod val="50000"/>
                  </a:schemeClr>
                </a:solidFill>
              </a:rPr>
              <a:t>CMultiGridGeometry</a:t>
            </a:r>
            <a:r>
              <a:rPr lang="en-US" altLang="zh-CN"/>
              <a:t>(</a:t>
            </a:r>
            <a:r>
              <a:rPr lang="en-US" altLang="zh-CN">
                <a:solidFill>
                  <a:schemeClr val="accent6">
                    <a:lumMod val="50000"/>
                  </a:schemeClr>
                </a:solidFill>
              </a:rPr>
              <a:t>geometry_container</a:t>
            </a:r>
            <a:r>
              <a:rPr lang="en-US" altLang="zh-CN"/>
              <a:t>,</a:t>
            </a:r>
            <a:r>
              <a:rPr lang="en-US" altLang="zh-CN" b="1">
                <a:solidFill>
                  <a:srgbClr val="D9E8F7"/>
                </a:solidFill>
                <a:latin typeface="Monospace"/>
              </a:rPr>
              <a:t> </a:t>
            </a:r>
            <a:r>
              <a:rPr lang="en-US" altLang="zh-CN">
                <a:solidFill>
                  <a:schemeClr val="accent6">
                    <a:lumMod val="50000"/>
                  </a:schemeClr>
                </a:solidFill>
              </a:rPr>
              <a:t>config_container</a:t>
            </a:r>
            <a:r>
              <a:rPr lang="en-US" altLang="zh-CN"/>
              <a:t>,</a:t>
            </a:r>
            <a:r>
              <a:rPr lang="en-US" altLang="zh-CN" b="1">
                <a:solidFill>
                  <a:srgbClr val="D9E8F7"/>
                </a:solidFill>
                <a:latin typeface="Monospace"/>
              </a:rPr>
              <a:t> </a:t>
            </a:r>
            <a:r>
              <a:rPr lang="en-US" altLang="zh-CN">
                <a:solidFill>
                  <a:schemeClr val="accent6">
                    <a:lumMod val="50000"/>
                  </a:schemeClr>
                </a:solidFill>
              </a:rPr>
              <a:t>iMGlevel</a:t>
            </a:r>
            <a:r>
              <a:rPr lang="en-US" altLang="zh-CN"/>
              <a:t>,</a:t>
            </a:r>
            <a:r>
              <a:rPr lang="en-US" altLang="zh-CN" b="1">
                <a:solidFill>
                  <a:srgbClr val="D9E8F7"/>
                </a:solidFill>
                <a:latin typeface="Monospace"/>
              </a:rPr>
              <a:t> </a:t>
            </a:r>
            <a:r>
              <a:rPr lang="en-US" altLang="zh-CN">
                <a:solidFill>
                  <a:schemeClr val="accent6">
                    <a:lumMod val="50000"/>
                  </a:schemeClr>
                </a:solidFill>
              </a:rPr>
              <a:t>iZone</a:t>
            </a:r>
            <a:r>
              <a:rPr lang="en-US" altLang="zh-CN"/>
              <a:t>);</a:t>
            </a:r>
            <a:endParaRPr lang="zh-CN" altLang="en-US"/>
          </a:p>
        </p:txBody>
      </p:sp>
      <p:sp>
        <p:nvSpPr>
          <p:cNvPr id="3" name="矩形 2"/>
          <p:cNvSpPr/>
          <p:nvPr/>
        </p:nvSpPr>
        <p:spPr>
          <a:xfrm>
            <a:off x="3786636" y="363270"/>
            <a:ext cx="2890535" cy="369332"/>
          </a:xfrm>
          <a:prstGeom prst="rect">
            <a:avLst/>
          </a:prstGeom>
          <a:ln w="38100">
            <a:solidFill>
              <a:schemeClr val="tx2"/>
            </a:solidFill>
          </a:ln>
        </p:spPr>
        <p:txBody>
          <a:bodyPr wrap="none">
            <a:spAutoFit/>
          </a:bodyPr>
          <a:lstStyle/>
          <a:p>
            <a:r>
              <a:rPr lang="zh-CN" altLang="en-US" b="1"/>
              <a:t>agglomeration multigrid.</a:t>
            </a:r>
          </a:p>
        </p:txBody>
      </p:sp>
      <p:grpSp>
        <p:nvGrpSpPr>
          <p:cNvPr id="16" name="组合 15"/>
          <p:cNvGrpSpPr/>
          <p:nvPr/>
        </p:nvGrpSpPr>
        <p:grpSpPr>
          <a:xfrm>
            <a:off x="983432" y="4437112"/>
            <a:ext cx="10097131" cy="2050716"/>
            <a:chOff x="983432" y="4437112"/>
            <a:chExt cx="10097131" cy="2050716"/>
          </a:xfrm>
        </p:grpSpPr>
        <p:pic>
          <p:nvPicPr>
            <p:cNvPr id="4" name="图片 3"/>
            <p:cNvPicPr>
              <a:picLocks noChangeAspect="1"/>
            </p:cNvPicPr>
            <p:nvPr/>
          </p:nvPicPr>
          <p:blipFill>
            <a:blip r:embed="rId3"/>
            <a:stretch>
              <a:fillRect/>
            </a:stretch>
          </p:blipFill>
          <p:spPr>
            <a:xfrm>
              <a:off x="983432" y="4646292"/>
              <a:ext cx="2496275" cy="1800000"/>
            </a:xfrm>
            <a:prstGeom prst="rect">
              <a:avLst/>
            </a:prstGeom>
          </p:spPr>
        </p:pic>
        <p:pic>
          <p:nvPicPr>
            <p:cNvPr id="6" name="图片 5"/>
            <p:cNvPicPr>
              <a:picLocks noChangeAspect="1"/>
            </p:cNvPicPr>
            <p:nvPr/>
          </p:nvPicPr>
          <p:blipFill>
            <a:blip r:embed="rId4"/>
            <a:stretch>
              <a:fillRect/>
            </a:stretch>
          </p:blipFill>
          <p:spPr>
            <a:xfrm>
              <a:off x="3471720" y="4642532"/>
              <a:ext cx="2489143" cy="1800000"/>
            </a:xfrm>
            <a:prstGeom prst="rect">
              <a:avLst/>
            </a:prstGeom>
          </p:spPr>
        </p:pic>
        <p:pic>
          <p:nvPicPr>
            <p:cNvPr id="8" name="图片 7"/>
            <p:cNvPicPr>
              <a:picLocks noChangeAspect="1"/>
            </p:cNvPicPr>
            <p:nvPr/>
          </p:nvPicPr>
          <p:blipFill>
            <a:blip r:embed="rId5"/>
            <a:stretch>
              <a:fillRect/>
            </a:stretch>
          </p:blipFill>
          <p:spPr>
            <a:xfrm>
              <a:off x="5960863" y="4638772"/>
              <a:ext cx="2485227" cy="1800000"/>
            </a:xfrm>
            <a:prstGeom prst="rect">
              <a:avLst/>
            </a:prstGeom>
          </p:spPr>
        </p:pic>
        <p:pic>
          <p:nvPicPr>
            <p:cNvPr id="9" name="图片 8"/>
            <p:cNvPicPr>
              <a:picLocks noChangeAspect="1"/>
            </p:cNvPicPr>
            <p:nvPr/>
          </p:nvPicPr>
          <p:blipFill>
            <a:blip r:embed="rId6"/>
            <a:stretch>
              <a:fillRect/>
            </a:stretch>
          </p:blipFill>
          <p:spPr>
            <a:xfrm>
              <a:off x="8544272" y="4638772"/>
              <a:ext cx="2492308" cy="1800000"/>
            </a:xfrm>
            <a:prstGeom prst="rect">
              <a:avLst/>
            </a:prstGeom>
          </p:spPr>
        </p:pic>
        <p:sp>
          <p:nvSpPr>
            <p:cNvPr id="10" name="矩形 9"/>
            <p:cNvSpPr/>
            <p:nvPr/>
          </p:nvSpPr>
          <p:spPr bwMode="auto">
            <a:xfrm>
              <a:off x="5231904" y="4437112"/>
              <a:ext cx="736091" cy="36004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1" name="矩形 10"/>
            <p:cNvSpPr/>
            <p:nvPr/>
          </p:nvSpPr>
          <p:spPr bwMode="auto">
            <a:xfrm>
              <a:off x="7728179" y="4462512"/>
              <a:ext cx="736091" cy="36004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2" name="矩形 11"/>
            <p:cNvSpPr/>
            <p:nvPr/>
          </p:nvSpPr>
          <p:spPr bwMode="auto">
            <a:xfrm>
              <a:off x="10344472" y="4487639"/>
              <a:ext cx="736091" cy="36004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3" name="矩形 12"/>
            <p:cNvSpPr/>
            <p:nvPr/>
          </p:nvSpPr>
          <p:spPr bwMode="auto">
            <a:xfrm>
              <a:off x="6321776" y="6086252"/>
              <a:ext cx="736091" cy="36004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4" name="矩形 13"/>
            <p:cNvSpPr/>
            <p:nvPr/>
          </p:nvSpPr>
          <p:spPr bwMode="auto">
            <a:xfrm>
              <a:off x="3836549" y="6127788"/>
              <a:ext cx="736091" cy="36004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5" name="矩形 14"/>
            <p:cNvSpPr/>
            <p:nvPr/>
          </p:nvSpPr>
          <p:spPr bwMode="auto">
            <a:xfrm>
              <a:off x="1491485" y="6086252"/>
              <a:ext cx="736091" cy="360040"/>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spTree>
    <p:extLst>
      <p:ext uri="{BB962C8B-B14F-4D97-AF65-F5344CB8AC3E}">
        <p14:creationId xmlns:p14="http://schemas.microsoft.com/office/powerpoint/2010/main" val="3228086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MultiGrid</a:t>
            </a:r>
            <a:endParaRPr lang="zh-CN" altLang="en-US"/>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en-US" altLang="zh-CN"/>
                  <a:t>Methodology</a:t>
                </a:r>
              </a:p>
              <a:p>
                <a:pPr lvl="1"/>
                <a:r>
                  <a:rPr lang="en-US" altLang="zh-CN"/>
                  <a:t>A nonlinear problem,  defined in a domain </a:t>
                </a:r>
                <a:r>
                  <a:rPr lang="el-GR" altLang="zh-CN"/>
                  <a:t>Ω</a:t>
                </a:r>
                <a:endParaRPr lang="en-US" altLang="zh-CN"/>
              </a:p>
              <a:p>
                <a:pPr lvl="1"/>
                <a:r>
                  <a:rPr lang="en-US" altLang="zh-CN"/>
                  <a:t>Discretization on a fine grid</a:t>
                </a:r>
              </a:p>
              <a:p>
                <a:pPr lvl="1"/>
                <a:r>
                  <a:rPr lang="en-US" altLang="zh-CN"/>
                  <a:t>After small number iterations</a:t>
                </a:r>
              </a:p>
              <a:p>
                <a:pPr lvl="2"/>
                <a:r>
                  <a:rPr lang="en-US" altLang="zh-CN"/>
                  <a:t>appro solution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h</m:t>
                        </m:r>
                      </m:sub>
                    </m:sSub>
                  </m:oMath>
                </a14:m>
                <a:r>
                  <a:rPr lang="en-US" altLang="zh-CN"/>
                  <a:t>   residual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h</m:t>
                        </m:r>
                      </m:sub>
                    </m:sSub>
                  </m:oMath>
                </a14:m>
                <a:endParaRPr lang="en-US" altLang="zh-CN"/>
              </a:p>
              <a:p>
                <a:pPr lvl="2"/>
                <a:r>
                  <a:rPr lang="en-US" altLang="zh-CN"/>
                  <a:t>correction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h</m:t>
                        </m:r>
                      </m:sub>
                    </m:sSub>
                  </m:oMath>
                </a14:m>
                <a:endParaRPr lang="en-US" altLang="zh-CN"/>
              </a:p>
              <a:p>
                <a:pPr lvl="1"/>
                <a:r>
                  <a:rPr lang="en-US" altLang="zh-CN"/>
                  <a:t>Define </a:t>
                </a:r>
              </a:p>
              <a:p>
                <a:pPr lvl="2"/>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𝐼</m:t>
                            </m:r>
                          </m:e>
                        </m:acc>
                      </m:e>
                      <m:sub>
                        <m:r>
                          <a:rPr lang="en-US" altLang="zh-CN" i="1">
                            <a:latin typeface="Cambria Math" panose="02040503050406030204" pitchFamily="18" charset="0"/>
                          </a:rPr>
                          <m:t>h</m:t>
                        </m:r>
                      </m:sub>
                      <m:sup>
                        <m:r>
                          <a:rPr lang="en-US" altLang="zh-CN" i="1">
                            <a:latin typeface="Cambria Math" panose="02040503050406030204" pitchFamily="18" charset="0"/>
                          </a:rPr>
                          <m:t>𝐻</m:t>
                        </m:r>
                      </m:sup>
                    </m:sSubSup>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 </m:t>
                        </m:r>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𝐻</m:t>
                        </m:r>
                      </m:sup>
                    </m:sSubSup>
                  </m:oMath>
                </a14:m>
                <a:r>
                  <a:rPr lang="en-US" altLang="zh-CN"/>
                  <a:t>interpolate the fine-grid onto coarse </a:t>
                </a:r>
              </a:p>
              <a:p>
                <a:pPr lvl="1"/>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𝐻</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𝐼</m:t>
                                </m:r>
                              </m:e>
                            </m:acc>
                          </m:e>
                          <m:sub>
                            <m:r>
                              <a:rPr lang="en-US" altLang="zh-CN" i="1">
                                <a:latin typeface="Cambria Math" panose="02040503050406030204" pitchFamily="18" charset="0"/>
                              </a:rPr>
                              <m:t>h</m:t>
                            </m:r>
                          </m:sub>
                          <m:sup>
                            <m:r>
                              <a:rPr lang="en-US" altLang="zh-CN" i="1">
                                <a:latin typeface="Cambria Math" panose="02040503050406030204" pitchFamily="18" charset="0"/>
                              </a:rPr>
                              <m:t>𝐻</m:t>
                            </m:r>
                          </m:sup>
                        </m:sSubSup>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h</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𝑐</m:t>
                        </m:r>
                      </m:e>
                      <m:sub>
                        <m:r>
                          <a:rPr lang="en-US" altLang="zh-CN" i="1">
                            <a:latin typeface="Cambria Math" panose="02040503050406030204" pitchFamily="18" charset="0"/>
                          </a:rPr>
                          <m:t>𝐻</m:t>
                        </m:r>
                      </m:sub>
                    </m:sSub>
                  </m:oMath>
                </a14:m>
                <a:r>
                  <a:rPr lang="en-US" altLang="zh-CN"/>
                  <a:t> </a:t>
                </a:r>
              </a:p>
              <a:p>
                <a:pPr lvl="1"/>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𝜏</m:t>
                        </m:r>
                      </m:e>
                      <m:sub>
                        <m:r>
                          <a:rPr lang="en-US" altLang="zh-CN" i="1">
                            <a:latin typeface="Cambria Math" panose="02040503050406030204" pitchFamily="18" charset="0"/>
                          </a:rPr>
                          <m:t>h</m:t>
                        </m:r>
                      </m:sub>
                      <m:sup>
                        <m:r>
                          <a:rPr lang="en-US" altLang="zh-CN" i="1">
                            <a:latin typeface="Cambria Math" panose="02040503050406030204" pitchFamily="18" charset="0"/>
                          </a:rPr>
                          <m:t>𝐻</m:t>
                        </m:r>
                      </m:sup>
                    </m:sSubSup>
                  </m:oMath>
                </a14:m>
                <a:r>
                  <a:rPr lang="en-US" altLang="zh-CN"/>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𝐻</m:t>
                        </m:r>
                      </m:sub>
                    </m:sSub>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𝐼</m:t>
                                </m:r>
                              </m:e>
                            </m:acc>
                          </m:e>
                          <m:sub>
                            <m:r>
                              <a:rPr lang="en-US" altLang="zh-CN" i="1">
                                <a:latin typeface="Cambria Math" panose="02040503050406030204" pitchFamily="18" charset="0"/>
                              </a:rPr>
                              <m:t>h</m:t>
                            </m:r>
                          </m:sub>
                          <m:sup>
                            <m:r>
                              <a:rPr lang="en-US" altLang="zh-CN" i="1">
                                <a:latin typeface="Cambria Math" panose="02040503050406030204" pitchFamily="18" charset="0"/>
                              </a:rPr>
                              <m:t>𝐻</m:t>
                            </m:r>
                          </m:sup>
                        </m:sSubSup>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h</m:t>
                            </m:r>
                          </m:sub>
                        </m:sSub>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𝐻</m:t>
                        </m:r>
                      </m:sup>
                    </m:sSubSup>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h</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h</m:t>
                            </m:r>
                          </m:sub>
                        </m:sSub>
                      </m:e>
                    </m:d>
                  </m:oMath>
                </a14:m>
                <a:endParaRPr lang="en-US" altLang="zh-CN"/>
              </a:p>
              <a:p>
                <a:pPr lvl="1"/>
                <a:r>
                  <a:rPr lang="en-US" altLang="zh-CN"/>
                  <a:t>Interpolate back</a:t>
                </a: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rotWithShape="0">
                <a:blip r:embed="rId3"/>
                <a:stretch>
                  <a:fillRect l="-688" t="-7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8330988" y="1127834"/>
                <a:ext cx="14863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𝐿</m:t>
                      </m:r>
                      <m:d>
                        <m:dPr>
                          <m:ctrlPr>
                            <a:rPr lang="en-US" altLang="zh-CN" sz="2800" i="1">
                              <a:latin typeface="Cambria Math" panose="02040503050406030204" pitchFamily="18" charset="0"/>
                            </a:rPr>
                          </m:ctrlPr>
                        </m:dPr>
                        <m:e>
                          <m:r>
                            <a:rPr lang="en-US" altLang="zh-CN" sz="2800" b="0" i="1" smtClean="0">
                              <a:latin typeface="Cambria Math" panose="02040503050406030204" pitchFamily="18" charset="0"/>
                            </a:rPr>
                            <m:t>𝑢</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𝑓</m:t>
                      </m:r>
                    </m:oMath>
                  </m:oMathPara>
                </a14:m>
                <a:endParaRPr lang="zh-CN" altLang="en-US" sz="2800"/>
              </a:p>
            </p:txBody>
          </p:sp>
        </mc:Choice>
        <mc:Fallback xmlns="">
          <p:sp>
            <p:nvSpPr>
              <p:cNvPr id="3" name="文本框 2"/>
              <p:cNvSpPr txBox="1">
                <a:spLocks noRot="1" noChangeAspect="1" noMove="1" noResize="1" noEditPoints="1" noAdjustHandles="1" noChangeArrowheads="1" noChangeShapeType="1" noTextEdit="1"/>
              </p:cNvSpPr>
              <p:nvPr/>
            </p:nvSpPr>
            <p:spPr>
              <a:xfrm>
                <a:off x="8330988" y="1127834"/>
                <a:ext cx="1486369" cy="430887"/>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094961" y="1657833"/>
                <a:ext cx="19584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i="1">
                              <a:latin typeface="Cambria Math" panose="02040503050406030204" pitchFamily="18" charset="0"/>
                            </a:rPr>
                            <m:t>h</m:t>
                          </m:r>
                        </m:sub>
                      </m:sSub>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𝑢</m:t>
                              </m:r>
                            </m:e>
                            <m:sub>
                              <m:r>
                                <a:rPr lang="en-US" altLang="zh-CN" sz="2800" b="0" i="1" smtClean="0">
                                  <a:latin typeface="Cambria Math" panose="02040503050406030204" pitchFamily="18" charset="0"/>
                                </a:rPr>
                                <m:t>h</m:t>
                              </m:r>
                            </m:sub>
                          </m:sSub>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h</m:t>
                          </m:r>
                        </m:sub>
                      </m:sSub>
                    </m:oMath>
                  </m:oMathPara>
                </a14:m>
                <a:endParaRPr lang="zh-CN" altLang="en-US" sz="2800"/>
              </a:p>
            </p:txBody>
          </p:sp>
        </mc:Choice>
        <mc:Fallback xmlns="">
          <p:sp>
            <p:nvSpPr>
              <p:cNvPr id="8" name="文本框 7"/>
              <p:cNvSpPr txBox="1">
                <a:spLocks noRot="1" noChangeAspect="1" noMove="1" noResize="1" noEditPoints="1" noAdjustHandles="1" noChangeArrowheads="1" noChangeShapeType="1" noTextEdit="1"/>
              </p:cNvSpPr>
              <p:nvPr/>
            </p:nvSpPr>
            <p:spPr>
              <a:xfrm>
                <a:off x="8094961" y="1657833"/>
                <a:ext cx="1958421" cy="430887"/>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7722775" y="2181206"/>
                <a:ext cx="27027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i="1">
                              <a:latin typeface="Cambria Math" panose="02040503050406030204" pitchFamily="18" charset="0"/>
                            </a:rPr>
                            <m:t>h</m:t>
                          </m:r>
                        </m:sub>
                      </m:sSub>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b="0" i="1" smtClean="0">
                                  <a:latin typeface="Cambria Math" panose="02040503050406030204" pitchFamily="18" charset="0"/>
                                </a:rPr>
                                <m:t>h</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h</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h</m:t>
                          </m:r>
                        </m:sub>
                      </m:sSub>
                    </m:oMath>
                  </m:oMathPara>
                </a14:m>
                <a:endParaRPr lang="zh-CN" altLang="en-US" sz="2800"/>
              </a:p>
            </p:txBody>
          </p:sp>
        </mc:Choice>
        <mc:Fallback xmlns="">
          <p:sp>
            <p:nvSpPr>
              <p:cNvPr id="9" name="文本框 8"/>
              <p:cNvSpPr txBox="1">
                <a:spLocks noRot="1" noChangeAspect="1" noMove="1" noResize="1" noEditPoints="1" noAdjustHandles="1" noChangeArrowheads="1" noChangeShapeType="1" noTextEdit="1"/>
              </p:cNvSpPr>
              <p:nvPr/>
            </p:nvSpPr>
            <p:spPr>
              <a:xfrm>
                <a:off x="7722775" y="2181206"/>
                <a:ext cx="2702791" cy="43088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874721" y="2730803"/>
                <a:ext cx="43988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i="1">
                              <a:latin typeface="Cambria Math" panose="02040503050406030204" pitchFamily="18" charset="0"/>
                            </a:rPr>
                            <m:t>h</m:t>
                          </m:r>
                        </m:sub>
                      </m:sSub>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b="0" i="1" smtClean="0">
                                  <a:latin typeface="Cambria Math" panose="02040503050406030204" pitchFamily="18" charset="0"/>
                                </a:rPr>
                                <m:t>h</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b="0" i="1" smtClean="0">
                                  <a:latin typeface="Cambria Math" panose="02040503050406030204" pitchFamily="18" charset="0"/>
                                </a:rPr>
                                <m:t>𝑐</m:t>
                              </m:r>
                            </m:e>
                            <m:sub>
                              <m:r>
                                <a:rPr lang="en-US" altLang="zh-CN" sz="2800" i="1">
                                  <a:latin typeface="Cambria Math" panose="02040503050406030204" pitchFamily="18" charset="0"/>
                                </a:rPr>
                                <m:t>h</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i="1">
                              <a:latin typeface="Cambria Math" panose="02040503050406030204" pitchFamily="18" charset="0"/>
                            </a:rPr>
                            <m:t>h</m:t>
                          </m:r>
                        </m:sub>
                      </m:sSub>
                      <m:d>
                        <m:dPr>
                          <m:ctrlPr>
                            <a:rPr lang="en-US" altLang="zh-CN" sz="2800" i="1">
                              <a:latin typeface="Cambria Math" panose="02040503050406030204" pitchFamily="18" charset="0"/>
                            </a:rPr>
                          </m:ctrlPr>
                        </m:dPr>
                        <m:e>
                          <m:sSub>
                            <m:sSubPr>
                              <m:ctrlPr>
                                <a:rPr lang="en-US" altLang="zh-CN" sz="2800" i="1" smtClean="0">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i="1">
                                  <a:latin typeface="Cambria Math" panose="02040503050406030204" pitchFamily="18" charset="0"/>
                                </a:rPr>
                                <m:t>h</m:t>
                              </m:r>
                            </m:sub>
                          </m:sSub>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h</m:t>
                          </m:r>
                        </m:sub>
                      </m:sSub>
                    </m:oMath>
                  </m:oMathPara>
                </a14:m>
                <a:endParaRPr lang="zh-CN" altLang="en-US" sz="2800"/>
              </a:p>
            </p:txBody>
          </p:sp>
        </mc:Choice>
        <mc:Fallback xmlns="">
          <p:sp>
            <p:nvSpPr>
              <p:cNvPr id="10" name="文本框 9"/>
              <p:cNvSpPr txBox="1">
                <a:spLocks noRot="1" noChangeAspect="1" noMove="1" noResize="1" noEditPoints="1" noAdjustHandles="1" noChangeArrowheads="1" noChangeShapeType="1" noTextEdit="1"/>
              </p:cNvSpPr>
              <p:nvPr/>
            </p:nvSpPr>
            <p:spPr>
              <a:xfrm>
                <a:off x="6874721" y="2730803"/>
                <a:ext cx="4398897" cy="43088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6096000" y="3284984"/>
                <a:ext cx="5650585"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b="0" i="1" smtClean="0">
                              <a:latin typeface="Cambria Math" panose="02040503050406030204" pitchFamily="18" charset="0"/>
                            </a:rPr>
                            <m:t>𝐻</m:t>
                          </m:r>
                        </m:sub>
                      </m:sSub>
                      <m:d>
                        <m:dPr>
                          <m:ctrlPr>
                            <a:rPr lang="en-US" altLang="zh-CN" sz="2800" i="1">
                              <a:latin typeface="Cambria Math" panose="02040503050406030204" pitchFamily="18" charset="0"/>
                            </a:rPr>
                          </m:ctrlPr>
                        </m:dPr>
                        <m:e>
                          <m:sSub>
                            <m:sSubPr>
                              <m:ctrlPr>
                                <a:rPr lang="en-US" altLang="zh-CN" sz="2800" b="0" i="1" smtClean="0">
                                  <a:latin typeface="Cambria Math" panose="02040503050406030204" pitchFamily="18" charset="0"/>
                                </a:rPr>
                              </m:ctrlPr>
                            </m:sSubPr>
                            <m:e>
                              <m:sSubSup>
                                <m:sSubSupPr>
                                  <m:ctrlPr>
                                    <a:rPr lang="en-US" altLang="zh-CN" sz="2800" b="0" i="1" smtClean="0">
                                      <a:latin typeface="Cambria Math" panose="02040503050406030204" pitchFamily="18" charset="0"/>
                                    </a:rPr>
                                  </m:ctrlPr>
                                </m:sSubSupPr>
                                <m:e>
                                  <m:acc>
                                    <m:accPr>
                                      <m:chr m:val="̅"/>
                                      <m:ctrlPr>
                                        <a:rPr lang="en-US" altLang="zh-CN" sz="2800" b="0" i="1" smtClean="0">
                                          <a:latin typeface="Cambria Math" panose="02040503050406030204" pitchFamily="18" charset="0"/>
                                        </a:rPr>
                                      </m:ctrlPr>
                                    </m:accPr>
                                    <m:e>
                                      <m:r>
                                        <a:rPr lang="en-US" altLang="zh-CN" sz="2800" i="1">
                                          <a:latin typeface="Cambria Math" panose="02040503050406030204" pitchFamily="18" charset="0"/>
                                        </a:rPr>
                                        <m:t>𝐼</m:t>
                                      </m:r>
                                    </m:e>
                                  </m:acc>
                                </m:e>
                                <m:sub>
                                  <m:r>
                                    <a:rPr lang="en-US" altLang="zh-CN" sz="2800" b="0" i="1" smtClean="0">
                                      <a:latin typeface="Cambria Math" panose="02040503050406030204" pitchFamily="18" charset="0"/>
                                    </a:rPr>
                                    <m:t>h</m:t>
                                  </m:r>
                                </m:sub>
                                <m:sup>
                                  <m:r>
                                    <a:rPr lang="en-US" altLang="zh-CN" sz="2800" b="0" i="1" smtClean="0">
                                      <a:latin typeface="Cambria Math" panose="02040503050406030204" pitchFamily="18" charset="0"/>
                                    </a:rPr>
                                    <m:t>𝐻</m:t>
                                  </m:r>
                                </m:sup>
                              </m:sSubSup>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b="0" i="1" smtClean="0">
                                  <a:latin typeface="Cambria Math" panose="02040503050406030204" pitchFamily="18" charset="0"/>
                                </a:rPr>
                                <m:t>h</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r>
                                <a:rPr lang="en-US" altLang="zh-CN" sz="2800" b="0" i="1" smtClean="0">
                                  <a:latin typeface="Cambria Math" panose="02040503050406030204" pitchFamily="18" charset="0"/>
                                </a:rPr>
                                <m:t>𝑐</m:t>
                              </m:r>
                            </m:e>
                            <m:sub>
                              <m:r>
                                <a:rPr lang="en-US" altLang="zh-CN" sz="2800" b="0" i="1" smtClean="0">
                                  <a:latin typeface="Cambria Math" panose="02040503050406030204" pitchFamily="18" charset="0"/>
                                </a:rPr>
                                <m:t>𝐻</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b="0" i="1" smtClean="0">
                              <a:latin typeface="Cambria Math" panose="02040503050406030204" pitchFamily="18" charset="0"/>
                            </a:rPr>
                            <m:t>𝐻</m:t>
                          </m:r>
                        </m:sub>
                      </m:sSub>
                      <m:d>
                        <m:dPr>
                          <m:ctrlPr>
                            <a:rPr lang="en-US" altLang="zh-CN" sz="2800" i="1">
                              <a:latin typeface="Cambria Math" panose="02040503050406030204" pitchFamily="18" charset="0"/>
                            </a:rPr>
                          </m:ctrlPr>
                        </m:dPr>
                        <m:e>
                          <m:sSubSup>
                            <m:sSubSupPr>
                              <m:ctrlPr>
                                <a:rPr lang="en-US" altLang="zh-CN" sz="2800" i="1">
                                  <a:latin typeface="Cambria Math" panose="02040503050406030204" pitchFamily="18" charset="0"/>
                                </a:rPr>
                              </m:ctrlPr>
                            </m:sSubSup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𝐼</m:t>
                                  </m:r>
                                </m:e>
                              </m:acc>
                            </m:e>
                            <m:sub>
                              <m:r>
                                <a:rPr lang="en-US" altLang="zh-CN" sz="2800" i="1">
                                  <a:latin typeface="Cambria Math" panose="02040503050406030204" pitchFamily="18" charset="0"/>
                                </a:rPr>
                                <m:t>h</m:t>
                              </m:r>
                            </m:sub>
                            <m:sup>
                              <m:r>
                                <a:rPr lang="en-US" altLang="zh-CN" sz="2800" i="1">
                                  <a:latin typeface="Cambria Math" panose="02040503050406030204" pitchFamily="18" charset="0"/>
                                </a:rPr>
                                <m:t>𝐻</m:t>
                              </m:r>
                            </m:sup>
                          </m:sSubSup>
                          <m:sSub>
                            <m:sSubPr>
                              <m:ctrlPr>
                                <a:rPr lang="en-US" altLang="zh-CN" sz="2800" i="1" smtClean="0">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i="1">
                                  <a:latin typeface="Cambria Math" panose="02040503050406030204" pitchFamily="18" charset="0"/>
                                </a:rPr>
                                <m:t>h</m:t>
                              </m:r>
                            </m:sub>
                          </m:sSub>
                        </m:e>
                      </m:d>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b="0" i="1" smtClean="0">
                                  <a:latin typeface="Cambria Math" panose="02040503050406030204" pitchFamily="18" charset="0"/>
                                </a:rPr>
                                <m:t>𝐼</m:t>
                              </m:r>
                            </m:e>
                            <m:sub>
                              <m:r>
                                <a:rPr lang="en-US" altLang="zh-CN" sz="2800" i="1">
                                  <a:latin typeface="Cambria Math" panose="02040503050406030204" pitchFamily="18" charset="0"/>
                                </a:rPr>
                                <m:t>h</m:t>
                              </m:r>
                            </m:sub>
                            <m:sup>
                              <m:r>
                                <a:rPr lang="en-US" altLang="zh-CN" sz="2800" i="1">
                                  <a:latin typeface="Cambria Math" panose="02040503050406030204" pitchFamily="18" charset="0"/>
                                </a:rPr>
                                <m:t>𝐻</m:t>
                              </m:r>
                            </m:sup>
                          </m:sSubSup>
                          <m:r>
                            <a:rPr lang="en-US" altLang="zh-CN" sz="2800" b="0" i="1" smtClean="0">
                              <a:latin typeface="Cambria Math" panose="02040503050406030204" pitchFamily="18" charset="0"/>
                            </a:rPr>
                            <m:t>𝑟</m:t>
                          </m:r>
                        </m:e>
                        <m:sub>
                          <m:r>
                            <a:rPr lang="en-US" altLang="zh-CN" sz="2800" b="0" i="1" smtClean="0">
                              <a:latin typeface="Cambria Math" panose="02040503050406030204" pitchFamily="18" charset="0"/>
                            </a:rPr>
                            <m:t>h</m:t>
                          </m:r>
                        </m:sub>
                      </m:sSub>
                    </m:oMath>
                  </m:oMathPara>
                </a14:m>
                <a:endParaRPr lang="zh-CN" altLang="en-US" sz="2800"/>
              </a:p>
            </p:txBody>
          </p:sp>
        </mc:Choice>
        <mc:Fallback xmlns="">
          <p:sp>
            <p:nvSpPr>
              <p:cNvPr id="11" name="文本框 10"/>
              <p:cNvSpPr txBox="1">
                <a:spLocks noRot="1" noChangeAspect="1" noMove="1" noResize="1" noEditPoints="1" noAdjustHandles="1" noChangeArrowheads="1" noChangeShapeType="1" noTextEdit="1"/>
              </p:cNvSpPr>
              <p:nvPr/>
            </p:nvSpPr>
            <p:spPr>
              <a:xfrm>
                <a:off x="6096000" y="3284984"/>
                <a:ext cx="5650585" cy="48635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6095999" y="4185257"/>
                <a:ext cx="6102568"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i="1">
                              <a:latin typeface="Cambria Math" panose="02040503050406030204" pitchFamily="18" charset="0"/>
                            </a:rPr>
                            <m:t>𝐻</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b="0" i="1" smtClean="0">
                                  <a:latin typeface="Cambria Math" panose="02040503050406030204" pitchFamily="18" charset="0"/>
                                </a:rPr>
                                <m:t>𝐻</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i="1">
                              <a:latin typeface="Cambria Math" panose="02040503050406030204" pitchFamily="18" charset="0"/>
                            </a:rPr>
                            <m:t>𝐻</m:t>
                          </m:r>
                        </m:sub>
                      </m:sSub>
                      <m:d>
                        <m:dPr>
                          <m:ctrlPr>
                            <a:rPr lang="en-US" altLang="zh-CN" sz="2800" i="1">
                              <a:latin typeface="Cambria Math" panose="02040503050406030204" pitchFamily="18" charset="0"/>
                            </a:rPr>
                          </m:ctrlPr>
                        </m:dPr>
                        <m:e>
                          <m:sSubSup>
                            <m:sSubSupPr>
                              <m:ctrlPr>
                                <a:rPr lang="en-US" altLang="zh-CN" sz="2800" i="1">
                                  <a:latin typeface="Cambria Math" panose="02040503050406030204" pitchFamily="18" charset="0"/>
                                </a:rPr>
                              </m:ctrlPr>
                            </m:sSubSup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𝐼</m:t>
                                  </m:r>
                                </m:e>
                              </m:acc>
                            </m:e>
                            <m:sub>
                              <m:r>
                                <a:rPr lang="en-US" altLang="zh-CN" sz="2800" i="1">
                                  <a:latin typeface="Cambria Math" panose="02040503050406030204" pitchFamily="18" charset="0"/>
                                </a:rPr>
                                <m:t>h</m:t>
                              </m:r>
                            </m:sub>
                            <m:sup>
                              <m:r>
                                <a:rPr lang="en-US" altLang="zh-CN" sz="2800" i="1">
                                  <a:latin typeface="Cambria Math" panose="02040503050406030204" pitchFamily="18" charset="0"/>
                                </a:rPr>
                                <m:t>𝐻</m:t>
                              </m:r>
                            </m:sup>
                          </m:sSubSup>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i="1">
                                  <a:latin typeface="Cambria Math" panose="02040503050406030204" pitchFamily="18" charset="0"/>
                                </a:rPr>
                                <m:t>h</m:t>
                              </m:r>
                            </m:sub>
                          </m:sSub>
                        </m:e>
                      </m:d>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r>
                            <a:rPr lang="en-US" altLang="zh-CN" sz="2800" i="1">
                              <a:latin typeface="Cambria Math" panose="02040503050406030204" pitchFamily="18" charset="0"/>
                            </a:rPr>
                            <m:t>𝐼</m:t>
                          </m:r>
                        </m:e>
                        <m:sub>
                          <m:r>
                            <a:rPr lang="en-US" altLang="zh-CN" sz="2800" i="1">
                              <a:latin typeface="Cambria Math" panose="02040503050406030204" pitchFamily="18" charset="0"/>
                            </a:rPr>
                            <m:t>h</m:t>
                          </m:r>
                        </m:sub>
                        <m:sup>
                          <m:r>
                            <a:rPr lang="en-US" altLang="zh-CN" sz="2800" i="1">
                              <a:latin typeface="Cambria Math" panose="02040503050406030204" pitchFamily="18" charset="0"/>
                            </a:rPr>
                            <m:t>𝐻</m:t>
                          </m:r>
                        </m:sup>
                      </m:sSubSup>
                      <m:d>
                        <m:dPr>
                          <m:ctrlPr>
                            <a:rPr lang="en-US" altLang="zh-CN" sz="280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i="1">
                                  <a:latin typeface="Cambria Math" panose="02040503050406030204" pitchFamily="18" charset="0"/>
                                </a:rPr>
                                <m:t>h</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i="1">
                                      <a:latin typeface="Cambria Math" panose="02040503050406030204" pitchFamily="18" charset="0"/>
                                    </a:rPr>
                                    <m:t>h</m:t>
                                  </m:r>
                                </m:sub>
                              </m:sSub>
                            </m:e>
                          </m:d>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i="1">
                                  <a:latin typeface="Cambria Math" panose="02040503050406030204" pitchFamily="18" charset="0"/>
                                </a:rPr>
                                <m:t>h</m:t>
                              </m:r>
                            </m:sub>
                          </m:sSub>
                        </m:e>
                      </m:d>
                    </m:oMath>
                  </m:oMathPara>
                </a14:m>
                <a:endParaRPr lang="zh-CN" altLang="en-US" sz="2800"/>
              </a:p>
            </p:txBody>
          </p:sp>
        </mc:Choice>
        <mc:Fallback xmlns="">
          <p:sp>
            <p:nvSpPr>
              <p:cNvPr id="12" name="文本框 11"/>
              <p:cNvSpPr txBox="1">
                <a:spLocks noRot="1" noChangeAspect="1" noMove="1" noResize="1" noEditPoints="1" noAdjustHandles="1" noChangeArrowheads="1" noChangeShapeType="1" noTextEdit="1"/>
              </p:cNvSpPr>
              <p:nvPr/>
            </p:nvSpPr>
            <p:spPr>
              <a:xfrm>
                <a:off x="6095999" y="4185257"/>
                <a:ext cx="6102568" cy="48635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625746" y="4970377"/>
                <a:ext cx="2891946" cy="448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i="1">
                              <a:latin typeface="Cambria Math" panose="02040503050406030204" pitchFamily="18" charset="0"/>
                            </a:rPr>
                            <m:t>𝐻</m:t>
                          </m:r>
                        </m:sub>
                      </m:sSub>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b="0" i="1" smtClean="0">
                                  <a:latin typeface="Cambria Math" panose="02040503050406030204" pitchFamily="18" charset="0"/>
                                </a:rPr>
                                <m:t>𝐻</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𝑓</m:t>
                          </m:r>
                        </m:e>
                        <m:sub>
                          <m:r>
                            <a:rPr lang="en-US" altLang="zh-CN" sz="2800" b="0" i="1" smtClean="0">
                              <a:latin typeface="Cambria Math" panose="02040503050406030204" pitchFamily="18" charset="0"/>
                            </a:rPr>
                            <m:t>𝐻</m:t>
                          </m:r>
                        </m:sub>
                      </m:sSub>
                      <m:r>
                        <a:rPr lang="en-US" altLang="zh-CN" sz="2800" i="1"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zh-CN" altLang="en-US" sz="2800" i="1">
                              <a:latin typeface="Cambria Math" panose="02040503050406030204" pitchFamily="18" charset="0"/>
                            </a:rPr>
                            <m:t>𝜏</m:t>
                          </m:r>
                        </m:e>
                        <m:sub>
                          <m:r>
                            <a:rPr lang="en-US" altLang="zh-CN" sz="2800" b="0" i="1" smtClean="0">
                              <a:latin typeface="Cambria Math" panose="02040503050406030204" pitchFamily="18" charset="0"/>
                            </a:rPr>
                            <m:t>h</m:t>
                          </m:r>
                        </m:sub>
                        <m:sup>
                          <m:r>
                            <a:rPr lang="en-US" altLang="zh-CN" sz="2800" b="0" i="1" smtClean="0">
                              <a:latin typeface="Cambria Math" panose="02040503050406030204" pitchFamily="18" charset="0"/>
                            </a:rPr>
                            <m:t>𝐻</m:t>
                          </m:r>
                        </m:sup>
                      </m:sSubSup>
                    </m:oMath>
                  </m:oMathPara>
                </a14:m>
                <a:endParaRPr lang="zh-CN" altLang="en-US" sz="2800"/>
              </a:p>
            </p:txBody>
          </p:sp>
        </mc:Choice>
        <mc:Fallback xmlns="">
          <p:sp>
            <p:nvSpPr>
              <p:cNvPr id="13" name="文本框 12"/>
              <p:cNvSpPr txBox="1">
                <a:spLocks noRot="1" noChangeAspect="1" noMove="1" noResize="1" noEditPoints="1" noAdjustHandles="1" noChangeArrowheads="1" noChangeShapeType="1" noTextEdit="1"/>
              </p:cNvSpPr>
              <p:nvPr/>
            </p:nvSpPr>
            <p:spPr>
              <a:xfrm>
                <a:off x="7625746" y="4970377"/>
                <a:ext cx="2891946" cy="448200"/>
              </a:xfrm>
              <a:prstGeom prst="rect">
                <a:avLst/>
              </a:prstGeom>
              <a:blipFill rotWithShape="0">
                <a:blip r:embed="rId10"/>
                <a:stretch>
                  <a:fillRect/>
                </a:stretch>
              </a:blipFill>
            </p:spPr>
            <p:txBody>
              <a:bodyPr/>
              <a:lstStyle/>
              <a:p>
                <a:r>
                  <a:rPr lang="zh-CN" altLang="en-US">
                    <a:noFill/>
                  </a:rPr>
                  <a:t> </a:t>
                </a:r>
              </a:p>
            </p:txBody>
          </p:sp>
        </mc:Fallback>
      </mc:AlternateContent>
      <p:sp>
        <p:nvSpPr>
          <p:cNvPr id="15" name="矩形 14"/>
          <p:cNvSpPr/>
          <p:nvPr/>
        </p:nvSpPr>
        <p:spPr bwMode="auto">
          <a:xfrm>
            <a:off x="7320136" y="4869160"/>
            <a:ext cx="3600400" cy="864096"/>
          </a:xfrm>
          <a:prstGeom prst="rect">
            <a:avLst/>
          </a:prstGeom>
          <a:noFill/>
          <a:ln w="38100" cap="flat" cmpd="sng" algn="ctr">
            <a:solidFill>
              <a:schemeClr val="tx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mc:AlternateContent xmlns:mc="http://schemas.openxmlformats.org/markup-compatibility/2006" xmlns:a14="http://schemas.microsoft.com/office/drawing/2010/main">
        <mc:Choice Requires="a14">
          <p:sp>
            <p:nvSpPr>
              <p:cNvPr id="16" name="文本框 15"/>
              <p:cNvSpPr txBox="1"/>
              <p:nvPr/>
            </p:nvSpPr>
            <p:spPr>
              <a:xfrm>
                <a:off x="476251" y="5507933"/>
                <a:ext cx="5024004" cy="486352"/>
              </a:xfrm>
              <a:prstGeom prst="rect">
                <a:avLst/>
              </a:prstGeom>
              <a:noFill/>
            </p:spPr>
            <p:txBody>
              <a:bodyPr wrap="none" lIns="0" tIns="0" rIns="0" bIns="0" rtlCol="0">
                <a:spAutoFit/>
              </a:bodyPr>
              <a:lstStyle/>
              <a:p>
                <a14:m>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b="0" i="1" smtClean="0">
                            <a:latin typeface="Cambria Math" panose="02040503050406030204" pitchFamily="18" charset="0"/>
                          </a:rPr>
                          <m:t>h</m:t>
                        </m:r>
                      </m:sub>
                      <m:sup>
                        <m:r>
                          <a:rPr lang="en-US" altLang="zh-CN" sz="2800" b="0" i="1" smtClean="0">
                            <a:latin typeface="Cambria Math" panose="02040503050406030204" pitchFamily="18" charset="0"/>
                          </a:rPr>
                          <m:t>𝑁𝑒𝑤</m:t>
                        </m:r>
                      </m:sup>
                    </m:sSub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i="1">
                            <a:latin typeface="Cambria Math" panose="02040503050406030204" pitchFamily="18" charset="0"/>
                          </a:rPr>
                          <m:t>h</m:t>
                        </m:r>
                      </m:sub>
                      <m:sup>
                        <m:r>
                          <a:rPr lang="en-US" altLang="zh-CN" sz="2800" b="0" i="1" smtClean="0">
                            <a:latin typeface="Cambria Math" panose="02040503050406030204" pitchFamily="18" charset="0"/>
                          </a:rPr>
                          <m:t>𝑜𝑙𝑑</m:t>
                        </m:r>
                      </m:sup>
                    </m:sSubSup>
                  </m:oMath>
                </a14:m>
                <a:r>
                  <a:rPr lang="en-US" altLang="zh-CN" sz="2800"/>
                  <a:t>+</a:t>
                </a:r>
                <a14:m>
                  <m:oMath xmlns:m="http://schemas.openxmlformats.org/officeDocument/2006/math">
                    <m:sSubSup>
                      <m:sSubSupPr>
                        <m:ctrlPr>
                          <a:rPr lang="en-US" altLang="zh-CN" sz="2800" i="1">
                            <a:latin typeface="Cambria Math" panose="02040503050406030204" pitchFamily="18" charset="0"/>
                          </a:rPr>
                        </m:ctrlPr>
                      </m:sSubSupPr>
                      <m:e>
                        <m:r>
                          <a:rPr lang="en-US" altLang="zh-CN" sz="2800" b="0" i="1" smtClean="0">
                            <a:latin typeface="Cambria Math" panose="02040503050406030204" pitchFamily="18" charset="0"/>
                          </a:rPr>
                          <m:t>𝐼</m:t>
                        </m:r>
                      </m:e>
                      <m:sub>
                        <m:r>
                          <a:rPr lang="en-US" altLang="zh-CN" sz="2800" b="0" i="1" smtClean="0">
                            <a:latin typeface="Cambria Math" panose="02040503050406030204" pitchFamily="18" charset="0"/>
                          </a:rPr>
                          <m:t>𝐻</m:t>
                        </m:r>
                      </m:sub>
                      <m:sup>
                        <m:r>
                          <a:rPr lang="en-US" altLang="zh-CN" sz="2800" b="0" i="1" smtClean="0">
                            <a:latin typeface="Cambria Math" panose="02040503050406030204" pitchFamily="18" charset="0"/>
                          </a:rPr>
                          <m:t>h</m:t>
                        </m:r>
                      </m:sup>
                    </m:sSubSup>
                    <m:d>
                      <m:dPr>
                        <m:ctrlPr>
                          <a:rPr lang="en-US" altLang="zh-CN" sz="2800" i="1" smtClean="0">
                            <a:latin typeface="Cambria Math" panose="02040503050406030204" pitchFamily="18" charset="0"/>
                          </a:rPr>
                        </m:ctrlPr>
                      </m:dPr>
                      <m:e>
                        <m:sSubSup>
                          <m:sSubSupPr>
                            <m:ctrlPr>
                              <a:rPr lang="en-US" altLang="zh-CN" sz="2800" i="1">
                                <a:latin typeface="Cambria Math" panose="02040503050406030204" pitchFamily="18" charset="0"/>
                              </a:rPr>
                            </m:ctrlPr>
                          </m:sSubSup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b="0" i="1" smtClean="0">
                                <a:latin typeface="Cambria Math" panose="02040503050406030204" pitchFamily="18" charset="0"/>
                              </a:rPr>
                              <m:t>𝐻</m:t>
                            </m:r>
                          </m:sub>
                          <m:sup>
                            <m:r>
                              <a:rPr lang="en-US" altLang="zh-CN" sz="2800" i="1">
                                <a:latin typeface="Cambria Math" panose="02040503050406030204" pitchFamily="18" charset="0"/>
                              </a:rPr>
                              <m:t>𝑁𝑒𝑤</m:t>
                            </m:r>
                          </m:sup>
                        </m:sSubSup>
                        <m:r>
                          <a:rPr lang="en-US" altLang="zh-CN" sz="2800" b="0" i="1" smtClean="0">
                            <a:latin typeface="Cambria Math" panose="02040503050406030204" pitchFamily="18" charset="0"/>
                          </a:rPr>
                          <m:t>−</m:t>
                        </m:r>
                        <m:sSubSup>
                          <m:sSubSupPr>
                            <m:ctrlPr>
                              <a:rPr lang="en-US" altLang="zh-CN" sz="2800" i="1">
                                <a:latin typeface="Cambria Math" panose="02040503050406030204" pitchFamily="18" charset="0"/>
                              </a:rPr>
                            </m:ctrlPr>
                          </m:sSubSup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𝐼</m:t>
                                </m:r>
                              </m:e>
                            </m:acc>
                          </m:e>
                          <m:sub>
                            <m:r>
                              <a:rPr lang="en-US" altLang="zh-CN" sz="2800" i="1">
                                <a:latin typeface="Cambria Math" panose="02040503050406030204" pitchFamily="18" charset="0"/>
                              </a:rPr>
                              <m:t>h</m:t>
                            </m:r>
                          </m:sub>
                          <m:sup>
                            <m:r>
                              <a:rPr lang="en-US" altLang="zh-CN" sz="2800" i="1">
                                <a:latin typeface="Cambria Math" panose="02040503050406030204" pitchFamily="18" charset="0"/>
                              </a:rPr>
                              <m:t>𝐻</m:t>
                            </m:r>
                          </m:sup>
                        </m:sSubSup>
                        <m:sSubSup>
                          <m:sSubSupPr>
                            <m:ctrlPr>
                              <a:rPr lang="en-US" altLang="zh-CN" sz="2800" i="1">
                                <a:latin typeface="Cambria Math" panose="02040503050406030204" pitchFamily="18" charset="0"/>
                              </a:rPr>
                            </m:ctrlPr>
                          </m:sSubSup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e>
                          <m:sub>
                            <m:r>
                              <a:rPr lang="en-US" altLang="zh-CN" sz="2800" i="1">
                                <a:latin typeface="Cambria Math" panose="02040503050406030204" pitchFamily="18" charset="0"/>
                              </a:rPr>
                              <m:t>h</m:t>
                            </m:r>
                          </m:sub>
                          <m:sup>
                            <m:r>
                              <a:rPr lang="en-US" altLang="zh-CN" sz="2800" b="0" i="1" smtClean="0">
                                <a:latin typeface="Cambria Math" panose="02040503050406030204" pitchFamily="18" charset="0"/>
                              </a:rPr>
                              <m:t>𝑜𝑙𝑑</m:t>
                            </m:r>
                          </m:sup>
                        </m:sSubSup>
                      </m:e>
                    </m:d>
                  </m:oMath>
                </a14:m>
                <a:endParaRPr lang="zh-CN" altLang="en-US" sz="2800"/>
              </a:p>
            </p:txBody>
          </p:sp>
        </mc:Choice>
        <mc:Fallback xmlns="">
          <p:sp>
            <p:nvSpPr>
              <p:cNvPr id="16" name="文本框 15"/>
              <p:cNvSpPr txBox="1">
                <a:spLocks noRot="1" noChangeAspect="1" noMove="1" noResize="1" noEditPoints="1" noAdjustHandles="1" noChangeArrowheads="1" noChangeShapeType="1" noTextEdit="1"/>
              </p:cNvSpPr>
              <p:nvPr/>
            </p:nvSpPr>
            <p:spPr>
              <a:xfrm>
                <a:off x="476251" y="5507933"/>
                <a:ext cx="5024004" cy="486352"/>
              </a:xfrm>
              <a:prstGeom prst="rect">
                <a:avLst/>
              </a:prstGeom>
              <a:blipFill rotWithShape="0">
                <a:blip r:embed="rId11"/>
                <a:stretch>
                  <a:fillRect t="-18987" b="-367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978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前期准备</a:t>
            </a:r>
          </a:p>
        </p:txBody>
      </p:sp>
      <p:sp>
        <p:nvSpPr>
          <p:cNvPr id="6" name="内容占位符 5"/>
          <p:cNvSpPr>
            <a:spLocks noGrp="1"/>
          </p:cNvSpPr>
          <p:nvPr>
            <p:ph idx="1"/>
          </p:nvPr>
        </p:nvSpPr>
        <p:spPr/>
        <p:txBody>
          <a:bodyPr/>
          <a:lstStyle/>
          <a:p>
            <a:r>
              <a:rPr lang="zh-CN" altLang="en-US"/>
              <a:t>安装</a:t>
            </a:r>
            <a:endParaRPr lang="en-US" altLang="zh-CN"/>
          </a:p>
          <a:p>
            <a:r>
              <a:rPr lang="zh-CN" altLang="en-US"/>
              <a:t>学习</a:t>
            </a:r>
            <a:r>
              <a:rPr lang="en-US" altLang="zh-CN"/>
              <a:t>C++</a:t>
            </a:r>
          </a:p>
        </p:txBody>
      </p:sp>
    </p:spTree>
    <p:extLst>
      <p:ext uri="{BB962C8B-B14F-4D97-AF65-F5344CB8AC3E}">
        <p14:creationId xmlns:p14="http://schemas.microsoft.com/office/powerpoint/2010/main" val="3968367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Others</a:t>
            </a:r>
            <a:endParaRPr lang="zh-CN" altLang="en-US"/>
          </a:p>
        </p:txBody>
      </p:sp>
      <p:sp>
        <p:nvSpPr>
          <p:cNvPr id="6" name="内容占位符 5"/>
          <p:cNvSpPr>
            <a:spLocks noGrp="1"/>
          </p:cNvSpPr>
          <p:nvPr>
            <p:ph idx="1"/>
          </p:nvPr>
        </p:nvSpPr>
        <p:spPr/>
        <p:txBody>
          <a:bodyPr/>
          <a:lstStyle/>
          <a:p>
            <a:r>
              <a:rPr lang="en-US" altLang="zh-CN" sz="2000" b="1" kern="1200">
                <a:solidFill>
                  <a:srgbClr val="0070C0"/>
                </a:solidFill>
              </a:rPr>
              <a:t>Geometrical_Preprocessing</a:t>
            </a:r>
            <a:r>
              <a:rPr lang="en-US" altLang="zh-CN" sz="2000" b="1" kern="1200">
                <a:solidFill>
                  <a:schemeClr val="tx1"/>
                </a:solidFill>
              </a:rPr>
              <a:t>();</a:t>
            </a:r>
          </a:p>
          <a:p>
            <a:endParaRPr lang="en-US" altLang="zh-CN" sz="2000" b="1" kern="1200">
              <a:solidFill>
                <a:schemeClr val="tx1"/>
              </a:solidFill>
            </a:endParaRPr>
          </a:p>
          <a:p>
            <a:r>
              <a:rPr lang="en-US" altLang="zh-CN" sz="2000" b="1" kern="1200">
                <a:solidFill>
                  <a:srgbClr val="0070C0"/>
                </a:solidFill>
              </a:rPr>
              <a:t>Iteration_Preprocessing</a:t>
            </a:r>
            <a:r>
              <a:rPr lang="en-US" altLang="zh-CN" sz="2000" b="1" kern="1200">
                <a:solidFill>
                  <a:schemeClr val="tx1"/>
                </a:solidFill>
              </a:rPr>
              <a:t>();</a:t>
            </a:r>
          </a:p>
          <a:p>
            <a:r>
              <a:rPr lang="en-US" altLang="zh-CN" sz="2000" b="1" kern="1200">
                <a:solidFill>
                  <a:srgbClr val="0070C0"/>
                </a:solidFill>
              </a:rPr>
              <a:t>Solver_Preprocessing</a:t>
            </a:r>
            <a:r>
              <a:rPr lang="en-US" altLang="zh-CN" sz="2000" b="1" kern="1200">
                <a:solidFill>
                  <a:schemeClr val="tx1"/>
                </a:solidFill>
              </a:rPr>
              <a:t>();</a:t>
            </a:r>
          </a:p>
          <a:p>
            <a:r>
              <a:rPr lang="en-US" altLang="zh-CN" sz="2000" b="1" kern="1200">
                <a:solidFill>
                  <a:srgbClr val="0070C0"/>
                </a:solidFill>
              </a:rPr>
              <a:t>Integration_Preprocessing</a:t>
            </a:r>
            <a:r>
              <a:rPr lang="en-US" altLang="zh-CN" sz="2000" b="1" kern="1200">
                <a:solidFill>
                  <a:schemeClr val="tx1"/>
                </a:solidFill>
              </a:rPr>
              <a:t>();</a:t>
            </a:r>
          </a:p>
          <a:p>
            <a:r>
              <a:rPr lang="en-US" altLang="zh-CN" sz="2000" b="1" kern="1200">
                <a:solidFill>
                  <a:srgbClr val="0070C0"/>
                </a:solidFill>
              </a:rPr>
              <a:t>Numerics_Preprocessing</a:t>
            </a:r>
            <a:r>
              <a:rPr lang="en-US" altLang="zh-CN" sz="2000" b="1" kern="1200">
                <a:solidFill>
                  <a:schemeClr val="tx1"/>
                </a:solidFill>
              </a:rPr>
              <a:t>();</a:t>
            </a:r>
          </a:p>
          <a:p>
            <a:r>
              <a:rPr lang="en-US" altLang="zh-CN" sz="2000" b="1" kern="1200">
                <a:solidFill>
                  <a:srgbClr val="0070C0"/>
                </a:solidFill>
              </a:rPr>
              <a:t>PythonInterface_Preprocessing</a:t>
            </a:r>
            <a:r>
              <a:rPr lang="en-US" altLang="zh-CN" sz="2000" b="1" kern="1200">
                <a:solidFill>
                  <a:schemeClr val="tx1"/>
                </a:solidFill>
              </a:rPr>
              <a:t>();</a:t>
            </a:r>
            <a:endParaRPr lang="zh-CN" altLang="en-US" sz="2000" b="1" kern="1200">
              <a:solidFill>
                <a:schemeClr val="tx1"/>
              </a:solidFill>
            </a:endParaRPr>
          </a:p>
          <a:p>
            <a:endParaRPr lang="en-US" altLang="zh-CN" sz="1800" kern="1200">
              <a:solidFill>
                <a:schemeClr val="tx1"/>
              </a:solidFill>
            </a:endParaRPr>
          </a:p>
          <a:p>
            <a:endParaRPr lang="en-US" altLang="zh-CN" sz="1800" kern="1200">
              <a:solidFill>
                <a:schemeClr val="tx1"/>
              </a:solidFill>
            </a:endParaRPr>
          </a:p>
        </p:txBody>
      </p:sp>
    </p:spTree>
    <p:extLst>
      <p:ext uri="{BB962C8B-B14F-4D97-AF65-F5344CB8AC3E}">
        <p14:creationId xmlns:p14="http://schemas.microsoft.com/office/powerpoint/2010/main" val="1757502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Outline</a:t>
            </a:r>
            <a:endParaRPr lang="zh-CN" altLang="en-US"/>
          </a:p>
        </p:txBody>
      </p:sp>
      <p:sp>
        <p:nvSpPr>
          <p:cNvPr id="3" name="内容占位符 2"/>
          <p:cNvSpPr>
            <a:spLocks noGrp="1"/>
          </p:cNvSpPr>
          <p:nvPr>
            <p:ph idx="1"/>
          </p:nvPr>
        </p:nvSpPr>
        <p:spPr/>
        <p:txBody>
          <a:bodyPr/>
          <a:lstStyle/>
          <a:p>
            <a:r>
              <a:rPr lang="zh-CN" altLang="en-US"/>
              <a:t>程序介绍</a:t>
            </a:r>
            <a:endParaRPr lang="en-US" altLang="zh-CN"/>
          </a:p>
          <a:p>
            <a:pPr lvl="1"/>
            <a:r>
              <a:rPr lang="en-US" altLang="zh-CN" b="1"/>
              <a:t>Config</a:t>
            </a:r>
            <a:endParaRPr lang="en-US" altLang="zh-CN"/>
          </a:p>
          <a:p>
            <a:pPr lvl="1"/>
            <a:r>
              <a:rPr lang="en-US" altLang="zh-CN" b="1"/>
              <a:t>Driver</a:t>
            </a:r>
          </a:p>
          <a:p>
            <a:pPr lvl="1"/>
            <a:r>
              <a:rPr lang="en-US" altLang="zh-CN" b="1"/>
              <a:t>StartSolver</a:t>
            </a:r>
          </a:p>
          <a:p>
            <a:pPr lvl="2"/>
            <a:r>
              <a:rPr lang="zh-CN" altLang="en-US"/>
              <a:t>流程简单介绍</a:t>
            </a:r>
            <a:endParaRPr lang="en-US" altLang="zh-CN"/>
          </a:p>
          <a:p>
            <a:pPr lvl="2"/>
            <a:r>
              <a:rPr lang="en-US" altLang="zh-CN"/>
              <a:t>Median-dual cell-vertex scheme</a:t>
            </a:r>
          </a:p>
          <a:p>
            <a:pPr lvl="2"/>
            <a:r>
              <a:rPr lang="en-US" altLang="zh-CN"/>
              <a:t>FAS</a:t>
            </a:r>
            <a:r>
              <a:rPr lang="zh-CN" altLang="en-US"/>
              <a:t>多重网格</a:t>
            </a:r>
            <a:endParaRPr lang="en-US" altLang="zh-CN"/>
          </a:p>
          <a:p>
            <a:pPr lvl="2"/>
            <a:r>
              <a:rPr lang="zh-CN" altLang="en-US"/>
              <a:t>隐式矩阵迭代</a:t>
            </a:r>
            <a:endParaRPr lang="en-US" altLang="zh-CN"/>
          </a:p>
          <a:p>
            <a:pPr lvl="2"/>
            <a:endParaRPr lang="en-US" altLang="zh-CN"/>
          </a:p>
          <a:p>
            <a:r>
              <a:rPr lang="zh-CN" altLang="en-US"/>
              <a:t>初步想法</a:t>
            </a:r>
            <a:endParaRPr lang="en-US" altLang="zh-CN"/>
          </a:p>
          <a:p>
            <a:pPr lvl="1"/>
            <a:endParaRPr lang="en-US" altLang="zh-CN"/>
          </a:p>
          <a:p>
            <a:endParaRPr lang="zh-CN" altLang="en-US"/>
          </a:p>
        </p:txBody>
      </p:sp>
    </p:spTree>
    <p:extLst>
      <p:ext uri="{BB962C8B-B14F-4D97-AF65-F5344CB8AC3E}">
        <p14:creationId xmlns:p14="http://schemas.microsoft.com/office/powerpoint/2010/main" val="2517118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9336" y="82473"/>
            <a:ext cx="11997267" cy="1079500"/>
          </a:xfrm>
        </p:spPr>
        <p:txBody>
          <a:bodyPr/>
          <a:lstStyle/>
          <a:p>
            <a:r>
              <a:rPr lang="en-US" altLang="zh-CN"/>
              <a:t>SU2_CFD.cpp</a:t>
            </a:r>
            <a:endParaRPr lang="zh-CN" altLang="en-US"/>
          </a:p>
        </p:txBody>
      </p:sp>
      <p:sp>
        <p:nvSpPr>
          <p:cNvPr id="6" name="内容占位符 5"/>
          <p:cNvSpPr>
            <a:spLocks noGrp="1"/>
          </p:cNvSpPr>
          <p:nvPr>
            <p:ph idx="1"/>
          </p:nvPr>
        </p:nvSpPr>
        <p:spPr/>
        <p:txBody>
          <a:bodyPr/>
          <a:lstStyle/>
          <a:p>
            <a:r>
              <a:rPr lang="en-US" altLang="zh-CN"/>
              <a:t>main</a:t>
            </a:r>
            <a:r>
              <a:rPr lang="zh-CN" altLang="en-US"/>
              <a:t>函数</a:t>
            </a:r>
            <a:endParaRPr lang="en-US" altLang="zh-CN"/>
          </a:p>
          <a:p>
            <a:pPr lvl="1"/>
            <a:r>
              <a:rPr lang="en-US" altLang="zh-CN" err="1"/>
              <a:t>MPI</a:t>
            </a:r>
            <a:r>
              <a:rPr lang="en-US" altLang="zh-CN"/>
              <a:t> </a:t>
            </a:r>
            <a:r>
              <a:rPr lang="zh-CN" altLang="en-US"/>
              <a:t>初始化</a:t>
            </a:r>
            <a:endParaRPr lang="en-US" altLang="zh-CN"/>
          </a:p>
          <a:p>
            <a:pPr lvl="1"/>
            <a:r>
              <a:rPr lang="zh-CN" altLang="en-US"/>
              <a:t>定义类指针</a:t>
            </a:r>
            <a:endParaRPr lang="en-US" altLang="zh-CN"/>
          </a:p>
          <a:p>
            <a:pPr lvl="2"/>
            <a:r>
              <a:rPr lang="en-US" altLang="zh-CN"/>
              <a:t>CConfig</a:t>
            </a:r>
            <a:r>
              <a:rPr lang="zh-CN" altLang="en-US"/>
              <a:t>* </a:t>
            </a:r>
            <a:r>
              <a:rPr lang="en-US" altLang="zh-CN"/>
              <a:t>config        </a:t>
            </a:r>
          </a:p>
          <a:p>
            <a:pPr lvl="2"/>
            <a:r>
              <a:rPr lang="en-US" altLang="zh-CN"/>
              <a:t>CDriver</a:t>
            </a:r>
            <a:r>
              <a:rPr lang="zh-CN" altLang="en-US"/>
              <a:t>* </a:t>
            </a:r>
            <a:r>
              <a:rPr lang="en-US" altLang="zh-CN"/>
              <a:t>driver</a:t>
            </a:r>
          </a:p>
          <a:p>
            <a:pPr lvl="1"/>
            <a:r>
              <a:rPr lang="zh-CN" altLang="en-US"/>
              <a:t>定义所求解的问题（</a:t>
            </a:r>
            <a:r>
              <a:rPr lang="en-US" altLang="zh-CN"/>
              <a:t>9</a:t>
            </a:r>
            <a:r>
              <a:rPr lang="zh-CN" altLang="en-US"/>
              <a:t>）</a:t>
            </a:r>
            <a:r>
              <a:rPr lang="en-US" altLang="zh-CN"/>
              <a:t> </a:t>
            </a:r>
          </a:p>
          <a:p>
            <a:pPr lvl="2"/>
            <a:r>
              <a:rPr lang="en-US" altLang="zh-CN"/>
              <a:t>CGeneralDriver</a:t>
            </a:r>
          </a:p>
          <a:p>
            <a:pPr lvl="3"/>
            <a:r>
              <a:rPr lang="en-US" altLang="zh-CN"/>
              <a:t>Wave/Possion/Heat/FEM_ELASTICITY</a:t>
            </a:r>
          </a:p>
          <a:p>
            <a:pPr lvl="2"/>
            <a:r>
              <a:rPr lang="en-US" altLang="zh-CN"/>
              <a:t>CHBDriver</a:t>
            </a:r>
          </a:p>
          <a:p>
            <a:pPr lvl="2"/>
            <a:r>
              <a:rPr lang="en-US" altLang="zh-CN"/>
              <a:t>CDiscAdjFSIDriver</a:t>
            </a:r>
          </a:p>
          <a:p>
            <a:pPr lvl="2"/>
            <a:r>
              <a:rPr lang="en-US" altLang="zh-CN"/>
              <a:t>CFSIDriver</a:t>
            </a:r>
          </a:p>
          <a:p>
            <a:pPr lvl="1"/>
            <a:r>
              <a:rPr lang="en-US" altLang="zh-CN"/>
              <a:t>Solve</a:t>
            </a:r>
          </a:p>
          <a:p>
            <a:pPr lvl="2"/>
            <a:r>
              <a:rPr lang="en-US" altLang="zh-CN"/>
              <a:t>driver -&gt; StartSolver()</a:t>
            </a:r>
          </a:p>
          <a:p>
            <a:pPr lvl="2"/>
            <a:r>
              <a:rPr lang="en-US" altLang="zh-CN"/>
              <a:t>driver -&gt; PostProcessing()</a:t>
            </a:r>
          </a:p>
          <a:p>
            <a:pPr lvl="1"/>
            <a:r>
              <a:rPr lang="en-US" altLang="zh-CN"/>
              <a:t>MPI</a:t>
            </a:r>
            <a:r>
              <a:rPr lang="zh-CN" altLang="en-US"/>
              <a:t>结束</a:t>
            </a:r>
            <a:endParaRPr lang="en-US" altLang="zh-CN"/>
          </a:p>
        </p:txBody>
      </p:sp>
      <p:sp>
        <p:nvSpPr>
          <p:cNvPr id="7" name="内容占位符 5"/>
          <p:cNvSpPr txBox="1">
            <a:spLocks/>
          </p:cNvSpPr>
          <p:nvPr/>
        </p:nvSpPr>
        <p:spPr bwMode="auto">
          <a:xfrm>
            <a:off x="4943872" y="3429000"/>
            <a:ext cx="5544616" cy="1726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rgbClr val="FF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ct val="0"/>
              </a:spcAft>
              <a:buClr>
                <a:schemeClr val="hlink"/>
              </a:buClr>
              <a:buFont typeface="Wingdings" pitchFamily="2" charset="2"/>
              <a:buChar char="§"/>
              <a:defRPr sz="2400">
                <a:solidFill>
                  <a:srgbClr val="000066"/>
                </a:solidFill>
                <a:latin typeface="+mn-lt"/>
                <a:ea typeface="+mn-ea"/>
                <a:cs typeface="+mn-cs"/>
              </a:defRPr>
            </a:lvl1pPr>
            <a:lvl2pPr marL="742950" indent="-285750" algn="l" rtl="0" eaLnBrk="1" fontAlgn="base" hangingPunct="1">
              <a:spcBef>
                <a:spcPts val="600"/>
              </a:spcBef>
              <a:spcAft>
                <a:spcPct val="0"/>
              </a:spcAft>
              <a:buClr>
                <a:schemeClr val="tx2"/>
              </a:buClr>
              <a:buSzPct val="85000"/>
              <a:buFont typeface="Wingdings" pitchFamily="2" charset="2"/>
              <a:buChar char="Ø"/>
              <a:defRPr sz="2000">
                <a:solidFill>
                  <a:srgbClr val="006666"/>
                </a:solidFill>
                <a:latin typeface="+mn-lt"/>
                <a:ea typeface="+mn-ea"/>
                <a:cs typeface="+mn-cs"/>
              </a:defRPr>
            </a:lvl2pPr>
            <a:lvl3pPr marL="1143000" indent="-228600" algn="l" rtl="0" eaLnBrk="1" fontAlgn="base" hangingPunct="1">
              <a:spcBef>
                <a:spcPts val="600"/>
              </a:spcBef>
              <a:spcAft>
                <a:spcPct val="0"/>
              </a:spcAft>
              <a:buClr>
                <a:schemeClr val="hlink"/>
              </a:buClr>
              <a:buSzPct val="95000"/>
              <a:buFont typeface="Wingdings 2" pitchFamily="18" charset="2"/>
              <a:buChar char="¡"/>
              <a:defRPr sz="1800">
                <a:solidFill>
                  <a:schemeClr val="hlink"/>
                </a:solidFill>
                <a:latin typeface="+mn-lt"/>
                <a:ea typeface="+mn-ea"/>
                <a:cs typeface="+mn-cs"/>
              </a:defRPr>
            </a:lvl3pPr>
            <a:lvl4pPr marL="1600200" indent="-228600" algn="l" rtl="0" eaLnBrk="1" fontAlgn="base" hangingPunct="1">
              <a:spcBef>
                <a:spcPts val="600"/>
              </a:spcBef>
              <a:spcAft>
                <a:spcPct val="0"/>
              </a:spcAft>
              <a:buClr>
                <a:schemeClr val="tx2"/>
              </a:buClr>
              <a:buSzPct val="90000"/>
              <a:buFont typeface="Wingdings" pitchFamily="2" charset="2"/>
              <a:buChar char="Ø"/>
              <a:defRPr sz="1600">
                <a:solidFill>
                  <a:srgbClr val="990099"/>
                </a:solidFill>
                <a:latin typeface="+mn-lt"/>
                <a:ea typeface="+mn-ea"/>
                <a:cs typeface="+mn-cs"/>
              </a:defRPr>
            </a:lvl4pPr>
            <a:lvl5pPr marL="2057400" indent="-228600" algn="l" rtl="0" eaLnBrk="1" fontAlgn="base" hangingPunct="1">
              <a:spcBef>
                <a:spcPts val="600"/>
              </a:spcBef>
              <a:spcAft>
                <a:spcPct val="0"/>
              </a:spcAft>
              <a:buClr>
                <a:schemeClr val="hlink"/>
              </a:buClr>
              <a:buFont typeface="Wingdings 2" pitchFamily="18" charset="2"/>
              <a:buChar char="¡"/>
              <a:defRPr sz="1600">
                <a:solidFill>
                  <a:schemeClr val="tx1"/>
                </a:solidFill>
                <a:latin typeface="+mn-lt"/>
                <a:ea typeface="+mn-ea"/>
                <a:cs typeface="+mn-cs"/>
              </a:defRPr>
            </a:lvl5pPr>
            <a:lvl6pPr marL="25146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6pPr>
            <a:lvl7pPr marL="29718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7pPr>
            <a:lvl8pPr marL="34290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8pPr>
            <a:lvl9pPr marL="38862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9pPr>
          </a:lstStyle>
          <a:p>
            <a:pPr lvl="2"/>
            <a:r>
              <a:rPr lang="en-US" altLang="zh-CN" kern="0"/>
              <a:t>CMultiphysics ZonalDriver</a:t>
            </a:r>
          </a:p>
          <a:p>
            <a:pPr lvl="2"/>
            <a:r>
              <a:rPr lang="en-US" altLang="zh-CN" kern="0"/>
              <a:t>CDiscAdjTurbomachineryDriver</a:t>
            </a:r>
          </a:p>
          <a:p>
            <a:pPr lvl="2"/>
            <a:r>
              <a:rPr lang="en-US" altLang="zh-CN" kern="0"/>
              <a:t>CDiscAdjFluidDriver</a:t>
            </a:r>
          </a:p>
          <a:p>
            <a:pPr lvl="2"/>
            <a:r>
              <a:rPr lang="en-US" altLang="zh-CN" kern="0">
                <a:solidFill>
                  <a:srgbClr val="FF0000"/>
                </a:solidFill>
              </a:rPr>
              <a:t>CTurbomachinery Driver</a:t>
            </a:r>
          </a:p>
          <a:p>
            <a:pPr lvl="2"/>
            <a:r>
              <a:rPr lang="en-US" altLang="zh-CN" kern="0">
                <a:solidFill>
                  <a:srgbClr val="FF0000"/>
                </a:solidFill>
              </a:rPr>
              <a:t>CFluidDriver</a:t>
            </a:r>
          </a:p>
        </p:txBody>
      </p:sp>
      <p:grpSp>
        <p:nvGrpSpPr>
          <p:cNvPr id="4" name="组合 3"/>
          <p:cNvGrpSpPr/>
          <p:nvPr/>
        </p:nvGrpSpPr>
        <p:grpSpPr>
          <a:xfrm>
            <a:off x="4367808" y="2221911"/>
            <a:ext cx="6016391" cy="487009"/>
            <a:chOff x="4367808" y="2221911"/>
            <a:chExt cx="6016391" cy="487009"/>
          </a:xfrm>
        </p:grpSpPr>
        <p:sp>
          <p:nvSpPr>
            <p:cNvPr id="2" name="文本框 1"/>
            <p:cNvSpPr txBox="1"/>
            <p:nvPr/>
          </p:nvSpPr>
          <p:spPr>
            <a:xfrm>
              <a:off x="4367808" y="2280749"/>
              <a:ext cx="6016391" cy="369332"/>
            </a:xfrm>
            <a:prstGeom prst="rect">
              <a:avLst/>
            </a:prstGeom>
            <a:noFill/>
          </p:spPr>
          <p:txBody>
            <a:bodyPr wrap="none" rtlCol="0">
              <a:spAutoFit/>
            </a:bodyPr>
            <a:lstStyle/>
            <a:p>
              <a:r>
                <a:rPr lang="en-US" altLang="zh-CN" b="1"/>
                <a:t>config = new CConfig</a:t>
              </a:r>
              <a:r>
                <a:rPr lang="zh-CN" altLang="en-US" b="1"/>
                <a:t>（</a:t>
              </a:r>
              <a:r>
                <a:rPr lang="en-US" altLang="zh-CN" b="1">
                  <a:solidFill>
                    <a:srgbClr val="00B050"/>
                  </a:solidFill>
                </a:rPr>
                <a:t>config_file_name</a:t>
              </a:r>
              <a:r>
                <a:rPr lang="en-US" altLang="zh-CN" b="1"/>
                <a:t>,</a:t>
              </a:r>
              <a:r>
                <a:rPr lang="en-US" altLang="zh-CN" b="1">
                  <a:solidFill>
                    <a:srgbClr val="00B050"/>
                  </a:solidFill>
                </a:rPr>
                <a:t>SU2_CFD</a:t>
              </a:r>
              <a:r>
                <a:rPr lang="zh-CN" altLang="en-US" b="1"/>
                <a:t>）</a:t>
              </a:r>
            </a:p>
          </p:txBody>
        </p:sp>
        <p:sp>
          <p:nvSpPr>
            <p:cNvPr id="3" name="矩形 2"/>
            <p:cNvSpPr/>
            <p:nvPr/>
          </p:nvSpPr>
          <p:spPr bwMode="auto">
            <a:xfrm>
              <a:off x="4367808" y="2221911"/>
              <a:ext cx="6016391" cy="487009"/>
            </a:xfrm>
            <a:prstGeom prst="rect">
              <a:avLst/>
            </a:prstGeom>
            <a:noFill/>
            <a:ln>
              <a:solidFill>
                <a:srgbClr val="FF0000"/>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sp>
        <p:nvSpPr>
          <p:cNvPr id="8" name="矩形 7"/>
          <p:cNvSpPr/>
          <p:nvPr/>
        </p:nvSpPr>
        <p:spPr>
          <a:xfrm>
            <a:off x="4605883" y="5373216"/>
            <a:ext cx="7532771" cy="369332"/>
          </a:xfrm>
          <a:prstGeom prst="rect">
            <a:avLst/>
          </a:prstGeom>
          <a:ln w="38100">
            <a:solidFill>
              <a:srgbClr val="FF0000"/>
            </a:solidFill>
          </a:ln>
        </p:spPr>
        <p:txBody>
          <a:bodyPr wrap="square">
            <a:spAutoFit/>
          </a:bodyPr>
          <a:lstStyle/>
          <a:p>
            <a:r>
              <a:rPr lang="en-US" altLang="zh-CN" b="1"/>
              <a:t>driver = new CFluidDriver(</a:t>
            </a:r>
            <a:r>
              <a:rPr lang="en-US" altLang="zh-CN" b="1">
                <a:solidFill>
                  <a:srgbClr val="00B050"/>
                </a:solidFill>
              </a:rPr>
              <a:t>config_file_name</a:t>
            </a:r>
            <a:r>
              <a:rPr lang="en-US" altLang="zh-CN" b="1"/>
              <a:t>, </a:t>
            </a:r>
            <a:r>
              <a:rPr lang="en-US" altLang="zh-CN" b="1">
                <a:solidFill>
                  <a:srgbClr val="00B050"/>
                </a:solidFill>
              </a:rPr>
              <a:t>nZone</a:t>
            </a:r>
            <a:r>
              <a:rPr lang="en-US" altLang="zh-CN" b="1"/>
              <a:t>, </a:t>
            </a:r>
            <a:r>
              <a:rPr lang="en-US" altLang="zh-CN" b="1">
                <a:solidFill>
                  <a:srgbClr val="00B050"/>
                </a:solidFill>
              </a:rPr>
              <a:t>nDim</a:t>
            </a:r>
            <a:r>
              <a:rPr lang="en-US" altLang="zh-CN" b="1"/>
              <a:t>, </a:t>
            </a:r>
            <a:r>
              <a:rPr lang="en-US" altLang="zh-CN" b="1">
                <a:solidFill>
                  <a:srgbClr val="00B050"/>
                </a:solidFill>
              </a:rPr>
              <a:t>periodic</a:t>
            </a:r>
            <a:r>
              <a:rPr lang="en-US" altLang="zh-CN" b="1"/>
              <a:t>)</a:t>
            </a:r>
            <a:endParaRPr lang="zh-CN" altLang="en-US"/>
          </a:p>
        </p:txBody>
      </p:sp>
      <p:sp>
        <p:nvSpPr>
          <p:cNvPr id="9" name="矩形 8"/>
          <p:cNvSpPr/>
          <p:nvPr/>
        </p:nvSpPr>
        <p:spPr bwMode="auto">
          <a:xfrm>
            <a:off x="1206724" y="5445224"/>
            <a:ext cx="3168352" cy="360040"/>
          </a:xfrm>
          <a:prstGeom prst="rect">
            <a:avLst/>
          </a:prstGeom>
          <a:noFill/>
          <a:ln w="38100"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Tree>
    <p:extLst>
      <p:ext uri="{BB962C8B-B14F-4D97-AF65-F5344CB8AC3E}">
        <p14:creationId xmlns:p14="http://schemas.microsoft.com/office/powerpoint/2010/main" val="1471370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7368" y="188640"/>
            <a:ext cx="4091505" cy="646331"/>
          </a:xfrm>
          <a:prstGeom prst="rect">
            <a:avLst/>
          </a:prstGeom>
          <a:noFill/>
        </p:spPr>
        <p:txBody>
          <a:bodyPr wrap="none" rtlCol="0">
            <a:spAutoFit/>
          </a:bodyPr>
          <a:lstStyle/>
          <a:p>
            <a:r>
              <a:rPr lang="en-US" altLang="zh-CN" sz="2400" b="1">
                <a:solidFill>
                  <a:schemeClr val="tx1">
                    <a:lumMod val="95000"/>
                    <a:lumOff val="5000"/>
                  </a:schemeClr>
                </a:solidFill>
              </a:rPr>
              <a:t> </a:t>
            </a:r>
            <a:r>
              <a:rPr lang="en-US" altLang="zh-CN" sz="3600" b="1">
                <a:solidFill>
                  <a:srgbClr val="CC00CC"/>
                </a:solidFill>
                <a:latin typeface="+mj-lt"/>
                <a:ea typeface="+mj-ea"/>
                <a:cs typeface="+mj-cs"/>
              </a:rPr>
              <a:t>driver-&gt;StartSolver();</a:t>
            </a:r>
            <a:endParaRPr lang="zh-CN" altLang="en-US" sz="3600" b="1">
              <a:solidFill>
                <a:srgbClr val="CC00CC"/>
              </a:solidFill>
              <a:latin typeface="+mj-lt"/>
              <a:ea typeface="+mj-ea"/>
              <a:cs typeface="+mj-cs"/>
            </a:endParaRPr>
          </a:p>
        </p:txBody>
      </p:sp>
      <p:sp>
        <p:nvSpPr>
          <p:cNvPr id="5" name="文本框 4"/>
          <p:cNvSpPr txBox="1"/>
          <p:nvPr/>
        </p:nvSpPr>
        <p:spPr>
          <a:xfrm>
            <a:off x="1631504" y="1196752"/>
            <a:ext cx="5923545" cy="4247317"/>
          </a:xfrm>
          <a:prstGeom prst="rect">
            <a:avLst/>
          </a:prstGeom>
          <a:noFill/>
        </p:spPr>
        <p:txBody>
          <a:bodyPr wrap="none" rtlCol="0">
            <a:spAutoFit/>
          </a:bodyPr>
          <a:lstStyle/>
          <a:p>
            <a:r>
              <a:rPr lang="en-US" altLang="zh-CN" b="1"/>
              <a:t>while ( </a:t>
            </a:r>
            <a:r>
              <a:rPr lang="en-US" altLang="zh-CN">
                <a:solidFill>
                  <a:srgbClr val="92D050"/>
                </a:solidFill>
              </a:rPr>
              <a:t>ExtIter</a:t>
            </a:r>
            <a:r>
              <a:rPr lang="en-US" altLang="zh-CN" b="1"/>
              <a:t> &lt; config_container[ZONE_0]-&gt;</a:t>
            </a:r>
            <a:r>
              <a:rPr lang="en-US" altLang="zh-CN" b="1">
                <a:solidFill>
                  <a:schemeClr val="accent5">
                    <a:lumMod val="75000"/>
                  </a:schemeClr>
                </a:solidFill>
              </a:rPr>
              <a:t>GetnExtIter() </a:t>
            </a:r>
            <a:r>
              <a:rPr lang="en-US" altLang="zh-CN" b="1"/>
              <a:t>) {</a:t>
            </a:r>
          </a:p>
          <a:p>
            <a:r>
              <a:rPr lang="en-US" altLang="zh-CN"/>
              <a:t>    </a:t>
            </a:r>
            <a:r>
              <a:rPr lang="en-US" altLang="zh-CN">
                <a:solidFill>
                  <a:schemeClr val="accent4">
                    <a:lumMod val="75000"/>
                  </a:schemeClr>
                </a:solidFill>
              </a:rPr>
              <a:t>// </a:t>
            </a:r>
            <a:r>
              <a:rPr lang="zh-CN" altLang="en-US">
                <a:solidFill>
                  <a:schemeClr val="accent4">
                    <a:lumMod val="75000"/>
                  </a:schemeClr>
                </a:solidFill>
              </a:rPr>
              <a:t>求解器的整个外层大循环</a:t>
            </a:r>
            <a:endParaRPr lang="zh-CN" altLang="en-US"/>
          </a:p>
          <a:p>
            <a:r>
              <a:rPr lang="en-US" altLang="zh-CN"/>
              <a:t>    </a:t>
            </a:r>
            <a:r>
              <a:rPr lang="en-US" altLang="zh-CN" b="1">
                <a:solidFill>
                  <a:schemeClr val="accent5">
                    <a:lumMod val="75000"/>
                  </a:schemeClr>
                </a:solidFill>
              </a:rPr>
              <a:t>PreprocessExtIter</a:t>
            </a:r>
            <a:r>
              <a:rPr lang="en-US" altLang="zh-CN"/>
              <a:t>(</a:t>
            </a:r>
            <a:r>
              <a:rPr lang="en-US" altLang="zh-CN">
                <a:solidFill>
                  <a:srgbClr val="92D050"/>
                </a:solidFill>
              </a:rPr>
              <a:t>ExtIter</a:t>
            </a:r>
            <a:r>
              <a:rPr lang="en-US" altLang="zh-CN"/>
              <a:t>);</a:t>
            </a:r>
          </a:p>
          <a:p>
            <a:r>
              <a:rPr lang="en-US" altLang="zh-CN"/>
              <a:t>    </a:t>
            </a:r>
            <a:r>
              <a:rPr lang="en-US" altLang="zh-CN">
                <a:solidFill>
                  <a:schemeClr val="accent4">
                    <a:lumMod val="75000"/>
                  </a:schemeClr>
                </a:solidFill>
              </a:rPr>
              <a:t>//</a:t>
            </a:r>
            <a:r>
              <a:rPr lang="zh-CN" altLang="en-US">
                <a:solidFill>
                  <a:schemeClr val="accent4">
                    <a:lumMod val="75000"/>
                  </a:schemeClr>
                </a:solidFill>
              </a:rPr>
              <a:t>循环预处理</a:t>
            </a:r>
          </a:p>
          <a:p>
            <a:r>
              <a:rPr lang="en-US" altLang="zh-CN"/>
              <a:t>    </a:t>
            </a:r>
            <a:r>
              <a:rPr lang="en-US" altLang="zh-CN" b="1">
                <a:solidFill>
                  <a:schemeClr val="accent5">
                    <a:lumMod val="75000"/>
                  </a:schemeClr>
                </a:solidFill>
              </a:rPr>
              <a:t>Run</a:t>
            </a:r>
            <a:r>
              <a:rPr lang="en-US" altLang="zh-CN"/>
              <a:t>();</a:t>
            </a:r>
          </a:p>
          <a:p>
            <a:r>
              <a:rPr lang="en-US" altLang="zh-CN">
                <a:solidFill>
                  <a:schemeClr val="accent4">
                    <a:lumMod val="75000"/>
                  </a:schemeClr>
                </a:solidFill>
              </a:rPr>
              <a:t>    //</a:t>
            </a:r>
            <a:r>
              <a:rPr lang="zh-CN" altLang="en-US">
                <a:solidFill>
                  <a:schemeClr val="accent4">
                    <a:lumMod val="75000"/>
                  </a:schemeClr>
                </a:solidFill>
              </a:rPr>
              <a:t>求解器进行一次迭代</a:t>
            </a:r>
            <a:endParaRPr lang="zh-CN" altLang="en-US"/>
          </a:p>
          <a:p>
            <a:r>
              <a:rPr lang="en-US" altLang="zh-CN" b="1">
                <a:solidFill>
                  <a:schemeClr val="accent5">
                    <a:lumMod val="75000"/>
                  </a:schemeClr>
                </a:solidFill>
              </a:rPr>
              <a:t>   Monitor</a:t>
            </a:r>
            <a:r>
              <a:rPr lang="en-US" altLang="zh-CN"/>
              <a:t>(</a:t>
            </a:r>
            <a:r>
              <a:rPr lang="en-US" altLang="zh-CN">
                <a:solidFill>
                  <a:srgbClr val="92D050"/>
                </a:solidFill>
              </a:rPr>
              <a:t>ExtIter</a:t>
            </a:r>
            <a:r>
              <a:rPr lang="en-US" altLang="zh-CN"/>
              <a:t>);</a:t>
            </a:r>
          </a:p>
          <a:p>
            <a:r>
              <a:rPr lang="en-US" altLang="zh-CN">
                <a:solidFill>
                  <a:schemeClr val="accent4">
                    <a:lumMod val="75000"/>
                  </a:schemeClr>
                </a:solidFill>
              </a:rPr>
              <a:t>   //</a:t>
            </a:r>
            <a:r>
              <a:rPr lang="zh-CN" altLang="en-US">
                <a:solidFill>
                  <a:schemeClr val="accent4">
                    <a:lumMod val="75000"/>
                  </a:schemeClr>
                </a:solidFill>
              </a:rPr>
              <a:t>监视对每次迭代的结果</a:t>
            </a:r>
          </a:p>
          <a:p>
            <a:r>
              <a:rPr lang="en-US" altLang="zh-CN"/>
              <a:t>    </a:t>
            </a:r>
            <a:r>
              <a:rPr lang="en-US" altLang="zh-CN" b="1">
                <a:solidFill>
                  <a:schemeClr val="accent5">
                    <a:lumMod val="75000"/>
                  </a:schemeClr>
                </a:solidFill>
              </a:rPr>
              <a:t>Output</a:t>
            </a:r>
            <a:r>
              <a:rPr lang="en-US" altLang="zh-CN"/>
              <a:t>(</a:t>
            </a:r>
            <a:r>
              <a:rPr lang="en-US" altLang="zh-CN">
                <a:solidFill>
                  <a:srgbClr val="92D050"/>
                </a:solidFill>
              </a:rPr>
              <a:t>ExtIter</a:t>
            </a:r>
            <a:r>
              <a:rPr lang="en-US" altLang="zh-CN"/>
              <a:t>);</a:t>
            </a:r>
          </a:p>
          <a:p>
            <a:r>
              <a:rPr lang="en-US" altLang="zh-CN">
                <a:solidFill>
                  <a:schemeClr val="accent4">
                    <a:lumMod val="75000"/>
                  </a:schemeClr>
                </a:solidFill>
              </a:rPr>
              <a:t>   //</a:t>
            </a:r>
            <a:r>
              <a:rPr lang="zh-CN" altLang="en-US">
                <a:solidFill>
                  <a:schemeClr val="accent4">
                    <a:lumMod val="75000"/>
                  </a:schemeClr>
                </a:solidFill>
              </a:rPr>
              <a:t>输出</a:t>
            </a:r>
          </a:p>
          <a:p>
            <a:r>
              <a:rPr lang="en-US" altLang="zh-CN"/>
              <a:t>    </a:t>
            </a:r>
            <a:r>
              <a:rPr lang="en-US" altLang="zh-CN" b="1"/>
              <a:t>if (StopCalc) break;</a:t>
            </a:r>
          </a:p>
          <a:p>
            <a:r>
              <a:rPr lang="en-US" altLang="zh-CN">
                <a:solidFill>
                  <a:schemeClr val="accent4">
                    <a:lumMod val="75000"/>
                  </a:schemeClr>
                </a:solidFill>
              </a:rPr>
              <a:t>   </a:t>
            </a:r>
            <a:endParaRPr lang="zh-CN" altLang="en-US"/>
          </a:p>
          <a:p>
            <a:r>
              <a:rPr lang="en-US" altLang="zh-CN"/>
              <a:t>    </a:t>
            </a:r>
            <a:r>
              <a:rPr lang="en-US" altLang="zh-CN">
                <a:solidFill>
                  <a:srgbClr val="92D050"/>
                </a:solidFill>
              </a:rPr>
              <a:t>ExtIter</a:t>
            </a:r>
            <a:r>
              <a:rPr lang="en-US" altLang="zh-CN"/>
              <a:t>++;</a:t>
            </a:r>
          </a:p>
          <a:p>
            <a:endParaRPr lang="zh-CN" altLang="en-US"/>
          </a:p>
          <a:p>
            <a:r>
              <a:rPr lang="zh-CN" altLang="en-US"/>
              <a:t>  </a:t>
            </a:r>
            <a:r>
              <a:rPr lang="en-US" altLang="zh-CN"/>
              <a:t>}</a:t>
            </a:r>
            <a:endParaRPr lang="zh-CN" altLang="en-US"/>
          </a:p>
        </p:txBody>
      </p:sp>
      <p:sp>
        <p:nvSpPr>
          <p:cNvPr id="6" name="文本框 5"/>
          <p:cNvSpPr txBox="1"/>
          <p:nvPr/>
        </p:nvSpPr>
        <p:spPr>
          <a:xfrm>
            <a:off x="5809015" y="1693257"/>
            <a:ext cx="6047625" cy="4524315"/>
          </a:xfrm>
          <a:prstGeom prst="rect">
            <a:avLst/>
          </a:prstGeom>
          <a:ln w="38100">
            <a:solidFill>
              <a:srgbClr val="CC00CC"/>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zh-CN" b="1" dirty="0"/>
              <a:t>void </a:t>
            </a:r>
            <a:r>
              <a:rPr lang="en-US" altLang="zh-CN" b="1" dirty="0" err="1"/>
              <a:t>CFluidDriver</a:t>
            </a:r>
            <a:r>
              <a:rPr lang="en-US" altLang="zh-CN" b="1" dirty="0"/>
              <a:t>::Run() {</a:t>
            </a:r>
            <a:r>
              <a:rPr lang="en-US" altLang="zh-CN" dirty="0"/>
              <a:t>    </a:t>
            </a:r>
            <a:r>
              <a:rPr lang="en-US" altLang="zh-CN" dirty="0">
                <a:solidFill>
                  <a:schemeClr val="accent4">
                    <a:lumMod val="75000"/>
                  </a:schemeClr>
                </a:solidFill>
              </a:rPr>
              <a:t>// </a:t>
            </a:r>
            <a:r>
              <a:rPr lang="zh-CN" altLang="en-US" dirty="0">
                <a:solidFill>
                  <a:schemeClr val="accent4">
                    <a:lumMod val="75000"/>
                  </a:schemeClr>
                </a:solidFill>
              </a:rPr>
              <a:t>求解器的整个外层大循环</a:t>
            </a:r>
            <a:endParaRPr lang="zh-CN" altLang="en-US" dirty="0"/>
          </a:p>
          <a:p>
            <a:r>
              <a:rPr lang="en-US" altLang="zh-CN" b="1" dirty="0">
                <a:solidFill>
                  <a:schemeClr val="accent5">
                    <a:lumMod val="75000"/>
                  </a:schemeClr>
                </a:solidFill>
              </a:rPr>
              <a:t>    </a:t>
            </a:r>
            <a:r>
              <a:rPr lang="en-US" altLang="zh-CN" b="1" dirty="0" err="1">
                <a:solidFill>
                  <a:srgbClr val="92D050"/>
                </a:solidFill>
              </a:rPr>
              <a:t>nIntIter</a:t>
            </a:r>
            <a:r>
              <a:rPr lang="en-US" altLang="zh-CN" b="1" dirty="0"/>
              <a:t> = 1</a:t>
            </a:r>
            <a:r>
              <a:rPr lang="en-US" altLang="zh-CN" dirty="0"/>
              <a:t>;</a:t>
            </a:r>
            <a:endParaRPr lang="en-US" altLang="zh-CN" b="1" dirty="0">
              <a:solidFill>
                <a:schemeClr val="accent5">
                  <a:lumMod val="75000"/>
                </a:schemeClr>
              </a:solidFill>
            </a:endParaRPr>
          </a:p>
          <a:p>
            <a:r>
              <a:rPr lang="en-US" altLang="zh-CN" dirty="0"/>
              <a:t>    </a:t>
            </a:r>
            <a:r>
              <a:rPr lang="en-US" altLang="zh-CN" dirty="0">
                <a:solidFill>
                  <a:schemeClr val="accent4">
                    <a:lumMod val="75000"/>
                  </a:schemeClr>
                </a:solidFill>
              </a:rPr>
              <a:t>//</a:t>
            </a:r>
            <a:r>
              <a:rPr lang="zh-CN" altLang="en-US" dirty="0">
                <a:solidFill>
                  <a:schemeClr val="accent4">
                    <a:lumMod val="75000"/>
                  </a:schemeClr>
                </a:solidFill>
              </a:rPr>
              <a:t>设置内迭代次数</a:t>
            </a:r>
          </a:p>
          <a:p>
            <a:r>
              <a:rPr lang="en-US" altLang="zh-CN" b="1" dirty="0">
                <a:solidFill>
                  <a:schemeClr val="accent5">
                    <a:lumMod val="75000"/>
                  </a:schemeClr>
                </a:solidFill>
              </a:rPr>
              <a:t>    Iterate </a:t>
            </a:r>
            <a:r>
              <a:rPr lang="en-US" altLang="zh-CN" dirty="0"/>
              <a:t>();</a:t>
            </a:r>
          </a:p>
          <a:p>
            <a:r>
              <a:rPr lang="en-US" altLang="zh-CN" dirty="0">
                <a:solidFill>
                  <a:schemeClr val="accent4">
                    <a:lumMod val="75000"/>
                  </a:schemeClr>
                </a:solidFill>
              </a:rPr>
              <a:t>    //</a:t>
            </a:r>
            <a:r>
              <a:rPr lang="zh-CN" altLang="en-US" dirty="0">
                <a:solidFill>
                  <a:schemeClr val="accent4">
                    <a:lumMod val="75000"/>
                  </a:schemeClr>
                </a:solidFill>
              </a:rPr>
              <a:t>求解器进行内迭代</a:t>
            </a:r>
            <a:endParaRPr lang="zh-CN" altLang="en-US" dirty="0"/>
          </a:p>
          <a:p>
            <a:r>
              <a:rPr lang="en-US" altLang="zh-CN" dirty="0"/>
              <a:t>    </a:t>
            </a:r>
            <a:r>
              <a:rPr lang="en-US" altLang="zh-CN" b="1" dirty="0" err="1">
                <a:solidFill>
                  <a:schemeClr val="accent5">
                    <a:lumMod val="75000"/>
                  </a:schemeClr>
                </a:solidFill>
              </a:rPr>
              <a:t>GetConvergence</a:t>
            </a:r>
            <a:r>
              <a:rPr lang="en-US" altLang="zh-CN" b="1" dirty="0">
                <a:solidFill>
                  <a:schemeClr val="accent5">
                    <a:lumMod val="75000"/>
                  </a:schemeClr>
                </a:solidFill>
              </a:rPr>
              <a:t>(); //</a:t>
            </a:r>
            <a:r>
              <a:rPr lang="zh-CN" altLang="en-US" b="1" dirty="0">
                <a:solidFill>
                  <a:schemeClr val="accent5">
                    <a:lumMod val="75000"/>
                  </a:schemeClr>
                </a:solidFill>
              </a:rPr>
              <a:t>这个也是很简单</a:t>
            </a:r>
            <a:endParaRPr lang="en-US" altLang="zh-CN" b="1" dirty="0">
              <a:solidFill>
                <a:schemeClr val="accent5">
                  <a:lumMod val="75000"/>
                </a:schemeClr>
              </a:solidFill>
            </a:endParaRPr>
          </a:p>
          <a:p>
            <a:r>
              <a:rPr lang="en-US" altLang="zh-CN" dirty="0"/>
              <a:t>}</a:t>
            </a:r>
          </a:p>
          <a:p>
            <a:r>
              <a:rPr lang="en-US" altLang="zh-CN" dirty="0"/>
              <a:t>//</a:t>
            </a:r>
            <a:r>
              <a:rPr lang="zh-CN" altLang="en-US" dirty="0"/>
              <a:t>别的基本都是啥都没干，或者进入函数也没有执行</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7" name="右箭头 6"/>
          <p:cNvSpPr/>
          <p:nvPr/>
        </p:nvSpPr>
        <p:spPr>
          <a:xfrm>
            <a:off x="5087888" y="2420888"/>
            <a:ext cx="360040" cy="288032"/>
          </a:xfrm>
          <a:prstGeom prst="right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141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9336" y="260648"/>
            <a:ext cx="11959602" cy="7109639"/>
          </a:xfrm>
          <a:prstGeom prst="rect">
            <a:avLst/>
          </a:prstGeom>
          <a:noFill/>
        </p:spPr>
        <p:txBody>
          <a:bodyPr wrap="square" rtlCol="0">
            <a:spAutoFit/>
          </a:bodyPr>
          <a:lstStyle/>
          <a:p>
            <a:r>
              <a:rPr lang="en-US" altLang="zh-CN" sz="2400" b="1" dirty="0">
                <a:solidFill>
                  <a:srgbClr val="CC00CC"/>
                </a:solidFill>
                <a:latin typeface="+mj-lt"/>
                <a:ea typeface="+mj-ea"/>
                <a:cs typeface="+mj-cs"/>
              </a:rPr>
              <a:t>void </a:t>
            </a:r>
            <a:r>
              <a:rPr lang="en-US" altLang="zh-CN" sz="2400" b="1" dirty="0" err="1">
                <a:solidFill>
                  <a:srgbClr val="CC00CC"/>
                </a:solidFill>
                <a:latin typeface="+mj-lt"/>
                <a:ea typeface="+mj-ea"/>
                <a:cs typeface="+mj-cs"/>
              </a:rPr>
              <a:t>CFluidIteration</a:t>
            </a:r>
            <a:r>
              <a:rPr lang="en-US" altLang="zh-CN" sz="2400" b="1" dirty="0">
                <a:solidFill>
                  <a:srgbClr val="CC00CC"/>
                </a:solidFill>
                <a:latin typeface="+mj-lt"/>
                <a:ea typeface="+mj-ea"/>
                <a:cs typeface="+mj-cs"/>
              </a:rPr>
              <a:t>::Iterate</a:t>
            </a:r>
            <a:r>
              <a:rPr lang="en-US" altLang="zh-CN" sz="2400" b="1" dirty="0">
                <a:latin typeface="+mj-lt"/>
                <a:ea typeface="+mj-ea"/>
                <a:cs typeface="+mj-cs"/>
              </a:rPr>
              <a:t>(</a:t>
            </a:r>
            <a:r>
              <a:rPr lang="en-US" altLang="zh-CN" sz="2400" b="1" dirty="0" err="1">
                <a:solidFill>
                  <a:srgbClr val="00B0F0"/>
                </a:solidFill>
                <a:latin typeface="+mj-lt"/>
                <a:ea typeface="+mj-ea"/>
                <a:cs typeface="+mj-cs"/>
              </a:rPr>
              <a:t>COutput</a:t>
            </a:r>
            <a:r>
              <a:rPr lang="en-US" altLang="zh-CN" sz="2400" b="1" dirty="0">
                <a:solidFill>
                  <a:srgbClr val="CC00CC"/>
                </a:solidFill>
                <a:latin typeface="+mj-lt"/>
                <a:ea typeface="+mj-ea"/>
                <a:cs typeface="+mj-cs"/>
              </a:rPr>
              <a:t> </a:t>
            </a:r>
            <a:r>
              <a:rPr lang="en-US" altLang="zh-CN" sz="2400" b="1" dirty="0">
                <a:solidFill>
                  <a:schemeClr val="accent6">
                    <a:lumMod val="75000"/>
                  </a:schemeClr>
                </a:solidFill>
                <a:latin typeface="+mj-lt"/>
                <a:ea typeface="+mj-ea"/>
                <a:cs typeface="+mj-cs"/>
              </a:rPr>
              <a:t>*</a:t>
            </a:r>
            <a:r>
              <a:rPr lang="en-US" altLang="zh-CN" sz="2400" b="1" dirty="0" err="1">
                <a:solidFill>
                  <a:schemeClr val="accent6">
                    <a:lumMod val="75000"/>
                  </a:schemeClr>
                </a:solidFill>
                <a:latin typeface="+mj-lt"/>
                <a:ea typeface="+mj-ea"/>
                <a:cs typeface="+mj-cs"/>
              </a:rPr>
              <a:t>output</a:t>
            </a:r>
            <a:r>
              <a:rPr lang="en-US" altLang="zh-CN" sz="2400" b="1" dirty="0" err="1"/>
              <a:t>,</a:t>
            </a:r>
            <a:r>
              <a:rPr lang="en-US" altLang="zh-CN" sz="2400" b="1" dirty="0" err="1">
                <a:solidFill>
                  <a:srgbClr val="00B0F0"/>
                </a:solidFill>
                <a:latin typeface="+mj-lt"/>
                <a:ea typeface="+mj-ea"/>
                <a:cs typeface="+mj-cs"/>
              </a:rPr>
              <a:t>CIntegration</a:t>
            </a:r>
            <a:r>
              <a:rPr lang="en-US" altLang="zh-CN" sz="2400" b="1" dirty="0">
                <a:solidFill>
                  <a:srgbClr val="00B0F0"/>
                </a:solidFill>
                <a:latin typeface="+mj-lt"/>
                <a:ea typeface="+mj-ea"/>
                <a:cs typeface="+mj-cs"/>
              </a:rPr>
              <a:t> </a:t>
            </a:r>
            <a:r>
              <a:rPr lang="en-US" altLang="zh-CN" sz="2400" b="1" dirty="0">
                <a:solidFill>
                  <a:schemeClr val="accent6">
                    <a:lumMod val="75000"/>
                  </a:schemeClr>
                </a:solidFill>
                <a:latin typeface="+mj-lt"/>
                <a:ea typeface="+mj-ea"/>
                <a:cs typeface="+mj-cs"/>
              </a:rPr>
              <a:t>***</a:t>
            </a:r>
            <a:r>
              <a:rPr lang="en-US" altLang="zh-CN" sz="2400" b="1" dirty="0" err="1">
                <a:solidFill>
                  <a:schemeClr val="accent6">
                    <a:lumMod val="75000"/>
                  </a:schemeClr>
                </a:solidFill>
                <a:latin typeface="+mj-lt"/>
                <a:ea typeface="+mj-ea"/>
                <a:cs typeface="+mj-cs"/>
              </a:rPr>
              <a:t>integration_container</a:t>
            </a:r>
            <a:r>
              <a:rPr lang="en-US" altLang="zh-CN" sz="2400" b="1" dirty="0"/>
              <a:t>,</a:t>
            </a:r>
          </a:p>
          <a:p>
            <a:r>
              <a:rPr lang="en-US" altLang="zh-CN" sz="2400" b="1" dirty="0">
                <a:solidFill>
                  <a:srgbClr val="00B0F0"/>
                </a:solidFill>
                <a:latin typeface="+mj-lt"/>
                <a:ea typeface="+mj-ea"/>
                <a:cs typeface="+mj-cs"/>
              </a:rPr>
              <a:t>                                 </a:t>
            </a:r>
            <a:r>
              <a:rPr lang="en-US" altLang="zh-CN" sz="2400" b="1" dirty="0" err="1">
                <a:solidFill>
                  <a:srgbClr val="00B0F0"/>
                </a:solidFill>
                <a:latin typeface="+mj-lt"/>
                <a:ea typeface="+mj-ea"/>
                <a:cs typeface="+mj-cs"/>
              </a:rPr>
              <a:t>CGeometry</a:t>
            </a:r>
            <a:r>
              <a:rPr lang="en-US" altLang="zh-CN" sz="2400" b="1" dirty="0">
                <a:solidFill>
                  <a:srgbClr val="00B0F0"/>
                </a:solidFill>
                <a:latin typeface="+mj-lt"/>
                <a:ea typeface="+mj-ea"/>
                <a:cs typeface="+mj-cs"/>
              </a:rPr>
              <a:t> </a:t>
            </a:r>
            <a:r>
              <a:rPr lang="en-US" altLang="zh-CN" sz="2400" b="1" dirty="0">
                <a:solidFill>
                  <a:schemeClr val="accent6">
                    <a:lumMod val="75000"/>
                  </a:schemeClr>
                </a:solidFill>
                <a:latin typeface="+mj-lt"/>
                <a:ea typeface="+mj-ea"/>
                <a:cs typeface="+mj-cs"/>
              </a:rPr>
              <a:t>***</a:t>
            </a:r>
            <a:r>
              <a:rPr lang="en-US" altLang="zh-CN" sz="2400" b="1" dirty="0" err="1">
                <a:solidFill>
                  <a:schemeClr val="accent6">
                    <a:lumMod val="75000"/>
                  </a:schemeClr>
                </a:solidFill>
                <a:latin typeface="+mj-lt"/>
                <a:ea typeface="+mj-ea"/>
                <a:cs typeface="+mj-cs"/>
              </a:rPr>
              <a:t>geometry_container</a:t>
            </a:r>
            <a:r>
              <a:rPr lang="en-US" altLang="zh-CN" sz="2400" b="1" dirty="0"/>
              <a:t>,                </a:t>
            </a:r>
            <a:r>
              <a:rPr lang="en-US" altLang="zh-CN" sz="2400" b="1" dirty="0" err="1">
                <a:solidFill>
                  <a:srgbClr val="00B0F0"/>
                </a:solidFill>
                <a:latin typeface="+mj-lt"/>
                <a:ea typeface="+mj-ea"/>
                <a:cs typeface="+mj-cs"/>
              </a:rPr>
              <a:t>CSolver</a:t>
            </a:r>
            <a:r>
              <a:rPr lang="en-US" altLang="zh-CN" sz="2400" b="1" dirty="0">
                <a:solidFill>
                  <a:srgbClr val="00B0F0"/>
                </a:solidFill>
                <a:latin typeface="+mj-lt"/>
                <a:ea typeface="+mj-ea"/>
                <a:cs typeface="+mj-cs"/>
              </a:rPr>
              <a:t> </a:t>
            </a:r>
            <a:r>
              <a:rPr lang="en-US" altLang="zh-CN" sz="2400" b="1" dirty="0">
                <a:solidFill>
                  <a:schemeClr val="accent6">
                    <a:lumMod val="75000"/>
                  </a:schemeClr>
                </a:solidFill>
                <a:latin typeface="+mj-lt"/>
                <a:ea typeface="+mj-ea"/>
                <a:cs typeface="+mj-cs"/>
              </a:rPr>
              <a:t>****</a:t>
            </a:r>
            <a:r>
              <a:rPr lang="en-US" altLang="zh-CN" sz="2400" b="1" dirty="0" err="1">
                <a:solidFill>
                  <a:schemeClr val="accent6">
                    <a:lumMod val="75000"/>
                  </a:schemeClr>
                </a:solidFill>
                <a:latin typeface="+mj-lt"/>
                <a:ea typeface="+mj-ea"/>
                <a:cs typeface="+mj-cs"/>
              </a:rPr>
              <a:t>solver_container</a:t>
            </a:r>
            <a:r>
              <a:rPr lang="en-US" altLang="zh-CN" sz="2400" b="1" dirty="0"/>
              <a:t>,</a:t>
            </a:r>
          </a:p>
          <a:p>
            <a:r>
              <a:rPr lang="en-US" altLang="zh-CN" sz="2400" b="1" dirty="0">
                <a:solidFill>
                  <a:srgbClr val="00B0F0"/>
                </a:solidFill>
                <a:latin typeface="+mj-lt"/>
                <a:ea typeface="+mj-ea"/>
                <a:cs typeface="+mj-cs"/>
              </a:rPr>
              <a:t>                                 </a:t>
            </a:r>
            <a:r>
              <a:rPr lang="en-US" altLang="zh-CN" sz="2400" b="1" dirty="0" err="1">
                <a:solidFill>
                  <a:srgbClr val="00B0F0"/>
                </a:solidFill>
                <a:latin typeface="+mj-lt"/>
                <a:ea typeface="+mj-ea"/>
                <a:cs typeface="+mj-cs"/>
              </a:rPr>
              <a:t>CNumerics</a:t>
            </a:r>
            <a:r>
              <a:rPr lang="en-US" altLang="zh-CN" sz="2400" b="1" dirty="0">
                <a:solidFill>
                  <a:srgbClr val="00B0F0"/>
                </a:solidFill>
                <a:latin typeface="+mj-lt"/>
                <a:ea typeface="+mj-ea"/>
                <a:cs typeface="+mj-cs"/>
              </a:rPr>
              <a:t> </a:t>
            </a:r>
            <a:r>
              <a:rPr lang="en-US" altLang="zh-CN" sz="2400" b="1" dirty="0">
                <a:solidFill>
                  <a:schemeClr val="accent6">
                    <a:lumMod val="75000"/>
                  </a:schemeClr>
                </a:solidFill>
                <a:latin typeface="+mj-lt"/>
                <a:ea typeface="+mj-ea"/>
                <a:cs typeface="+mj-cs"/>
              </a:rPr>
              <a:t>*****</a:t>
            </a:r>
            <a:r>
              <a:rPr lang="en-US" altLang="zh-CN" sz="2400" b="1" dirty="0" err="1">
                <a:solidFill>
                  <a:schemeClr val="accent6">
                    <a:lumMod val="75000"/>
                  </a:schemeClr>
                </a:solidFill>
                <a:latin typeface="+mj-lt"/>
                <a:ea typeface="+mj-ea"/>
                <a:cs typeface="+mj-cs"/>
              </a:rPr>
              <a:t>numerics_container</a:t>
            </a:r>
            <a:r>
              <a:rPr lang="en-US" altLang="zh-CN" sz="2400" b="1" dirty="0"/>
              <a:t>,              </a:t>
            </a:r>
            <a:r>
              <a:rPr lang="en-US" altLang="zh-CN" sz="2400" b="1" dirty="0" err="1">
                <a:solidFill>
                  <a:srgbClr val="00B0F0"/>
                </a:solidFill>
                <a:latin typeface="+mj-lt"/>
                <a:ea typeface="+mj-ea"/>
                <a:cs typeface="+mj-cs"/>
              </a:rPr>
              <a:t>CConfig</a:t>
            </a:r>
            <a:r>
              <a:rPr lang="en-US" altLang="zh-CN" sz="2400" b="1" dirty="0"/>
              <a:t> </a:t>
            </a:r>
            <a:r>
              <a:rPr lang="en-US" altLang="zh-CN" sz="2400" b="1" dirty="0">
                <a:solidFill>
                  <a:schemeClr val="accent6">
                    <a:lumMod val="75000"/>
                  </a:schemeClr>
                </a:solidFill>
                <a:latin typeface="+mj-lt"/>
                <a:ea typeface="+mj-ea"/>
                <a:cs typeface="+mj-cs"/>
              </a:rPr>
              <a:t>**</a:t>
            </a:r>
            <a:r>
              <a:rPr lang="en-US" altLang="zh-CN" sz="2400" b="1" dirty="0" err="1">
                <a:solidFill>
                  <a:schemeClr val="accent6">
                    <a:lumMod val="75000"/>
                  </a:schemeClr>
                </a:solidFill>
                <a:latin typeface="+mj-lt"/>
                <a:ea typeface="+mj-ea"/>
                <a:cs typeface="+mj-cs"/>
              </a:rPr>
              <a:t>config_container</a:t>
            </a:r>
            <a:r>
              <a:rPr lang="en-US" altLang="zh-CN" sz="2400" b="1" dirty="0"/>
              <a:t>){}</a:t>
            </a:r>
          </a:p>
          <a:p>
            <a:r>
              <a:rPr lang="en-US" altLang="zh-CN" b="1" dirty="0">
                <a:solidFill>
                  <a:schemeClr val="accent5">
                    <a:lumMod val="75000"/>
                  </a:schemeClr>
                </a:solidFill>
              </a:rPr>
              <a:t>		</a:t>
            </a:r>
          </a:p>
          <a:p>
            <a:r>
              <a:rPr lang="en-US" altLang="zh-CN" b="1" dirty="0">
                <a:solidFill>
                  <a:schemeClr val="accent5">
                    <a:lumMod val="75000"/>
                  </a:schemeClr>
                </a:solidFill>
              </a:rPr>
              <a:t>	</a:t>
            </a:r>
            <a:r>
              <a:rPr lang="en-US" altLang="zh-CN" b="1" dirty="0" err="1">
                <a:solidFill>
                  <a:schemeClr val="accent5">
                    <a:lumMod val="75000"/>
                  </a:schemeClr>
                </a:solidFill>
              </a:rPr>
              <a:t>SetGlobalParam</a:t>
            </a:r>
            <a:r>
              <a:rPr lang="en-US" altLang="zh-CN" b="1" dirty="0">
                <a:solidFill>
                  <a:schemeClr val="accent5">
                    <a:lumMod val="75000"/>
                  </a:schemeClr>
                </a:solidFill>
              </a:rPr>
              <a:t>(</a:t>
            </a:r>
            <a:r>
              <a:rPr lang="en-US" altLang="zh-CN" i="1" dirty="0">
                <a:solidFill>
                  <a:schemeClr val="accent6">
                    <a:lumMod val="75000"/>
                  </a:schemeClr>
                </a:solidFill>
              </a:rPr>
              <a:t>EULER</a:t>
            </a:r>
            <a:r>
              <a:rPr lang="en-US" altLang="zh-CN" i="1" dirty="0"/>
              <a:t>, </a:t>
            </a:r>
            <a:r>
              <a:rPr lang="en-US" altLang="zh-CN" i="1" dirty="0" err="1">
                <a:solidFill>
                  <a:schemeClr val="accent6">
                    <a:lumMod val="75000"/>
                  </a:schemeClr>
                </a:solidFill>
              </a:rPr>
              <a:t>RUNTIME_FLOW_SYS</a:t>
            </a:r>
            <a:r>
              <a:rPr lang="en-US" altLang="zh-CN" i="1" dirty="0"/>
              <a:t>, </a:t>
            </a:r>
            <a:r>
              <a:rPr lang="en-US" altLang="zh-CN" i="1" dirty="0" err="1">
                <a:solidFill>
                  <a:schemeClr val="accent6">
                    <a:lumMod val="75000"/>
                  </a:schemeClr>
                </a:solidFill>
              </a:rPr>
              <a:t>ExtIter</a:t>
            </a:r>
            <a:r>
              <a:rPr lang="en-US" altLang="zh-CN" b="1" dirty="0">
                <a:solidFill>
                  <a:schemeClr val="accent5">
                    <a:lumMod val="75000"/>
                  </a:schemeClr>
                </a:solidFill>
              </a:rPr>
              <a:t>);</a:t>
            </a:r>
          </a:p>
          <a:p>
            <a:r>
              <a:rPr lang="en-US" altLang="zh-CN" dirty="0">
                <a:solidFill>
                  <a:schemeClr val="accent4">
                    <a:lumMod val="75000"/>
                  </a:schemeClr>
                </a:solidFill>
              </a:rPr>
              <a:t>	//Solver - Solver of the simulation.</a:t>
            </a:r>
          </a:p>
          <a:p>
            <a:r>
              <a:rPr lang="en-US" altLang="zh-CN" dirty="0">
                <a:solidFill>
                  <a:schemeClr val="accent4">
                    <a:lumMod val="75000"/>
                  </a:schemeClr>
                </a:solidFill>
              </a:rPr>
              <a:t>	        Euler</a:t>
            </a:r>
            <a:r>
              <a:rPr lang="zh-CN" altLang="en-US" dirty="0">
                <a:solidFill>
                  <a:schemeClr val="accent4">
                    <a:lumMod val="75000"/>
                  </a:schemeClr>
                </a:solidFill>
              </a:rPr>
              <a:t>、</a:t>
            </a:r>
            <a:r>
              <a:rPr lang="en-US" altLang="zh-CN" dirty="0" err="1">
                <a:solidFill>
                  <a:schemeClr val="accent4">
                    <a:lumMod val="75000"/>
                  </a:schemeClr>
                </a:solidFill>
              </a:rPr>
              <a:t>NAVIER_STOKES</a:t>
            </a:r>
            <a:r>
              <a:rPr lang="zh-CN" altLang="en-US" dirty="0">
                <a:solidFill>
                  <a:schemeClr val="accent4">
                    <a:lumMod val="75000"/>
                  </a:schemeClr>
                </a:solidFill>
              </a:rPr>
              <a:t>、</a:t>
            </a:r>
            <a:r>
              <a:rPr lang="en-US" altLang="zh-CN" dirty="0">
                <a:solidFill>
                  <a:schemeClr val="accent4">
                    <a:lumMod val="75000"/>
                  </a:schemeClr>
                </a:solidFill>
              </a:rPr>
              <a:t>RANS</a:t>
            </a:r>
            <a:r>
              <a:rPr lang="zh-CN" altLang="en-US" dirty="0">
                <a:solidFill>
                  <a:schemeClr val="accent4">
                    <a:lumMod val="75000"/>
                  </a:schemeClr>
                </a:solidFill>
              </a:rPr>
              <a:t>、</a:t>
            </a:r>
            <a:r>
              <a:rPr lang="en-US" altLang="zh-CN" dirty="0" err="1">
                <a:solidFill>
                  <a:schemeClr val="accent4">
                    <a:lumMod val="75000"/>
                  </a:schemeClr>
                </a:solidFill>
              </a:rPr>
              <a:t>POISSON_EQUATION</a:t>
            </a:r>
            <a:r>
              <a:rPr lang="en-US" altLang="zh-CN" dirty="0">
                <a:solidFill>
                  <a:schemeClr val="accent4">
                    <a:lumMod val="75000"/>
                  </a:schemeClr>
                </a:solidFill>
              </a:rPr>
              <a:t>...			</a:t>
            </a:r>
          </a:p>
          <a:p>
            <a:r>
              <a:rPr lang="en-US" altLang="zh-CN" dirty="0">
                <a:solidFill>
                  <a:schemeClr val="accent4">
                    <a:lumMod val="75000"/>
                  </a:schemeClr>
                </a:solidFill>
              </a:rPr>
              <a:t>	//System - Runtime system that we are solving.</a:t>
            </a:r>
          </a:p>
          <a:p>
            <a:r>
              <a:rPr lang="en-US" altLang="zh-CN" dirty="0">
                <a:solidFill>
                  <a:schemeClr val="accent4">
                    <a:lumMod val="75000"/>
                  </a:schemeClr>
                </a:solidFill>
              </a:rPr>
              <a:t>	        </a:t>
            </a:r>
            <a:r>
              <a:rPr lang="en-US" altLang="zh-CN" dirty="0" err="1">
                <a:solidFill>
                  <a:schemeClr val="accent4">
                    <a:lumMod val="75000"/>
                  </a:schemeClr>
                </a:solidFill>
              </a:rPr>
              <a:t>RUNTIME_FLOW_SYS</a:t>
            </a:r>
            <a:r>
              <a:rPr lang="zh-CN" altLang="en-US" dirty="0">
                <a:solidFill>
                  <a:schemeClr val="accent4">
                    <a:lumMod val="75000"/>
                  </a:schemeClr>
                </a:solidFill>
              </a:rPr>
              <a:t>、</a:t>
            </a:r>
            <a:r>
              <a:rPr lang="en-US" altLang="zh-CN" dirty="0">
                <a:solidFill>
                  <a:schemeClr val="accent4">
                    <a:lumMod val="75000"/>
                  </a:schemeClr>
                </a:solidFill>
              </a:rPr>
              <a:t>  </a:t>
            </a:r>
            <a:r>
              <a:rPr lang="en-US" altLang="zh-CN" dirty="0" err="1">
                <a:solidFill>
                  <a:schemeClr val="accent4">
                    <a:lumMod val="75000"/>
                  </a:schemeClr>
                </a:solidFill>
              </a:rPr>
              <a:t>RUNTIME_TURB_SYS</a:t>
            </a:r>
            <a:r>
              <a:rPr lang="en-US" altLang="zh-CN" dirty="0">
                <a:solidFill>
                  <a:schemeClr val="accent4">
                    <a:lumMod val="75000"/>
                  </a:schemeClr>
                </a:solidFill>
              </a:rPr>
              <a:t>...</a:t>
            </a:r>
          </a:p>
          <a:p>
            <a:r>
              <a:rPr lang="en-US" altLang="zh-CN" b="1" dirty="0">
                <a:solidFill>
                  <a:schemeClr val="accent5">
                    <a:lumMod val="75000"/>
                  </a:schemeClr>
                </a:solidFill>
              </a:rPr>
              <a:t>	</a:t>
            </a:r>
            <a:r>
              <a:rPr lang="en-US" altLang="zh-CN" b="1" dirty="0" err="1">
                <a:solidFill>
                  <a:schemeClr val="accent5">
                    <a:lumMod val="75000"/>
                  </a:schemeClr>
                </a:solidFill>
              </a:rPr>
              <a:t>MultiGrid_Iteration</a:t>
            </a:r>
            <a:r>
              <a:rPr lang="en-US" altLang="zh-CN" b="1" dirty="0">
                <a:solidFill>
                  <a:schemeClr val="accent5">
                    <a:lumMod val="75000"/>
                  </a:schemeClr>
                </a:solidFill>
              </a:rPr>
              <a:t>()</a:t>
            </a:r>
            <a:r>
              <a:rPr lang="en-US" altLang="zh-CN" b="1" i="1" dirty="0">
                <a:solidFill>
                  <a:schemeClr val="accent5">
                    <a:lumMod val="75000"/>
                  </a:schemeClr>
                </a:solidFill>
              </a:rPr>
              <a:t>{</a:t>
            </a:r>
          </a:p>
          <a:p>
            <a:r>
              <a:rPr lang="en-US" altLang="zh-CN" b="1" dirty="0">
                <a:solidFill>
                  <a:schemeClr val="accent5">
                    <a:lumMod val="75000"/>
                  </a:schemeClr>
                </a:solidFill>
              </a:rPr>
              <a:t>	             	</a:t>
            </a:r>
            <a:r>
              <a:rPr lang="en-US" altLang="zh-CN" b="1" dirty="0" err="1">
                <a:solidFill>
                  <a:schemeClr val="accent5">
                    <a:lumMod val="75000"/>
                  </a:schemeClr>
                </a:solidFill>
              </a:rPr>
              <a:t>FinestMesh</a:t>
            </a:r>
            <a:r>
              <a:rPr lang="en-US" altLang="zh-CN" b="1" dirty="0">
                <a:solidFill>
                  <a:schemeClr val="accent5">
                    <a:lumMod val="75000"/>
                  </a:schemeClr>
                </a:solidFill>
              </a:rPr>
              <a:t> = </a:t>
            </a:r>
            <a:r>
              <a:rPr lang="en-US" altLang="zh-CN" b="1" dirty="0" err="1">
                <a:solidFill>
                  <a:schemeClr val="accent5">
                    <a:lumMod val="75000"/>
                  </a:schemeClr>
                </a:solidFill>
              </a:rPr>
              <a:t>Config</a:t>
            </a:r>
            <a:r>
              <a:rPr lang="en-US" altLang="zh-CN" b="1" dirty="0">
                <a:solidFill>
                  <a:schemeClr val="accent5">
                    <a:lumMod val="75000"/>
                  </a:schemeClr>
                </a:solidFill>
              </a:rPr>
              <a:t>[</a:t>
            </a:r>
            <a:r>
              <a:rPr lang="en-US" altLang="zh-CN" b="1" dirty="0" err="1">
                <a:solidFill>
                  <a:schemeClr val="accent5">
                    <a:lumMod val="75000"/>
                  </a:schemeClr>
                </a:solidFill>
              </a:rPr>
              <a:t>iZone</a:t>
            </a:r>
            <a:r>
              <a:rPr lang="en-US" altLang="zh-CN" b="1" dirty="0">
                <a:solidFill>
                  <a:schemeClr val="accent5">
                    <a:lumMod val="75000"/>
                  </a:schemeClr>
                </a:solidFill>
              </a:rPr>
              <a:t>]-&gt;</a:t>
            </a:r>
            <a:r>
              <a:rPr lang="en-US" altLang="zh-CN" b="1" dirty="0" err="1">
                <a:solidFill>
                  <a:schemeClr val="accent5">
                    <a:lumMod val="75000"/>
                  </a:schemeClr>
                </a:solidFill>
              </a:rPr>
              <a:t>GetFinestMesh</a:t>
            </a:r>
            <a:r>
              <a:rPr lang="en-US" altLang="zh-CN" b="1" dirty="0">
                <a:solidFill>
                  <a:schemeClr val="accent5">
                    <a:lumMod val="75000"/>
                  </a:schemeClr>
                </a:solidFill>
              </a:rPr>
              <a:t>()</a:t>
            </a:r>
          </a:p>
          <a:p>
            <a:r>
              <a:rPr lang="en-US" altLang="zh-CN" b="1" i="1" dirty="0">
                <a:solidFill>
                  <a:schemeClr val="accent5">
                    <a:lumMod val="75000"/>
                  </a:schemeClr>
                </a:solidFill>
              </a:rPr>
              <a:t>		</a:t>
            </a:r>
            <a:r>
              <a:rPr lang="en-US" altLang="zh-CN" b="1" i="1" dirty="0" err="1">
                <a:solidFill>
                  <a:schemeClr val="accent5">
                    <a:lumMod val="75000"/>
                  </a:schemeClr>
                </a:solidFill>
              </a:rPr>
              <a:t>MultiGrid_Cycle</a:t>
            </a:r>
            <a:r>
              <a:rPr lang="en-US" altLang="zh-CN" b="1" i="1" dirty="0">
                <a:solidFill>
                  <a:schemeClr val="accent5">
                    <a:lumMod val="75000"/>
                  </a:schemeClr>
                </a:solidFill>
              </a:rPr>
              <a:t>();</a:t>
            </a:r>
          </a:p>
          <a:p>
            <a:r>
              <a:rPr lang="en-US" altLang="zh-CN" b="1" dirty="0">
                <a:solidFill>
                  <a:schemeClr val="accent5">
                    <a:lumMod val="75000"/>
                  </a:schemeClr>
                </a:solidFill>
              </a:rPr>
              <a:t>	</a:t>
            </a:r>
            <a:r>
              <a:rPr lang="en-US" altLang="zh-CN" dirty="0">
                <a:solidFill>
                  <a:schemeClr val="accent4">
                    <a:lumMod val="75000"/>
                  </a:schemeClr>
                </a:solidFill>
              </a:rPr>
              <a:t>// Perform a Full-Approximation Storage (FAS) Multigrid. </a:t>
            </a:r>
          </a:p>
          <a:p>
            <a:r>
              <a:rPr lang="en-US" altLang="zh-CN" dirty="0">
                <a:solidFill>
                  <a:schemeClr val="accent4">
                    <a:lumMod val="75000"/>
                  </a:schemeClr>
                </a:solidFill>
              </a:rPr>
              <a:t>	//</a:t>
            </a:r>
            <a:r>
              <a:rPr lang="zh-CN" altLang="en-US" dirty="0">
                <a:solidFill>
                  <a:schemeClr val="accent4">
                    <a:lumMod val="75000"/>
                  </a:schemeClr>
                </a:solidFill>
              </a:rPr>
              <a:t>在将解传递到真实网格之前，</a:t>
            </a:r>
            <a:r>
              <a:rPr lang="en-US" altLang="zh-CN" dirty="0">
                <a:solidFill>
                  <a:schemeClr val="accent4">
                    <a:lumMod val="75000"/>
                  </a:schemeClr>
                </a:solidFill>
              </a:rPr>
              <a:t>FAS</a:t>
            </a:r>
            <a:r>
              <a:rPr lang="zh-CN" altLang="en-US" dirty="0">
                <a:solidFill>
                  <a:schemeClr val="accent4">
                    <a:lumMod val="75000"/>
                  </a:schemeClr>
                </a:solidFill>
              </a:rPr>
              <a:t>多重网格方法在一系列粗网格上进行求解</a:t>
            </a:r>
            <a:endParaRPr lang="en-US" altLang="zh-CN" dirty="0">
              <a:solidFill>
                <a:schemeClr val="accent4">
                  <a:lumMod val="75000"/>
                </a:schemeClr>
              </a:solidFill>
            </a:endParaRPr>
          </a:p>
          <a:p>
            <a:r>
              <a:rPr lang="en-US" altLang="zh-CN" b="1" i="1" dirty="0">
                <a:solidFill>
                  <a:schemeClr val="accent5">
                    <a:lumMod val="75000"/>
                  </a:schemeClr>
                </a:solidFill>
              </a:rPr>
              <a:t>                               Preprocessing();</a:t>
            </a:r>
          </a:p>
          <a:p>
            <a:endParaRPr lang="en-US" altLang="zh-CN" b="1" i="1" dirty="0">
              <a:solidFill>
                <a:schemeClr val="accent5">
                  <a:lumMod val="75000"/>
                </a:schemeClr>
              </a:solidFill>
            </a:endParaRPr>
          </a:p>
          <a:p>
            <a:r>
              <a:rPr lang="en-US" altLang="zh-CN" b="1" i="1" dirty="0">
                <a:solidFill>
                  <a:schemeClr val="accent5">
                    <a:lumMod val="75000"/>
                  </a:schemeClr>
                </a:solidFill>
              </a:rPr>
              <a:t>	             </a:t>
            </a:r>
            <a:r>
              <a:rPr lang="en-US" altLang="zh-CN" b="1" i="1" dirty="0" err="1">
                <a:solidFill>
                  <a:schemeClr val="accent5">
                    <a:lumMod val="75000"/>
                  </a:schemeClr>
                </a:solidFill>
              </a:rPr>
              <a:t>NonDimensional_Parameters</a:t>
            </a:r>
            <a:r>
              <a:rPr lang="en-US" altLang="zh-CN" b="1" i="1" dirty="0">
                <a:solidFill>
                  <a:schemeClr val="accent5">
                    <a:lumMod val="75000"/>
                  </a:schemeClr>
                </a:solidFill>
              </a:rPr>
              <a:t>();</a:t>
            </a:r>
          </a:p>
          <a:p>
            <a:endParaRPr lang="en-US" altLang="zh-CN" b="1" i="1" dirty="0">
              <a:solidFill>
                <a:schemeClr val="accent5">
                  <a:lumMod val="75000"/>
                </a:schemeClr>
              </a:solidFill>
            </a:endParaRPr>
          </a:p>
          <a:p>
            <a:r>
              <a:rPr lang="en-US" altLang="zh-CN" b="1" i="1" dirty="0">
                <a:solidFill>
                  <a:schemeClr val="accent5">
                    <a:lumMod val="75000"/>
                  </a:schemeClr>
                </a:solidFill>
              </a:rPr>
              <a:t>	             </a:t>
            </a:r>
            <a:r>
              <a:rPr lang="en-US" altLang="zh-CN" b="1" i="1" dirty="0" err="1">
                <a:solidFill>
                  <a:schemeClr val="accent5">
                    <a:lumMod val="75000"/>
                  </a:schemeClr>
                </a:solidFill>
              </a:rPr>
              <a:t>Convergence_Monitoring</a:t>
            </a:r>
            <a:r>
              <a:rPr lang="en-US" altLang="zh-CN" b="1" i="1" dirty="0">
                <a:solidFill>
                  <a:schemeClr val="accent5">
                    <a:lumMod val="75000"/>
                  </a:schemeClr>
                </a:solidFill>
              </a:rPr>
              <a:t>();</a:t>
            </a:r>
          </a:p>
          <a:p>
            <a:r>
              <a:rPr lang="en-US" altLang="zh-CN" b="1" i="1" dirty="0">
                <a:solidFill>
                  <a:schemeClr val="accent5">
                    <a:lumMod val="75000"/>
                  </a:schemeClr>
                </a:solidFill>
              </a:rPr>
              <a:t>	}</a:t>
            </a:r>
          </a:p>
          <a:p>
            <a:endParaRPr lang="en-US" altLang="zh-CN" b="1" dirty="0">
              <a:solidFill>
                <a:schemeClr val="accent5">
                  <a:lumMod val="75000"/>
                </a:schemeClr>
              </a:solidFill>
            </a:endParaRPr>
          </a:p>
          <a:p>
            <a:r>
              <a:rPr lang="en-US" altLang="zh-CN" b="1" dirty="0"/>
              <a:t>	</a:t>
            </a:r>
            <a:r>
              <a:rPr lang="en-US" altLang="zh-CN" sz="2400" b="1" dirty="0"/>
              <a:t>}</a:t>
            </a:r>
          </a:p>
          <a:p>
            <a:endParaRPr lang="en-US" altLang="zh-CN" dirty="0">
              <a:solidFill>
                <a:schemeClr val="accent4">
                  <a:lumMod val="75000"/>
                </a:schemeClr>
              </a:solidFill>
            </a:endParaRPr>
          </a:p>
          <a:p>
            <a:endParaRPr lang="en-US" altLang="zh-CN" b="1" dirty="0">
              <a:solidFill>
                <a:schemeClr val="accent5">
                  <a:lumMod val="75000"/>
                </a:schemeClr>
              </a:solidFill>
            </a:endParaRPr>
          </a:p>
        </p:txBody>
      </p:sp>
      <p:sp>
        <p:nvSpPr>
          <p:cNvPr id="3" name="文本框 2"/>
          <p:cNvSpPr txBox="1"/>
          <p:nvPr/>
        </p:nvSpPr>
        <p:spPr>
          <a:xfrm>
            <a:off x="7248128" y="1484784"/>
            <a:ext cx="4830810" cy="2400657"/>
          </a:xfrm>
          <a:prstGeom prst="rect">
            <a:avLst/>
          </a:prstGeom>
          <a:noFill/>
          <a:ln w="38100">
            <a:solidFill>
              <a:srgbClr val="CC00CC"/>
            </a:solidFill>
          </a:ln>
        </p:spPr>
        <p:txBody>
          <a:bodyPr wrap="none" rtlCol="0">
            <a:spAutoFit/>
          </a:bodyPr>
          <a:lstStyle/>
          <a:p>
            <a:r>
              <a:rPr lang="en-US" altLang="zh-CN" b="1">
                <a:solidFill>
                  <a:schemeClr val="accent5">
                    <a:lumMod val="75000"/>
                  </a:schemeClr>
                </a:solidFill>
              </a:rPr>
              <a:t>SetKind_ConvNumScheme()</a:t>
            </a:r>
            <a:r>
              <a:rPr lang="en-US" altLang="zh-CN" b="1"/>
              <a:t>{</a:t>
            </a:r>
          </a:p>
          <a:p>
            <a:r>
              <a:rPr lang="en-US" altLang="zh-CN" sz="1600" b="1">
                <a:solidFill>
                  <a:schemeClr val="accent6">
                    <a:lumMod val="75000"/>
                  </a:schemeClr>
                </a:solidFill>
                <a:latin typeface="+mj-lt"/>
                <a:ea typeface="+mj-ea"/>
                <a:cs typeface="+mj-cs"/>
              </a:rPr>
              <a:t> Kind_ConvNumScheme = val_kind_convnumscheme;     1</a:t>
            </a:r>
          </a:p>
          <a:p>
            <a:r>
              <a:rPr lang="en-US" altLang="zh-CN" sz="1600" b="1">
                <a:solidFill>
                  <a:schemeClr val="accent6">
                    <a:lumMod val="75000"/>
                  </a:schemeClr>
                </a:solidFill>
                <a:latin typeface="+mj-lt"/>
                <a:ea typeface="+mj-ea"/>
                <a:cs typeface="+mj-cs"/>
              </a:rPr>
              <a:t> Kind_Centered = val_kind_centered;                                   1</a:t>
            </a:r>
          </a:p>
          <a:p>
            <a:r>
              <a:rPr lang="en-US" altLang="zh-CN" sz="1600" b="1">
                <a:solidFill>
                  <a:schemeClr val="accent6">
                    <a:lumMod val="75000"/>
                  </a:schemeClr>
                </a:solidFill>
                <a:latin typeface="+mj-lt"/>
                <a:ea typeface="+mj-ea"/>
                <a:cs typeface="+mj-cs"/>
              </a:rPr>
              <a:t> Kind_Upwind = val_kind_upwind;                                        0</a:t>
            </a:r>
          </a:p>
          <a:p>
            <a:r>
              <a:rPr lang="en-US" altLang="zh-CN" sz="1600" b="1">
                <a:solidFill>
                  <a:schemeClr val="accent6">
                    <a:lumMod val="75000"/>
                  </a:schemeClr>
                </a:solidFill>
                <a:latin typeface="+mj-lt"/>
                <a:ea typeface="+mj-ea"/>
                <a:cs typeface="+mj-cs"/>
              </a:rPr>
              <a:t> Kind_SlopeLimit = val_kind_slopelimit;                               0</a:t>
            </a:r>
          </a:p>
          <a:p>
            <a:r>
              <a:rPr lang="en-US" altLang="zh-CN" sz="1600" b="1">
                <a:solidFill>
                  <a:schemeClr val="accent6">
                    <a:lumMod val="75000"/>
                  </a:schemeClr>
                </a:solidFill>
                <a:latin typeface="+mj-lt"/>
                <a:ea typeface="+mj-ea"/>
                <a:cs typeface="+mj-cs"/>
              </a:rPr>
              <a:t> MUSCL = val_muscl;                                                                1</a:t>
            </a:r>
          </a:p>
          <a:p>
            <a:r>
              <a:rPr lang="en-US" altLang="zh-CN" sz="1600" b="1">
                <a:latin typeface="+mj-lt"/>
                <a:ea typeface="+mj-ea"/>
                <a:cs typeface="+mj-cs"/>
              </a:rPr>
              <a:t>}</a:t>
            </a:r>
          </a:p>
          <a:p>
            <a:r>
              <a:rPr lang="en-US" altLang="zh-CN" b="1">
                <a:solidFill>
                  <a:schemeClr val="accent5">
                    <a:lumMod val="75000"/>
                  </a:schemeClr>
                </a:solidFill>
              </a:rPr>
              <a:t>SetKind_TimeIntScheme();                                      3</a:t>
            </a:r>
          </a:p>
          <a:p>
            <a:endParaRPr lang="zh-CN" altLang="en-US" b="1">
              <a:solidFill>
                <a:schemeClr val="accent5">
                  <a:lumMod val="75000"/>
                </a:schemeClr>
              </a:solidFill>
            </a:endParaRPr>
          </a:p>
        </p:txBody>
      </p:sp>
      <p:sp>
        <p:nvSpPr>
          <p:cNvPr id="6" name="右箭头 5"/>
          <p:cNvSpPr/>
          <p:nvPr/>
        </p:nvSpPr>
        <p:spPr>
          <a:xfrm>
            <a:off x="6672064" y="1700808"/>
            <a:ext cx="360040" cy="288032"/>
          </a:xfrm>
          <a:prstGeom prst="rightArrow">
            <a:avLst/>
          </a:prstGeom>
          <a:solidFill>
            <a:srgbClr val="CC00CC"/>
          </a:solidFill>
          <a:ln>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634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5360" y="666274"/>
            <a:ext cx="10657184" cy="5170646"/>
          </a:xfrm>
          <a:prstGeom prst="rect">
            <a:avLst/>
          </a:prstGeom>
          <a:noFill/>
        </p:spPr>
        <p:txBody>
          <a:bodyPr wrap="square" rtlCol="0">
            <a:spAutoFit/>
          </a:bodyPr>
          <a:lstStyle/>
          <a:p>
            <a:r>
              <a:rPr lang="en-US" altLang="zh-CN" b="1">
                <a:solidFill>
                  <a:schemeClr val="accent5">
                    <a:lumMod val="75000"/>
                  </a:schemeClr>
                </a:solidFill>
              </a:rPr>
              <a:t>       </a:t>
            </a:r>
            <a:r>
              <a:rPr lang="en-US" altLang="zh-CN"/>
              <a:t> </a:t>
            </a:r>
            <a:r>
              <a:rPr lang="en-US" altLang="zh-CN" b="1"/>
              <a:t>for (</a:t>
            </a:r>
            <a:r>
              <a:rPr lang="en-US" altLang="zh-CN" b="1">
                <a:solidFill>
                  <a:schemeClr val="accent6">
                    <a:lumMod val="75000"/>
                  </a:schemeClr>
                </a:solidFill>
              </a:rPr>
              <a:t>iPreSmooth</a:t>
            </a:r>
            <a:r>
              <a:rPr lang="en-US" altLang="zh-CN" b="1"/>
              <a:t> = 0; </a:t>
            </a:r>
            <a:r>
              <a:rPr lang="en-US" altLang="zh-CN" b="1">
                <a:solidFill>
                  <a:schemeClr val="accent6">
                    <a:lumMod val="75000"/>
                  </a:schemeClr>
                </a:solidFill>
              </a:rPr>
              <a:t>iPreSmooth</a:t>
            </a:r>
            <a:r>
              <a:rPr lang="en-US" altLang="zh-CN" b="1"/>
              <a:t> &lt; </a:t>
            </a:r>
            <a:r>
              <a:rPr lang="en-US" altLang="zh-CN" b="1">
                <a:solidFill>
                  <a:schemeClr val="accent1">
                    <a:lumMod val="75000"/>
                  </a:schemeClr>
                </a:solidFill>
              </a:rPr>
              <a:t>GetMG_PreSmooth</a:t>
            </a:r>
            <a:r>
              <a:rPr lang="en-US" altLang="zh-CN" b="1"/>
              <a:t>(</a:t>
            </a:r>
            <a:r>
              <a:rPr lang="en-US" altLang="zh-CN" b="1">
                <a:solidFill>
                  <a:schemeClr val="accent6">
                    <a:lumMod val="75000"/>
                  </a:schemeClr>
                </a:solidFill>
              </a:rPr>
              <a:t>iMesh</a:t>
            </a:r>
            <a:r>
              <a:rPr lang="en-US" altLang="zh-CN" b="1"/>
              <a:t>); </a:t>
            </a:r>
            <a:r>
              <a:rPr lang="en-US" altLang="zh-CN" b="1">
                <a:solidFill>
                  <a:schemeClr val="accent6">
                    <a:lumMod val="75000"/>
                  </a:schemeClr>
                </a:solidFill>
              </a:rPr>
              <a:t>iPreSmooth</a:t>
            </a:r>
            <a:r>
              <a:rPr lang="en-US" altLang="zh-CN" b="1"/>
              <a:t>++) {	</a:t>
            </a:r>
          </a:p>
          <a:p>
            <a:r>
              <a:rPr lang="en-US" altLang="zh-CN">
                <a:solidFill>
                  <a:schemeClr val="accent4">
                    <a:lumMod val="75000"/>
                  </a:schemeClr>
                </a:solidFill>
              </a:rPr>
              <a:t>	//presmoothing on the grid iMesh to be restricted to the grid iMesh+1</a:t>
            </a:r>
          </a:p>
          <a:p>
            <a:r>
              <a:rPr lang="en-US" altLang="zh-CN" b="1"/>
              <a:t>	}</a:t>
            </a:r>
            <a:endParaRPr lang="en-US" altLang="zh-CN" u="sng"/>
          </a:p>
          <a:p>
            <a:endParaRPr lang="en-US" altLang="zh-CN"/>
          </a:p>
          <a:p>
            <a:r>
              <a:rPr lang="en-US" altLang="zh-CN"/>
              <a:t>      </a:t>
            </a:r>
            <a:r>
              <a:rPr lang="en-US" altLang="zh-CN" b="1"/>
              <a:t>if ( (</a:t>
            </a:r>
            <a:r>
              <a:rPr lang="en-US" altLang="zh-CN" b="1">
                <a:solidFill>
                  <a:schemeClr val="accent6">
                    <a:lumMod val="75000"/>
                  </a:schemeClr>
                </a:solidFill>
              </a:rPr>
              <a:t>iMesh</a:t>
            </a:r>
            <a:r>
              <a:rPr lang="en-US" altLang="zh-CN" b="1"/>
              <a:t> &lt; config[</a:t>
            </a:r>
            <a:r>
              <a:rPr lang="en-US" altLang="zh-CN" b="1">
                <a:solidFill>
                  <a:schemeClr val="accent6">
                    <a:lumMod val="75000"/>
                  </a:schemeClr>
                </a:solidFill>
              </a:rPr>
              <a:t>iZone</a:t>
            </a:r>
            <a:r>
              <a:rPr lang="en-US" altLang="zh-CN" b="1"/>
              <a:t>]-&gt;</a:t>
            </a:r>
            <a:r>
              <a:rPr lang="en-US" altLang="zh-CN" b="1">
                <a:solidFill>
                  <a:schemeClr val="accent1">
                    <a:lumMod val="75000"/>
                  </a:schemeClr>
                </a:solidFill>
              </a:rPr>
              <a:t>GetnMGLevels</a:t>
            </a:r>
            <a:r>
              <a:rPr lang="en-US" altLang="zh-CN" b="1"/>
              <a:t>(){</a:t>
            </a:r>
            <a:endParaRPr lang="en-US" altLang="zh-CN">
              <a:solidFill>
                <a:schemeClr val="accent5">
                  <a:lumMod val="75000"/>
                </a:schemeClr>
              </a:solidFill>
            </a:endParaRPr>
          </a:p>
          <a:p>
            <a:r>
              <a:rPr lang="en-US" altLang="zh-CN" b="1"/>
              <a:t>	</a:t>
            </a:r>
          </a:p>
          <a:p>
            <a:endParaRPr lang="en-US" altLang="zh-CN" b="1"/>
          </a:p>
          <a:p>
            <a:pPr lvl="2"/>
            <a:r>
              <a:rPr lang="en-US" altLang="zh-CN"/>
              <a:t> </a:t>
            </a:r>
            <a:r>
              <a:rPr lang="en-US" altLang="zh-CN" b="1"/>
              <a:t>for (unsigned short </a:t>
            </a:r>
            <a:r>
              <a:rPr lang="en-US" altLang="zh-CN" b="1">
                <a:solidFill>
                  <a:schemeClr val="accent6">
                    <a:lumMod val="75000"/>
                  </a:schemeClr>
                </a:solidFill>
              </a:rPr>
              <a:t>imu</a:t>
            </a:r>
            <a:r>
              <a:rPr lang="en-US" altLang="zh-CN" b="1"/>
              <a:t> = 0; </a:t>
            </a:r>
            <a:r>
              <a:rPr lang="en-US" altLang="zh-CN" b="1">
                <a:solidFill>
                  <a:schemeClr val="accent6">
                    <a:lumMod val="75000"/>
                  </a:schemeClr>
                </a:solidFill>
              </a:rPr>
              <a:t>imu</a:t>
            </a:r>
            <a:r>
              <a:rPr lang="en-US" altLang="zh-CN" b="1"/>
              <a:t> &lt;= </a:t>
            </a:r>
            <a:r>
              <a:rPr lang="en-US" altLang="zh-CN" b="1">
                <a:solidFill>
                  <a:schemeClr val="accent6">
                    <a:lumMod val="75000"/>
                  </a:schemeClr>
                </a:solidFill>
              </a:rPr>
              <a:t>RecursiveParam</a:t>
            </a:r>
            <a:r>
              <a:rPr lang="en-US" altLang="zh-CN" b="1"/>
              <a:t>; </a:t>
            </a:r>
            <a:r>
              <a:rPr lang="en-US" altLang="zh-CN" b="1">
                <a:solidFill>
                  <a:schemeClr val="accent6">
                    <a:lumMod val="75000"/>
                  </a:schemeClr>
                </a:solidFill>
              </a:rPr>
              <a:t>imu</a:t>
            </a:r>
            <a:r>
              <a:rPr lang="en-US" altLang="zh-CN" b="1"/>
              <a:t>++) </a:t>
            </a:r>
          </a:p>
          <a:p>
            <a:pPr lvl="2"/>
            <a:r>
              <a:rPr lang="en-US" altLang="zh-CN">
                <a:solidFill>
                  <a:schemeClr val="accent4">
                    <a:lumMod val="75000"/>
                  </a:schemeClr>
                </a:solidFill>
              </a:rPr>
              <a:t>	//Recursive call to MultiGrid_Cycle </a:t>
            </a:r>
            <a:endParaRPr lang="en-US" altLang="zh-CN" b="1"/>
          </a:p>
          <a:p>
            <a:pPr marL="0" lvl="1"/>
            <a:r>
              <a:rPr lang="en-US" altLang="zh-CN" b="1"/>
              <a:t>	}</a:t>
            </a:r>
          </a:p>
          <a:p>
            <a:pPr lvl="1"/>
            <a:r>
              <a:rPr lang="en-US" altLang="zh-CN" b="1">
                <a:solidFill>
                  <a:schemeClr val="accent5">
                    <a:lumMod val="75000"/>
                  </a:schemeClr>
                </a:solidFill>
              </a:rPr>
              <a:t>SetProlongated_Correction();</a:t>
            </a:r>
          </a:p>
          <a:p>
            <a:pPr lvl="1"/>
            <a:endParaRPr lang="en-US" altLang="zh-CN" b="1">
              <a:solidFill>
                <a:schemeClr val="accent5">
                  <a:lumMod val="75000"/>
                </a:schemeClr>
              </a:solidFill>
            </a:endParaRPr>
          </a:p>
          <a:p>
            <a:pPr lvl="1"/>
            <a:endParaRPr lang="en-US" altLang="zh-CN" b="1">
              <a:solidFill>
                <a:schemeClr val="accent5">
                  <a:lumMod val="75000"/>
                </a:schemeClr>
              </a:solidFill>
            </a:endParaRPr>
          </a:p>
          <a:p>
            <a:pPr lvl="1"/>
            <a:endParaRPr lang="en-US" altLang="zh-CN" b="1">
              <a:solidFill>
                <a:schemeClr val="accent5">
                  <a:lumMod val="75000"/>
                </a:schemeClr>
              </a:solidFill>
            </a:endParaRPr>
          </a:p>
          <a:p>
            <a:pPr lvl="1"/>
            <a:r>
              <a:rPr lang="en-US" altLang="zh-CN" b="1"/>
              <a:t>for (</a:t>
            </a:r>
            <a:r>
              <a:rPr lang="en-US" altLang="zh-CN" b="1">
                <a:solidFill>
                  <a:schemeClr val="accent6">
                    <a:lumMod val="75000"/>
                  </a:schemeClr>
                </a:solidFill>
              </a:rPr>
              <a:t>iPostSmooth</a:t>
            </a:r>
            <a:r>
              <a:rPr lang="en-US" altLang="zh-CN" b="1"/>
              <a:t> = 0; </a:t>
            </a:r>
            <a:r>
              <a:rPr lang="en-US" altLang="zh-CN" b="1">
                <a:solidFill>
                  <a:schemeClr val="accent6">
                    <a:lumMod val="75000"/>
                  </a:schemeClr>
                </a:solidFill>
              </a:rPr>
              <a:t>iPostSmooth</a:t>
            </a:r>
            <a:r>
              <a:rPr lang="en-US" altLang="zh-CN" b="1"/>
              <a:t> &lt; </a:t>
            </a:r>
            <a:r>
              <a:rPr lang="en-US" altLang="zh-CN" b="1">
                <a:solidFill>
                  <a:schemeClr val="accent1">
                    <a:lumMod val="75000"/>
                  </a:schemeClr>
                </a:solidFill>
              </a:rPr>
              <a:t>GetMG_PostSmooth</a:t>
            </a:r>
            <a:r>
              <a:rPr lang="en-US" altLang="zh-CN" b="1"/>
              <a:t>(</a:t>
            </a:r>
            <a:r>
              <a:rPr lang="en-US" altLang="zh-CN" b="1">
                <a:solidFill>
                  <a:schemeClr val="accent6">
                    <a:lumMod val="75000"/>
                  </a:schemeClr>
                </a:solidFill>
              </a:rPr>
              <a:t>iMesh</a:t>
            </a:r>
            <a:r>
              <a:rPr lang="en-US" altLang="zh-CN" b="1"/>
              <a:t>); </a:t>
            </a:r>
            <a:r>
              <a:rPr lang="en-US" altLang="zh-CN" b="1">
                <a:solidFill>
                  <a:schemeClr val="accent6">
                    <a:lumMod val="75000"/>
                  </a:schemeClr>
                </a:solidFill>
              </a:rPr>
              <a:t>iPostSmooth</a:t>
            </a:r>
            <a:r>
              <a:rPr lang="en-US" altLang="zh-CN" b="1"/>
              <a:t>++) {</a:t>
            </a:r>
            <a:endParaRPr lang="en-US" altLang="zh-CN" b="1">
              <a:solidFill>
                <a:schemeClr val="accent5">
                  <a:lumMod val="75000"/>
                </a:schemeClr>
              </a:solidFill>
            </a:endParaRPr>
          </a:p>
          <a:p>
            <a:pPr lvl="1"/>
            <a:endParaRPr lang="en-US" altLang="zh-CN" b="1">
              <a:solidFill>
                <a:schemeClr val="accent5">
                  <a:lumMod val="75000"/>
                </a:schemeClr>
              </a:solidFill>
            </a:endParaRPr>
          </a:p>
          <a:p>
            <a:pPr lvl="1"/>
            <a:r>
              <a:rPr lang="en-US" altLang="zh-CN">
                <a:solidFill>
                  <a:schemeClr val="accent4">
                    <a:lumMod val="75000"/>
                  </a:schemeClr>
                </a:solidFill>
              </a:rPr>
              <a:t>	//Solution postsmoothing in the prolongated grid</a:t>
            </a:r>
          </a:p>
          <a:p>
            <a:r>
              <a:rPr lang="en-US" altLang="zh-CN" sz="2400" b="1"/>
              <a:t>}</a:t>
            </a:r>
          </a:p>
        </p:txBody>
      </p:sp>
      <p:sp>
        <p:nvSpPr>
          <p:cNvPr id="2" name="矩形 1"/>
          <p:cNvSpPr/>
          <p:nvPr/>
        </p:nvSpPr>
        <p:spPr>
          <a:xfrm>
            <a:off x="191344" y="143054"/>
            <a:ext cx="7304051" cy="523220"/>
          </a:xfrm>
          <a:prstGeom prst="rect">
            <a:avLst/>
          </a:prstGeom>
        </p:spPr>
        <p:txBody>
          <a:bodyPr wrap="none">
            <a:spAutoFit/>
          </a:bodyPr>
          <a:lstStyle/>
          <a:p>
            <a:r>
              <a:rPr lang="en-US" altLang="zh-CN" sz="2800" b="1">
                <a:solidFill>
                  <a:srgbClr val="CC00CC"/>
                </a:solidFill>
              </a:rPr>
              <a:t>void CMultiGridIntegration::MultiGrid_Cycle( ) </a:t>
            </a:r>
            <a:r>
              <a:rPr lang="en-US" altLang="zh-CN" sz="2800" b="1"/>
              <a:t>{</a:t>
            </a:r>
          </a:p>
        </p:txBody>
      </p:sp>
      <p:sp>
        <p:nvSpPr>
          <p:cNvPr id="3" name="矩形 2"/>
          <p:cNvSpPr/>
          <p:nvPr/>
        </p:nvSpPr>
        <p:spPr>
          <a:xfrm>
            <a:off x="8642013" y="260648"/>
            <a:ext cx="3384376" cy="1754326"/>
          </a:xfrm>
          <a:prstGeom prst="rect">
            <a:avLst/>
          </a:prstGeom>
          <a:ln w="57150">
            <a:solidFill>
              <a:srgbClr val="CC00CC"/>
            </a:solidFill>
          </a:ln>
        </p:spPr>
        <p:txBody>
          <a:bodyPr wrap="square">
            <a:spAutoFit/>
          </a:bodyPr>
          <a:lstStyle/>
          <a:p>
            <a:r>
              <a:rPr lang="en-US" altLang="zh-CN" b="1" dirty="0">
                <a:solidFill>
                  <a:schemeClr val="accent5">
                    <a:lumMod val="75000"/>
                  </a:schemeClr>
                </a:solidFill>
              </a:rPr>
              <a:t>	Preprocessing();</a:t>
            </a:r>
          </a:p>
          <a:p>
            <a:r>
              <a:rPr lang="en-US" altLang="zh-CN" b="1" dirty="0">
                <a:solidFill>
                  <a:schemeClr val="accent5">
                    <a:lumMod val="75000"/>
                  </a:schemeClr>
                </a:solidFill>
              </a:rPr>
              <a:t> 	</a:t>
            </a:r>
            <a:r>
              <a:rPr lang="en-US" altLang="zh-CN" b="1" dirty="0" err="1">
                <a:solidFill>
                  <a:schemeClr val="accent5">
                    <a:lumMod val="75000"/>
                  </a:schemeClr>
                </a:solidFill>
              </a:rPr>
              <a:t>Set_oldSolution</a:t>
            </a:r>
            <a:r>
              <a:rPr lang="en-US" altLang="zh-CN" b="1" dirty="0">
                <a:solidFill>
                  <a:schemeClr val="accent5">
                    <a:lumMod val="75000"/>
                  </a:schemeClr>
                </a:solidFill>
              </a:rPr>
              <a:t>();</a:t>
            </a:r>
          </a:p>
          <a:p>
            <a:r>
              <a:rPr lang="en-US" altLang="zh-CN" b="1" dirty="0">
                <a:solidFill>
                  <a:schemeClr val="accent5">
                    <a:lumMod val="75000"/>
                  </a:schemeClr>
                </a:solidFill>
              </a:rPr>
              <a:t>	</a:t>
            </a:r>
            <a:r>
              <a:rPr lang="en-US" altLang="zh-CN" b="1" dirty="0" err="1">
                <a:solidFill>
                  <a:schemeClr val="accent5">
                    <a:lumMod val="75000"/>
                  </a:schemeClr>
                </a:solidFill>
              </a:rPr>
              <a:t>SetTime_Step</a:t>
            </a:r>
            <a:r>
              <a:rPr lang="en-US" altLang="zh-CN" b="1" dirty="0">
                <a:solidFill>
                  <a:schemeClr val="accent5">
                    <a:lumMod val="75000"/>
                  </a:schemeClr>
                </a:solidFill>
              </a:rPr>
              <a:t>();</a:t>
            </a:r>
          </a:p>
          <a:p>
            <a:r>
              <a:rPr lang="en-US" altLang="zh-CN" b="1" dirty="0">
                <a:solidFill>
                  <a:schemeClr val="accent5">
                    <a:lumMod val="75000"/>
                  </a:schemeClr>
                </a:solidFill>
              </a:rPr>
              <a:t> 	</a:t>
            </a:r>
            <a:r>
              <a:rPr lang="en-US" altLang="zh-CN" b="1" dirty="0" err="1">
                <a:solidFill>
                  <a:schemeClr val="accent5">
                    <a:lumMod val="75000"/>
                  </a:schemeClr>
                </a:solidFill>
              </a:rPr>
              <a:t>Space_Integration</a:t>
            </a:r>
            <a:r>
              <a:rPr lang="en-US" altLang="zh-CN" b="1" dirty="0">
                <a:solidFill>
                  <a:schemeClr val="accent5">
                    <a:lumMod val="75000"/>
                  </a:schemeClr>
                </a:solidFill>
              </a:rPr>
              <a:t>();</a:t>
            </a:r>
          </a:p>
          <a:p>
            <a:r>
              <a:rPr lang="en-US" altLang="zh-CN" b="1" dirty="0">
                <a:solidFill>
                  <a:schemeClr val="accent5">
                    <a:lumMod val="75000"/>
                  </a:schemeClr>
                </a:solidFill>
              </a:rPr>
              <a:t>	</a:t>
            </a:r>
            <a:r>
              <a:rPr lang="en-US" altLang="zh-CN" b="1" dirty="0" err="1">
                <a:solidFill>
                  <a:schemeClr val="accent5">
                    <a:lumMod val="75000"/>
                  </a:schemeClr>
                </a:solidFill>
              </a:rPr>
              <a:t>Time_Integration</a:t>
            </a:r>
            <a:r>
              <a:rPr lang="en-US" altLang="zh-CN" b="1" dirty="0">
                <a:solidFill>
                  <a:schemeClr val="accent5">
                    <a:lumMod val="75000"/>
                  </a:schemeClr>
                </a:solidFill>
              </a:rPr>
              <a:t>();</a:t>
            </a:r>
          </a:p>
          <a:p>
            <a:r>
              <a:rPr lang="en-US" altLang="zh-CN" b="1" dirty="0">
                <a:solidFill>
                  <a:schemeClr val="accent5">
                    <a:lumMod val="75000"/>
                  </a:schemeClr>
                </a:solidFill>
              </a:rPr>
              <a:t>	</a:t>
            </a:r>
            <a:r>
              <a:rPr lang="en-US" altLang="zh-CN" b="1" dirty="0" err="1">
                <a:solidFill>
                  <a:schemeClr val="accent5">
                    <a:lumMod val="75000"/>
                  </a:schemeClr>
                </a:solidFill>
              </a:rPr>
              <a:t>PostProcessing</a:t>
            </a:r>
            <a:r>
              <a:rPr lang="en-US" altLang="zh-CN" b="1" dirty="0">
                <a:solidFill>
                  <a:schemeClr val="accent5">
                    <a:lumMod val="75000"/>
                  </a:schemeClr>
                </a:solidFill>
              </a:rPr>
              <a:t>();</a:t>
            </a:r>
            <a:endParaRPr lang="zh-CN" altLang="en-US" dirty="0"/>
          </a:p>
        </p:txBody>
      </p:sp>
      <p:sp>
        <p:nvSpPr>
          <p:cNvPr id="6" name="矩形 5"/>
          <p:cNvSpPr/>
          <p:nvPr/>
        </p:nvSpPr>
        <p:spPr>
          <a:xfrm>
            <a:off x="8497997" y="2348880"/>
            <a:ext cx="3672408" cy="2031325"/>
          </a:xfrm>
          <a:prstGeom prst="rect">
            <a:avLst/>
          </a:prstGeom>
          <a:ln w="57150">
            <a:solidFill>
              <a:srgbClr val="CC00CC"/>
            </a:solidFill>
          </a:ln>
        </p:spPr>
        <p:txBody>
          <a:bodyPr wrap="square">
            <a:spAutoFit/>
          </a:bodyPr>
          <a:lstStyle/>
          <a:p>
            <a:r>
              <a:rPr lang="en-US" altLang="zh-CN">
                <a:solidFill>
                  <a:schemeClr val="accent5">
                    <a:lumMod val="75000"/>
                  </a:schemeClr>
                </a:solidFill>
              </a:rPr>
              <a:t>	</a:t>
            </a:r>
            <a:r>
              <a:rPr lang="en-US" altLang="zh-CN" b="1">
                <a:solidFill>
                  <a:schemeClr val="accent5">
                    <a:lumMod val="75000"/>
                  </a:schemeClr>
                </a:solidFill>
              </a:rPr>
              <a:t>Preprocessing();</a:t>
            </a:r>
          </a:p>
          <a:p>
            <a:r>
              <a:rPr lang="en-US" altLang="zh-CN" b="1">
                <a:solidFill>
                  <a:schemeClr val="accent5">
                    <a:lumMod val="75000"/>
                  </a:schemeClr>
                </a:solidFill>
              </a:rPr>
              <a:t> 	Space_Integration();</a:t>
            </a:r>
          </a:p>
          <a:p>
            <a:r>
              <a:rPr lang="en-US" altLang="zh-CN" b="1">
                <a:solidFill>
                  <a:schemeClr val="accent5">
                    <a:lumMod val="75000"/>
                  </a:schemeClr>
                </a:solidFill>
              </a:rPr>
              <a:t>	SetResidual_Term(); </a:t>
            </a:r>
          </a:p>
          <a:p>
            <a:r>
              <a:rPr lang="en-US" altLang="zh-CN" b="1">
                <a:solidFill>
                  <a:schemeClr val="accent5">
                    <a:lumMod val="75000"/>
                  </a:schemeClr>
                </a:solidFill>
              </a:rPr>
              <a:t>	SetRestricted_Solution();</a:t>
            </a:r>
          </a:p>
          <a:p>
            <a:endParaRPr lang="en-US" altLang="zh-CN" b="1">
              <a:solidFill>
                <a:schemeClr val="accent5">
                  <a:lumMod val="75000"/>
                </a:schemeClr>
              </a:solidFill>
            </a:endParaRPr>
          </a:p>
          <a:p>
            <a:r>
              <a:rPr lang="en-US" altLang="zh-CN">
                <a:solidFill>
                  <a:schemeClr val="accent5">
                    <a:lumMod val="75000"/>
                  </a:schemeClr>
                </a:solidFill>
              </a:rPr>
              <a:t>	</a:t>
            </a:r>
            <a:r>
              <a:rPr lang="en-US" altLang="zh-CN" b="1">
                <a:solidFill>
                  <a:schemeClr val="accent5">
                    <a:lumMod val="75000"/>
                  </a:schemeClr>
                </a:solidFill>
              </a:rPr>
              <a:t>Preprocessing();</a:t>
            </a:r>
          </a:p>
          <a:p>
            <a:r>
              <a:rPr lang="en-US" altLang="zh-CN" b="1">
                <a:solidFill>
                  <a:schemeClr val="accent5">
                    <a:lumMod val="75000"/>
                  </a:schemeClr>
                </a:solidFill>
              </a:rPr>
              <a:t> 	Space_Integration();</a:t>
            </a:r>
            <a:endParaRPr lang="zh-CN" altLang="en-US"/>
          </a:p>
        </p:txBody>
      </p:sp>
      <p:sp>
        <p:nvSpPr>
          <p:cNvPr id="4" name="文本框 3"/>
          <p:cNvSpPr txBox="1"/>
          <p:nvPr/>
        </p:nvSpPr>
        <p:spPr>
          <a:xfrm>
            <a:off x="2205384" y="1249473"/>
            <a:ext cx="5415009" cy="369332"/>
          </a:xfrm>
          <a:prstGeom prst="rect">
            <a:avLst/>
          </a:prstGeom>
          <a:noFill/>
        </p:spPr>
        <p:txBody>
          <a:bodyPr wrap="none" rtlCol="0">
            <a:spAutoFit/>
          </a:bodyPr>
          <a:lstStyle/>
          <a:p>
            <a:r>
              <a:rPr lang="zh-CN" altLang="en-US" b="1" dirty="0">
                <a:solidFill>
                  <a:srgbClr val="FF0000"/>
                </a:solidFill>
              </a:rPr>
              <a:t>如果没有多重网格的话，会走这的，下面就不走了</a:t>
            </a:r>
          </a:p>
        </p:txBody>
      </p:sp>
    </p:spTree>
    <p:extLst>
      <p:ext uri="{BB962C8B-B14F-4D97-AF65-F5344CB8AC3E}">
        <p14:creationId xmlns:p14="http://schemas.microsoft.com/office/powerpoint/2010/main" val="1758912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3147" y="1466612"/>
            <a:ext cx="10657184" cy="7571303"/>
          </a:xfrm>
          <a:prstGeom prst="rect">
            <a:avLst/>
          </a:prstGeom>
          <a:noFill/>
        </p:spPr>
        <p:txBody>
          <a:bodyPr wrap="square" rtlCol="0">
            <a:spAutoFit/>
          </a:bodyPr>
          <a:lstStyle/>
          <a:p>
            <a:r>
              <a:rPr lang="en-US" altLang="zh-CN" b="1" dirty="0">
                <a:solidFill>
                  <a:schemeClr val="accent5">
                    <a:lumMod val="75000"/>
                  </a:schemeClr>
                </a:solidFill>
              </a:rPr>
              <a:t>       </a:t>
            </a:r>
            <a:r>
              <a:rPr lang="en-US" altLang="zh-CN" dirty="0"/>
              <a:t> </a:t>
            </a:r>
            <a:r>
              <a:rPr lang="en-US" altLang="zh-CN" b="1" dirty="0"/>
              <a:t>for (</a:t>
            </a:r>
            <a:r>
              <a:rPr lang="en-US" altLang="zh-CN" b="1" dirty="0" err="1">
                <a:solidFill>
                  <a:schemeClr val="accent6">
                    <a:lumMod val="75000"/>
                  </a:schemeClr>
                </a:solidFill>
              </a:rPr>
              <a:t>iPreSmooth</a:t>
            </a:r>
            <a:r>
              <a:rPr lang="en-US" altLang="zh-CN" b="1" dirty="0"/>
              <a:t> = 0; </a:t>
            </a:r>
            <a:r>
              <a:rPr lang="en-US" altLang="zh-CN" b="1" dirty="0" err="1">
                <a:solidFill>
                  <a:schemeClr val="accent6">
                    <a:lumMod val="75000"/>
                  </a:schemeClr>
                </a:solidFill>
              </a:rPr>
              <a:t>iPreSmooth</a:t>
            </a:r>
            <a:r>
              <a:rPr lang="en-US" altLang="zh-CN" b="1" dirty="0"/>
              <a:t> &lt; </a:t>
            </a:r>
            <a:r>
              <a:rPr lang="en-US" altLang="zh-CN" b="1" dirty="0" err="1">
                <a:solidFill>
                  <a:schemeClr val="accent1">
                    <a:lumMod val="75000"/>
                  </a:schemeClr>
                </a:solidFill>
              </a:rPr>
              <a:t>GetMG_PreSmooth</a:t>
            </a:r>
            <a:r>
              <a:rPr lang="en-US" altLang="zh-CN" b="1" dirty="0"/>
              <a:t>(</a:t>
            </a:r>
            <a:r>
              <a:rPr lang="en-US" altLang="zh-CN" b="1" dirty="0" err="1">
                <a:solidFill>
                  <a:schemeClr val="accent6">
                    <a:lumMod val="75000"/>
                  </a:schemeClr>
                </a:solidFill>
              </a:rPr>
              <a:t>iMesh</a:t>
            </a:r>
            <a:r>
              <a:rPr lang="en-US" altLang="zh-CN" b="1" dirty="0"/>
              <a:t>); </a:t>
            </a:r>
            <a:r>
              <a:rPr lang="en-US" altLang="zh-CN" b="1" dirty="0" err="1">
                <a:solidFill>
                  <a:schemeClr val="accent6">
                    <a:lumMod val="75000"/>
                  </a:schemeClr>
                </a:solidFill>
              </a:rPr>
              <a:t>iPreSmooth</a:t>
            </a:r>
            <a:r>
              <a:rPr lang="en-US" altLang="zh-CN" b="1" dirty="0"/>
              <a:t>++) {	</a:t>
            </a:r>
          </a:p>
          <a:p>
            <a:r>
              <a:rPr lang="en-US" altLang="zh-CN" dirty="0">
                <a:solidFill>
                  <a:schemeClr val="accent4">
                    <a:lumMod val="75000"/>
                  </a:schemeClr>
                </a:solidFill>
              </a:rPr>
              <a:t>	</a:t>
            </a:r>
            <a:r>
              <a:rPr lang="en-US" altLang="zh-CN" dirty="0" err="1">
                <a:solidFill>
                  <a:schemeClr val="accent4">
                    <a:lumMod val="75000"/>
                  </a:schemeClr>
                </a:solidFill>
              </a:rPr>
              <a:t>CNSSolver</a:t>
            </a:r>
            <a:r>
              <a:rPr lang="en-US" altLang="zh-CN" dirty="0">
                <a:solidFill>
                  <a:schemeClr val="accent4">
                    <a:lumMod val="75000"/>
                  </a:schemeClr>
                </a:solidFill>
              </a:rPr>
              <a:t>::Preprocessing ( )</a:t>
            </a:r>
          </a:p>
          <a:p>
            <a:r>
              <a:rPr lang="en-US" altLang="zh-CN" dirty="0">
                <a:solidFill>
                  <a:schemeClr val="accent4">
                    <a:lumMod val="75000"/>
                  </a:schemeClr>
                </a:solidFill>
              </a:rPr>
              <a:t>		</a:t>
            </a:r>
            <a:r>
              <a:rPr lang="en-US" altLang="zh-CN" dirty="0" err="1">
                <a:solidFill>
                  <a:schemeClr val="accent4">
                    <a:lumMod val="75000"/>
                  </a:schemeClr>
                </a:solidFill>
              </a:rPr>
              <a:t>CSolver</a:t>
            </a:r>
            <a:r>
              <a:rPr lang="en-US" altLang="zh-CN" dirty="0">
                <a:solidFill>
                  <a:schemeClr val="accent4">
                    <a:lumMod val="75000"/>
                  </a:schemeClr>
                </a:solidFill>
              </a:rPr>
              <a:t>::</a:t>
            </a:r>
            <a:r>
              <a:rPr lang="en-US" altLang="zh-CN" dirty="0" err="1">
                <a:solidFill>
                  <a:schemeClr val="accent4">
                    <a:lumMod val="75000"/>
                  </a:schemeClr>
                </a:solidFill>
              </a:rPr>
              <a:t>Set_OldSolution</a:t>
            </a:r>
            <a:r>
              <a:rPr lang="en-US" altLang="zh-CN" dirty="0">
                <a:solidFill>
                  <a:schemeClr val="accent4">
                    <a:lumMod val="75000"/>
                  </a:schemeClr>
                </a:solidFill>
              </a:rPr>
              <a:t> ( )</a:t>
            </a:r>
            <a:endParaRPr lang="en-US" altLang="zh-CN" b="1" dirty="0"/>
          </a:p>
          <a:p>
            <a:r>
              <a:rPr lang="en-US" altLang="zh-CN" dirty="0" err="1">
                <a:solidFill>
                  <a:schemeClr val="accent4">
                    <a:lumMod val="75000"/>
                  </a:schemeClr>
                </a:solidFill>
              </a:rPr>
              <a:t>CNSSolver</a:t>
            </a:r>
            <a:r>
              <a:rPr lang="en-US" altLang="zh-CN" dirty="0">
                <a:solidFill>
                  <a:schemeClr val="accent4">
                    <a:lumMod val="75000"/>
                  </a:schemeClr>
                </a:solidFill>
              </a:rPr>
              <a:t>::</a:t>
            </a:r>
            <a:r>
              <a:rPr lang="en-US" altLang="zh-CN" dirty="0" err="1">
                <a:solidFill>
                  <a:schemeClr val="accent4">
                    <a:lumMod val="75000"/>
                  </a:schemeClr>
                </a:solidFill>
              </a:rPr>
              <a:t>SetTime_Step</a:t>
            </a:r>
            <a:r>
              <a:rPr lang="en-US" altLang="zh-CN" dirty="0">
                <a:solidFill>
                  <a:schemeClr val="accent4">
                    <a:lumMod val="75000"/>
                  </a:schemeClr>
                </a:solidFill>
              </a:rPr>
              <a:t> ( )</a:t>
            </a:r>
          </a:p>
          <a:p>
            <a:endParaRPr lang="en-US" altLang="zh-CN" b="1" dirty="0"/>
          </a:p>
          <a:p>
            <a:r>
              <a:rPr lang="en-US" altLang="zh-CN" dirty="0">
                <a:solidFill>
                  <a:schemeClr val="accent4">
                    <a:lumMod val="75000"/>
                  </a:schemeClr>
                </a:solidFill>
              </a:rPr>
              <a:t>	</a:t>
            </a:r>
            <a:r>
              <a:rPr lang="en-US" altLang="zh-CN" dirty="0" err="1">
                <a:solidFill>
                  <a:schemeClr val="accent4">
                    <a:lumMod val="75000"/>
                  </a:schemeClr>
                </a:solidFill>
              </a:rPr>
              <a:t>CIntegration</a:t>
            </a:r>
            <a:r>
              <a:rPr lang="en-US" altLang="zh-CN" dirty="0">
                <a:solidFill>
                  <a:schemeClr val="accent4">
                    <a:lumMod val="75000"/>
                  </a:schemeClr>
                </a:solidFill>
              </a:rPr>
              <a:t>::</a:t>
            </a:r>
            <a:r>
              <a:rPr lang="en-US" altLang="zh-CN" dirty="0" err="1">
                <a:solidFill>
                  <a:schemeClr val="accent4">
                    <a:lumMod val="75000"/>
                  </a:schemeClr>
                </a:solidFill>
              </a:rPr>
              <a:t>Time_Integration</a:t>
            </a:r>
            <a:r>
              <a:rPr lang="en-US" altLang="zh-CN" dirty="0">
                <a:solidFill>
                  <a:schemeClr val="accent4">
                    <a:lumMod val="75000"/>
                  </a:schemeClr>
                </a:solidFill>
              </a:rPr>
              <a:t> ( )</a:t>
            </a:r>
          </a:p>
          <a:p>
            <a:r>
              <a:rPr lang="en-US" altLang="zh-CN" dirty="0">
                <a:solidFill>
                  <a:schemeClr val="accent4">
                    <a:lumMod val="75000"/>
                  </a:schemeClr>
                </a:solidFill>
              </a:rPr>
              <a:t>	</a:t>
            </a:r>
            <a:r>
              <a:rPr lang="en-US" altLang="zh-CN" dirty="0" err="1">
                <a:solidFill>
                  <a:schemeClr val="accent4">
                    <a:lumMod val="75000"/>
                  </a:schemeClr>
                </a:solidFill>
              </a:rPr>
              <a:t>CIntegration</a:t>
            </a:r>
            <a:r>
              <a:rPr lang="en-US" altLang="zh-CN" dirty="0">
                <a:solidFill>
                  <a:schemeClr val="accent4">
                    <a:lumMod val="75000"/>
                  </a:schemeClr>
                </a:solidFill>
              </a:rPr>
              <a:t>::</a:t>
            </a:r>
            <a:r>
              <a:rPr lang="en-US" altLang="zh-CN" dirty="0" err="1">
                <a:solidFill>
                  <a:schemeClr val="accent4">
                    <a:lumMod val="75000"/>
                  </a:schemeClr>
                </a:solidFill>
              </a:rPr>
              <a:t>Space_Integration</a:t>
            </a:r>
            <a:r>
              <a:rPr lang="en-US" altLang="zh-CN" dirty="0">
                <a:solidFill>
                  <a:schemeClr val="accent4">
                    <a:lumMod val="75000"/>
                  </a:schemeClr>
                </a:solidFill>
              </a:rPr>
              <a:t> ( )"</a:t>
            </a:r>
          </a:p>
          <a:p>
            <a:r>
              <a:rPr lang="en-US" altLang="zh-CN" b="1" dirty="0"/>
              <a:t>	</a:t>
            </a:r>
          </a:p>
          <a:p>
            <a:r>
              <a:rPr lang="en-US" altLang="zh-CN" b="1" dirty="0"/>
              <a:t>	</a:t>
            </a:r>
            <a:r>
              <a:rPr lang="en-US" altLang="zh-CN" dirty="0" err="1">
                <a:solidFill>
                  <a:schemeClr val="accent4">
                    <a:lumMod val="75000"/>
                  </a:schemeClr>
                </a:solidFill>
              </a:rPr>
              <a:t>CNSSolver</a:t>
            </a:r>
            <a:r>
              <a:rPr lang="en-US" altLang="zh-CN" dirty="0">
                <a:solidFill>
                  <a:schemeClr val="accent4">
                    <a:lumMod val="75000"/>
                  </a:schemeClr>
                </a:solidFill>
              </a:rPr>
              <a:t>::</a:t>
            </a:r>
            <a:r>
              <a:rPr lang="en-US" altLang="zh-CN" dirty="0" err="1">
                <a:solidFill>
                  <a:schemeClr val="accent4">
                    <a:lumMod val="75000"/>
                  </a:schemeClr>
                </a:solidFill>
              </a:rPr>
              <a:t>Postprocessing</a:t>
            </a:r>
            <a:r>
              <a:rPr lang="en-US" altLang="zh-CN" dirty="0">
                <a:solidFill>
                  <a:schemeClr val="accent4">
                    <a:lumMod val="75000"/>
                  </a:schemeClr>
                </a:solidFill>
              </a:rPr>
              <a:t> ( )</a:t>
            </a:r>
          </a:p>
          <a:p>
            <a:endParaRPr lang="en-US" altLang="zh-CN" b="1" dirty="0"/>
          </a:p>
          <a:p>
            <a:endParaRPr lang="en-US" altLang="zh-CN" b="1" dirty="0"/>
          </a:p>
          <a:p>
            <a:r>
              <a:rPr lang="en-US" altLang="zh-CN" b="1" dirty="0"/>
              <a:t>	}</a:t>
            </a:r>
            <a:endParaRPr lang="en-US" altLang="zh-CN" u="sng" dirty="0"/>
          </a:p>
          <a:p>
            <a:endParaRPr lang="en-US" altLang="zh-CN" dirty="0"/>
          </a:p>
          <a:p>
            <a:r>
              <a:rPr lang="en-US" altLang="zh-CN" dirty="0"/>
              <a:t>    </a:t>
            </a:r>
          </a:p>
          <a:p>
            <a:endParaRPr lang="en-US" altLang="zh-CN" dirty="0"/>
          </a:p>
          <a:p>
            <a:r>
              <a:rPr lang="en-US" altLang="zh-CN" dirty="0"/>
              <a:t>// </a:t>
            </a:r>
            <a:r>
              <a:rPr lang="zh-CN" altLang="en-US"/>
              <a:t>只有上面这几部，后</a:t>
            </a:r>
            <a:r>
              <a:rPr lang="zh-CN" altLang="en-US" dirty="0"/>
              <a:t>面的都没有了</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2" name="矩形 1"/>
          <p:cNvSpPr/>
          <p:nvPr/>
        </p:nvSpPr>
        <p:spPr>
          <a:xfrm>
            <a:off x="0" y="819434"/>
            <a:ext cx="7304051" cy="523220"/>
          </a:xfrm>
          <a:prstGeom prst="rect">
            <a:avLst/>
          </a:prstGeom>
        </p:spPr>
        <p:txBody>
          <a:bodyPr wrap="none">
            <a:spAutoFit/>
          </a:bodyPr>
          <a:lstStyle/>
          <a:p>
            <a:r>
              <a:rPr lang="en-US" altLang="zh-CN" sz="2800" b="1" dirty="0">
                <a:solidFill>
                  <a:srgbClr val="CC00CC"/>
                </a:solidFill>
              </a:rPr>
              <a:t>void </a:t>
            </a:r>
            <a:r>
              <a:rPr lang="en-US" altLang="zh-CN" sz="2800" b="1" dirty="0" err="1">
                <a:solidFill>
                  <a:srgbClr val="CC00CC"/>
                </a:solidFill>
              </a:rPr>
              <a:t>CMultiGridIntegration</a:t>
            </a:r>
            <a:r>
              <a:rPr lang="en-US" altLang="zh-CN" sz="2800" b="1" dirty="0">
                <a:solidFill>
                  <a:srgbClr val="CC00CC"/>
                </a:solidFill>
              </a:rPr>
              <a:t>::</a:t>
            </a:r>
            <a:r>
              <a:rPr lang="en-US" altLang="zh-CN" sz="2800" b="1" dirty="0" err="1">
                <a:solidFill>
                  <a:srgbClr val="CC00CC"/>
                </a:solidFill>
              </a:rPr>
              <a:t>MultiGrid_Cycle</a:t>
            </a:r>
            <a:r>
              <a:rPr lang="en-US" altLang="zh-CN" sz="2800" b="1" dirty="0">
                <a:solidFill>
                  <a:srgbClr val="CC00CC"/>
                </a:solidFill>
              </a:rPr>
              <a:t>( ) </a:t>
            </a:r>
            <a:r>
              <a:rPr lang="en-US" altLang="zh-CN" sz="2800" b="1" dirty="0"/>
              <a:t>{</a:t>
            </a:r>
          </a:p>
        </p:txBody>
      </p:sp>
      <p:sp>
        <p:nvSpPr>
          <p:cNvPr id="3" name="矩形 2"/>
          <p:cNvSpPr/>
          <p:nvPr/>
        </p:nvSpPr>
        <p:spPr>
          <a:xfrm>
            <a:off x="8727994" y="695475"/>
            <a:ext cx="3384376" cy="1477328"/>
          </a:xfrm>
          <a:prstGeom prst="rect">
            <a:avLst/>
          </a:prstGeom>
          <a:ln w="57150">
            <a:solidFill>
              <a:srgbClr val="CC00CC"/>
            </a:solidFill>
          </a:ln>
        </p:spPr>
        <p:txBody>
          <a:bodyPr wrap="square">
            <a:spAutoFit/>
          </a:bodyPr>
          <a:lstStyle/>
          <a:p>
            <a:r>
              <a:rPr lang="en-US" altLang="zh-CN" b="1">
                <a:solidFill>
                  <a:schemeClr val="accent5">
                    <a:lumMod val="75000"/>
                  </a:schemeClr>
                </a:solidFill>
              </a:rPr>
              <a:t>	Preprocessing();</a:t>
            </a:r>
          </a:p>
          <a:p>
            <a:r>
              <a:rPr lang="en-US" altLang="zh-CN" b="1">
                <a:solidFill>
                  <a:schemeClr val="accent5">
                    <a:lumMod val="75000"/>
                  </a:schemeClr>
                </a:solidFill>
              </a:rPr>
              <a:t> 	Set_NewSolution();</a:t>
            </a:r>
          </a:p>
          <a:p>
            <a:r>
              <a:rPr lang="en-US" altLang="zh-CN" b="1">
                <a:solidFill>
                  <a:schemeClr val="accent5">
                    <a:lumMod val="75000"/>
                  </a:schemeClr>
                </a:solidFill>
              </a:rPr>
              <a:t>	SetTime_Step();</a:t>
            </a:r>
          </a:p>
          <a:p>
            <a:r>
              <a:rPr lang="en-US" altLang="zh-CN" b="1">
                <a:solidFill>
                  <a:schemeClr val="accent5">
                    <a:lumMod val="75000"/>
                  </a:schemeClr>
                </a:solidFill>
              </a:rPr>
              <a:t> 	Space_Integration();</a:t>
            </a:r>
          </a:p>
          <a:p>
            <a:r>
              <a:rPr lang="en-US" altLang="zh-CN" b="1">
                <a:solidFill>
                  <a:schemeClr val="accent5">
                    <a:lumMod val="75000"/>
                  </a:schemeClr>
                </a:solidFill>
              </a:rPr>
              <a:t>	Time_Integration();</a:t>
            </a:r>
            <a:endParaRPr lang="zh-CN" altLang="en-US"/>
          </a:p>
        </p:txBody>
      </p:sp>
      <p:sp>
        <p:nvSpPr>
          <p:cNvPr id="6" name="矩形 5"/>
          <p:cNvSpPr/>
          <p:nvPr/>
        </p:nvSpPr>
        <p:spPr>
          <a:xfrm>
            <a:off x="8497997" y="2348880"/>
            <a:ext cx="3672408" cy="2031325"/>
          </a:xfrm>
          <a:prstGeom prst="rect">
            <a:avLst/>
          </a:prstGeom>
          <a:ln w="57150">
            <a:solidFill>
              <a:srgbClr val="CC00CC"/>
            </a:solidFill>
          </a:ln>
        </p:spPr>
        <p:txBody>
          <a:bodyPr wrap="square">
            <a:spAutoFit/>
          </a:bodyPr>
          <a:lstStyle/>
          <a:p>
            <a:r>
              <a:rPr lang="en-US" altLang="zh-CN">
                <a:solidFill>
                  <a:schemeClr val="accent5">
                    <a:lumMod val="75000"/>
                  </a:schemeClr>
                </a:solidFill>
              </a:rPr>
              <a:t>	</a:t>
            </a:r>
            <a:r>
              <a:rPr lang="en-US" altLang="zh-CN" b="1">
                <a:solidFill>
                  <a:schemeClr val="accent5">
                    <a:lumMod val="75000"/>
                  </a:schemeClr>
                </a:solidFill>
              </a:rPr>
              <a:t>Preprocessing();</a:t>
            </a:r>
          </a:p>
          <a:p>
            <a:r>
              <a:rPr lang="en-US" altLang="zh-CN" b="1">
                <a:solidFill>
                  <a:schemeClr val="accent5">
                    <a:lumMod val="75000"/>
                  </a:schemeClr>
                </a:solidFill>
              </a:rPr>
              <a:t> 	Space_Integration();</a:t>
            </a:r>
          </a:p>
          <a:p>
            <a:r>
              <a:rPr lang="en-US" altLang="zh-CN" b="1">
                <a:solidFill>
                  <a:schemeClr val="accent5">
                    <a:lumMod val="75000"/>
                  </a:schemeClr>
                </a:solidFill>
              </a:rPr>
              <a:t>	SetResidual_Term(); </a:t>
            </a:r>
          </a:p>
          <a:p>
            <a:r>
              <a:rPr lang="en-US" altLang="zh-CN" b="1">
                <a:solidFill>
                  <a:schemeClr val="accent5">
                    <a:lumMod val="75000"/>
                  </a:schemeClr>
                </a:solidFill>
              </a:rPr>
              <a:t>	SetRestricted_Solution();</a:t>
            </a:r>
          </a:p>
          <a:p>
            <a:endParaRPr lang="en-US" altLang="zh-CN" b="1">
              <a:solidFill>
                <a:schemeClr val="accent5">
                  <a:lumMod val="75000"/>
                </a:schemeClr>
              </a:solidFill>
            </a:endParaRPr>
          </a:p>
          <a:p>
            <a:r>
              <a:rPr lang="en-US" altLang="zh-CN">
                <a:solidFill>
                  <a:schemeClr val="accent5">
                    <a:lumMod val="75000"/>
                  </a:schemeClr>
                </a:solidFill>
              </a:rPr>
              <a:t>	</a:t>
            </a:r>
            <a:r>
              <a:rPr lang="en-US" altLang="zh-CN" b="1">
                <a:solidFill>
                  <a:schemeClr val="accent5">
                    <a:lumMod val="75000"/>
                  </a:schemeClr>
                </a:solidFill>
              </a:rPr>
              <a:t>Preprocessing();</a:t>
            </a:r>
          </a:p>
          <a:p>
            <a:r>
              <a:rPr lang="en-US" altLang="zh-CN" b="1">
                <a:solidFill>
                  <a:schemeClr val="accent5">
                    <a:lumMod val="75000"/>
                  </a:schemeClr>
                </a:solidFill>
              </a:rPr>
              <a:t> 	Space_Integration();</a:t>
            </a:r>
            <a:endParaRPr lang="zh-CN" altLang="en-US"/>
          </a:p>
        </p:txBody>
      </p:sp>
      <p:sp>
        <p:nvSpPr>
          <p:cNvPr id="7" name="矩形 6"/>
          <p:cNvSpPr/>
          <p:nvPr/>
        </p:nvSpPr>
        <p:spPr>
          <a:xfrm>
            <a:off x="27787" y="172255"/>
            <a:ext cx="5542479" cy="523220"/>
          </a:xfrm>
          <a:prstGeom prst="rect">
            <a:avLst/>
          </a:prstGeom>
        </p:spPr>
        <p:txBody>
          <a:bodyPr wrap="none">
            <a:spAutoFit/>
          </a:bodyPr>
          <a:lstStyle/>
          <a:p>
            <a:r>
              <a:rPr lang="zh-CN" altLang="en-US" sz="2800" b="1" dirty="0"/>
              <a:t>具体到我</a:t>
            </a:r>
            <a:r>
              <a:rPr lang="en-US" altLang="zh-CN" sz="2800" b="1" dirty="0"/>
              <a:t>profile</a:t>
            </a:r>
            <a:r>
              <a:rPr lang="zh-CN" altLang="en-US" sz="2800" b="1" dirty="0"/>
              <a:t>的</a:t>
            </a:r>
            <a:r>
              <a:rPr lang="en-US" altLang="zh-CN" sz="2800" b="1" dirty="0" err="1"/>
              <a:t>Onera</a:t>
            </a:r>
            <a:r>
              <a:rPr lang="en-US" altLang="zh-CN" sz="2800" b="1" dirty="0"/>
              <a:t> M6</a:t>
            </a:r>
            <a:r>
              <a:rPr lang="zh-CN" altLang="en-US" sz="2800" b="1" dirty="0"/>
              <a:t>的算例</a:t>
            </a:r>
            <a:endParaRPr lang="en-US" altLang="zh-CN" sz="2800" b="1" dirty="0"/>
          </a:p>
        </p:txBody>
      </p:sp>
    </p:spTree>
    <p:extLst>
      <p:ext uri="{BB962C8B-B14F-4D97-AF65-F5344CB8AC3E}">
        <p14:creationId xmlns:p14="http://schemas.microsoft.com/office/powerpoint/2010/main" val="892950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1344" y="722890"/>
            <a:ext cx="6912768" cy="3693319"/>
          </a:xfrm>
          <a:prstGeom prst="rect">
            <a:avLst/>
          </a:prstGeom>
          <a:noFill/>
        </p:spPr>
        <p:txBody>
          <a:bodyPr wrap="square" rtlCol="0">
            <a:spAutoFit/>
          </a:bodyPr>
          <a:lstStyle/>
          <a:p>
            <a:r>
              <a:rPr lang="en-US" altLang="zh-CN" b="1" dirty="0">
                <a:solidFill>
                  <a:schemeClr val="accent6">
                    <a:lumMod val="75000"/>
                  </a:schemeClr>
                </a:solidFill>
              </a:rPr>
              <a:t> </a:t>
            </a:r>
            <a:r>
              <a:rPr lang="en-US" altLang="zh-CN" dirty="0"/>
              <a:t>	</a:t>
            </a:r>
            <a:r>
              <a:rPr lang="en-US" altLang="zh-CN" b="1" dirty="0">
                <a:solidFill>
                  <a:srgbClr val="FF0000"/>
                </a:solidFill>
              </a:rPr>
              <a:t>switch</a:t>
            </a:r>
            <a:r>
              <a:rPr lang="en-US" altLang="zh-CN" dirty="0"/>
              <a:t> </a:t>
            </a:r>
            <a:r>
              <a:rPr lang="en-US" altLang="zh-CN" b="1" dirty="0"/>
              <a:t>(</a:t>
            </a:r>
            <a:r>
              <a:rPr lang="en-US" altLang="zh-CN" b="1" dirty="0" err="1"/>
              <a:t>config</a:t>
            </a:r>
            <a:r>
              <a:rPr lang="en-US" altLang="zh-CN" b="1" dirty="0"/>
              <a:t>-&gt;</a:t>
            </a:r>
            <a:r>
              <a:rPr lang="en-US" altLang="zh-CN" b="1" dirty="0" err="1">
                <a:solidFill>
                  <a:schemeClr val="accent1">
                    <a:lumMod val="75000"/>
                  </a:schemeClr>
                </a:solidFill>
              </a:rPr>
              <a:t>GetKind_ConvNumScheme</a:t>
            </a:r>
            <a:r>
              <a:rPr lang="en-US" altLang="zh-CN" b="1" dirty="0"/>
              <a:t>()) {</a:t>
            </a:r>
          </a:p>
          <a:p>
            <a:r>
              <a:rPr lang="en-US" altLang="zh-CN" dirty="0"/>
              <a:t>  	  </a:t>
            </a:r>
            <a:r>
              <a:rPr lang="en-US" altLang="zh-CN" b="1" dirty="0">
                <a:solidFill>
                  <a:srgbClr val="FF0000"/>
                </a:solidFill>
              </a:rPr>
              <a:t>case</a:t>
            </a:r>
            <a:r>
              <a:rPr lang="en-US" altLang="zh-CN" dirty="0"/>
              <a:t> </a:t>
            </a:r>
            <a:r>
              <a:rPr lang="en-US" altLang="zh-CN" b="1" dirty="0" err="1">
                <a:solidFill>
                  <a:schemeClr val="accent6">
                    <a:lumMod val="75000"/>
                  </a:schemeClr>
                </a:solidFill>
              </a:rPr>
              <a:t>SPACE_CENTERED</a:t>
            </a:r>
            <a:r>
              <a:rPr lang="en-US" altLang="zh-CN" dirty="0"/>
              <a:t>:</a:t>
            </a:r>
          </a:p>
          <a:p>
            <a:r>
              <a:rPr lang="en-US" altLang="zh-CN" dirty="0"/>
              <a:t> 	     </a:t>
            </a:r>
            <a:r>
              <a:rPr lang="en-US" altLang="zh-CN" b="1" dirty="0" err="1"/>
              <a:t>solver_container</a:t>
            </a:r>
            <a:r>
              <a:rPr lang="en-US" altLang="zh-CN" b="1" dirty="0"/>
              <a:t>[</a:t>
            </a:r>
            <a:r>
              <a:rPr lang="en-US" altLang="zh-CN" b="1" dirty="0" err="1">
                <a:solidFill>
                  <a:schemeClr val="accent6">
                    <a:lumMod val="75000"/>
                  </a:schemeClr>
                </a:solidFill>
              </a:rPr>
              <a:t>MainSolver</a:t>
            </a:r>
            <a:r>
              <a:rPr lang="en-US" altLang="zh-CN" b="1" dirty="0">
                <a:solidFill>
                  <a:schemeClr val="accent6">
                    <a:lumMod val="75000"/>
                  </a:schemeClr>
                </a:solidFill>
              </a:rPr>
              <a:t>]</a:t>
            </a:r>
            <a:r>
              <a:rPr lang="en-US" altLang="zh-CN" b="1" dirty="0"/>
              <a:t>-&gt;</a:t>
            </a:r>
            <a:r>
              <a:rPr lang="en-US" altLang="zh-CN" b="1" dirty="0" err="1">
                <a:solidFill>
                  <a:schemeClr val="accent1">
                    <a:lumMod val="75000"/>
                  </a:schemeClr>
                </a:solidFill>
              </a:rPr>
              <a:t>Centered_Residual</a:t>
            </a:r>
            <a:r>
              <a:rPr lang="en-US" altLang="zh-CN" b="1" dirty="0"/>
              <a:t>();</a:t>
            </a:r>
          </a:p>
          <a:p>
            <a:r>
              <a:rPr lang="en-US" altLang="zh-CN" dirty="0"/>
              <a:t>      	    </a:t>
            </a:r>
            <a:r>
              <a:rPr lang="en-US" altLang="zh-CN" b="1" dirty="0">
                <a:solidFill>
                  <a:srgbClr val="FF0000"/>
                </a:solidFill>
              </a:rPr>
              <a:t>break</a:t>
            </a:r>
            <a:r>
              <a:rPr lang="en-US" altLang="zh-CN" dirty="0"/>
              <a:t>;</a:t>
            </a:r>
          </a:p>
          <a:p>
            <a:r>
              <a:rPr lang="en-US" altLang="zh-CN" dirty="0"/>
              <a:t>  	  </a:t>
            </a:r>
            <a:r>
              <a:rPr lang="en-US" altLang="zh-CN" b="1" dirty="0">
                <a:solidFill>
                  <a:srgbClr val="FF0000"/>
                </a:solidFill>
              </a:rPr>
              <a:t>case</a:t>
            </a:r>
            <a:r>
              <a:rPr lang="en-US" altLang="zh-CN" dirty="0"/>
              <a:t> </a:t>
            </a:r>
            <a:r>
              <a:rPr lang="en-US" altLang="zh-CN" b="1" dirty="0" err="1">
                <a:solidFill>
                  <a:schemeClr val="accent6">
                    <a:lumMod val="75000"/>
                  </a:schemeClr>
                </a:solidFill>
              </a:rPr>
              <a:t>SPACE_UPWIND</a:t>
            </a:r>
            <a:r>
              <a:rPr lang="en-US" altLang="zh-CN" dirty="0"/>
              <a:t>:</a:t>
            </a:r>
          </a:p>
          <a:p>
            <a:r>
              <a:rPr lang="en-US" altLang="zh-CN" dirty="0"/>
              <a:t>  	    </a:t>
            </a:r>
            <a:r>
              <a:rPr lang="en-US" altLang="zh-CN" b="1" dirty="0" err="1"/>
              <a:t>solver_container</a:t>
            </a:r>
            <a:r>
              <a:rPr lang="en-US" altLang="zh-CN" b="1" dirty="0"/>
              <a:t>[</a:t>
            </a:r>
            <a:r>
              <a:rPr lang="en-US" altLang="zh-CN" b="1" dirty="0" err="1">
                <a:solidFill>
                  <a:schemeClr val="accent6">
                    <a:lumMod val="75000"/>
                  </a:schemeClr>
                </a:solidFill>
              </a:rPr>
              <a:t>MainSolve</a:t>
            </a:r>
            <a:r>
              <a:rPr lang="en-US" altLang="zh-CN" dirty="0" err="1"/>
              <a:t>r</a:t>
            </a:r>
            <a:r>
              <a:rPr lang="en-US" altLang="zh-CN" b="1" dirty="0"/>
              <a:t>]-&gt;</a:t>
            </a:r>
            <a:r>
              <a:rPr lang="en-US" altLang="zh-CN" b="1" dirty="0" err="1">
                <a:solidFill>
                  <a:schemeClr val="accent1">
                    <a:lumMod val="75000"/>
                  </a:schemeClr>
                </a:solidFill>
              </a:rPr>
              <a:t>Upwind_Residual</a:t>
            </a:r>
            <a:r>
              <a:rPr lang="en-US" altLang="zh-CN" b="1" dirty="0"/>
              <a:t>();</a:t>
            </a:r>
          </a:p>
          <a:p>
            <a:r>
              <a:rPr lang="en-US" altLang="zh-CN" dirty="0"/>
              <a:t>  	    </a:t>
            </a:r>
            <a:r>
              <a:rPr lang="en-US" altLang="zh-CN" b="1" dirty="0">
                <a:solidFill>
                  <a:srgbClr val="FF0000"/>
                </a:solidFill>
              </a:rPr>
              <a:t>break</a:t>
            </a:r>
            <a:r>
              <a:rPr lang="en-US" altLang="zh-CN" dirty="0"/>
              <a:t>;</a:t>
            </a:r>
          </a:p>
          <a:p>
            <a:r>
              <a:rPr lang="zh-CN" altLang="en-US" dirty="0"/>
              <a:t> </a:t>
            </a:r>
            <a:r>
              <a:rPr lang="en-US" altLang="zh-CN" b="1" dirty="0"/>
              <a:t>	</a:t>
            </a:r>
            <a:r>
              <a:rPr lang="zh-CN" altLang="en-US" b="1" dirty="0"/>
              <a:t> </a:t>
            </a:r>
            <a:r>
              <a:rPr lang="en-US" altLang="zh-CN" b="1" dirty="0"/>
              <a:t>}</a:t>
            </a:r>
          </a:p>
          <a:p>
            <a:endParaRPr lang="en-US" altLang="zh-CN" b="1" dirty="0"/>
          </a:p>
          <a:p>
            <a:pPr lvl="2"/>
            <a:r>
              <a:rPr lang="en-US" altLang="zh-CN" b="1" dirty="0"/>
              <a:t> </a:t>
            </a:r>
            <a:r>
              <a:rPr lang="en-US" altLang="zh-CN" b="1" dirty="0" err="1"/>
              <a:t>solver_container</a:t>
            </a:r>
            <a:r>
              <a:rPr lang="en-US" altLang="zh-CN" b="1" dirty="0"/>
              <a:t>[</a:t>
            </a:r>
            <a:r>
              <a:rPr lang="en-US" altLang="zh-CN" b="1" dirty="0" err="1">
                <a:solidFill>
                  <a:schemeClr val="accent6">
                    <a:lumMod val="75000"/>
                  </a:schemeClr>
                </a:solidFill>
              </a:rPr>
              <a:t>MainSolver</a:t>
            </a:r>
            <a:r>
              <a:rPr lang="en-US" altLang="zh-CN" b="1" dirty="0"/>
              <a:t>]-&gt;</a:t>
            </a:r>
            <a:r>
              <a:rPr lang="en-US" altLang="zh-CN" b="1" dirty="0" err="1">
                <a:solidFill>
                  <a:schemeClr val="accent1">
                    <a:lumMod val="75000"/>
                  </a:schemeClr>
                </a:solidFill>
              </a:rPr>
              <a:t>Viscous_Residual</a:t>
            </a:r>
            <a:r>
              <a:rPr lang="en-US" altLang="zh-CN" b="1" dirty="0"/>
              <a:t>();</a:t>
            </a:r>
          </a:p>
          <a:p>
            <a:pPr lvl="2"/>
            <a:r>
              <a:rPr lang="zh-CN" altLang="en-US" b="1" dirty="0"/>
              <a:t>  </a:t>
            </a:r>
          </a:p>
          <a:p>
            <a:pPr lvl="2"/>
            <a:r>
              <a:rPr lang="en-US" altLang="zh-CN" b="1" dirty="0"/>
              <a:t> </a:t>
            </a:r>
            <a:r>
              <a:rPr lang="en-US" altLang="zh-CN" b="1" dirty="0" err="1"/>
              <a:t>solver_container</a:t>
            </a:r>
            <a:r>
              <a:rPr lang="en-US" altLang="zh-CN" b="1" dirty="0"/>
              <a:t>[</a:t>
            </a:r>
            <a:r>
              <a:rPr lang="en-US" altLang="zh-CN" b="1" dirty="0" err="1">
                <a:solidFill>
                  <a:schemeClr val="accent6">
                    <a:lumMod val="75000"/>
                  </a:schemeClr>
                </a:solidFill>
              </a:rPr>
              <a:t>MainSolver</a:t>
            </a:r>
            <a:r>
              <a:rPr lang="en-US" altLang="zh-CN" b="1" dirty="0"/>
              <a:t>]-&gt;</a:t>
            </a:r>
            <a:r>
              <a:rPr lang="en-US" altLang="zh-CN" b="1" dirty="0" err="1">
                <a:solidFill>
                  <a:schemeClr val="accent1">
                    <a:lumMod val="75000"/>
                  </a:schemeClr>
                </a:solidFill>
              </a:rPr>
              <a:t>Source_Residual</a:t>
            </a:r>
            <a:r>
              <a:rPr lang="en-US" altLang="zh-CN" b="1" dirty="0"/>
              <a:t>();</a:t>
            </a:r>
          </a:p>
          <a:p>
            <a:endParaRPr lang="en-US" altLang="zh-CN" dirty="0"/>
          </a:p>
        </p:txBody>
      </p:sp>
      <p:sp>
        <p:nvSpPr>
          <p:cNvPr id="2" name="矩形 1"/>
          <p:cNvSpPr/>
          <p:nvPr/>
        </p:nvSpPr>
        <p:spPr>
          <a:xfrm>
            <a:off x="191344" y="143054"/>
            <a:ext cx="5758821" cy="523220"/>
          </a:xfrm>
          <a:prstGeom prst="rect">
            <a:avLst/>
          </a:prstGeom>
        </p:spPr>
        <p:txBody>
          <a:bodyPr wrap="none">
            <a:spAutoFit/>
          </a:bodyPr>
          <a:lstStyle/>
          <a:p>
            <a:r>
              <a:rPr lang="en-US" altLang="zh-CN" sz="2800" b="1">
                <a:solidFill>
                  <a:srgbClr val="CC00CC"/>
                </a:solidFill>
              </a:rPr>
              <a:t>void CIntegration::Space_Integration</a:t>
            </a:r>
            <a:endParaRPr lang="en-US" altLang="zh-CN" sz="2800" b="1"/>
          </a:p>
        </p:txBody>
      </p:sp>
      <p:sp>
        <p:nvSpPr>
          <p:cNvPr id="4" name="文本框 3"/>
          <p:cNvSpPr txBox="1"/>
          <p:nvPr/>
        </p:nvSpPr>
        <p:spPr>
          <a:xfrm>
            <a:off x="1811548" y="5165072"/>
            <a:ext cx="3191195" cy="369332"/>
          </a:xfrm>
          <a:prstGeom prst="rect">
            <a:avLst/>
          </a:prstGeom>
          <a:noFill/>
        </p:spPr>
        <p:txBody>
          <a:bodyPr wrap="none" rtlCol="0">
            <a:spAutoFit/>
          </a:bodyPr>
          <a:lstStyle/>
          <a:p>
            <a:r>
              <a:rPr lang="en-US" altLang="zh-CN" b="1">
                <a:latin typeface="Monospace"/>
              </a:rPr>
              <a:t>CSysVector</a:t>
            </a:r>
            <a:r>
              <a:rPr lang="en-US" altLang="zh-CN"/>
              <a:t>   </a:t>
            </a:r>
            <a:r>
              <a:rPr lang="en-US" altLang="zh-CN" b="1">
                <a:solidFill>
                  <a:srgbClr val="00B0F0"/>
                </a:solidFill>
              </a:rPr>
              <a:t>LinSysRes.vec_val</a:t>
            </a:r>
            <a:endParaRPr lang="zh-CN" altLang="en-US" b="1">
              <a:solidFill>
                <a:srgbClr val="00B0F0"/>
              </a:solidFill>
            </a:endParaRPr>
          </a:p>
        </p:txBody>
      </p:sp>
      <p:sp>
        <p:nvSpPr>
          <p:cNvPr id="8" name="文本框 7"/>
          <p:cNvSpPr txBox="1"/>
          <p:nvPr/>
        </p:nvSpPr>
        <p:spPr>
          <a:xfrm>
            <a:off x="1343472" y="4416209"/>
            <a:ext cx="4232056" cy="369332"/>
          </a:xfrm>
          <a:prstGeom prst="rect">
            <a:avLst/>
          </a:prstGeom>
          <a:noFill/>
        </p:spPr>
        <p:txBody>
          <a:bodyPr wrap="none" rtlCol="0">
            <a:spAutoFit/>
          </a:bodyPr>
          <a:lstStyle/>
          <a:p>
            <a:r>
              <a:rPr lang="en-US" altLang="zh-CN" b="1">
                <a:latin typeface="Monospace"/>
              </a:rPr>
              <a:t>CSolver</a:t>
            </a:r>
            <a:r>
              <a:rPr lang="en-US" altLang="zh-CN"/>
              <a:t>   </a:t>
            </a:r>
            <a:r>
              <a:rPr lang="en-US" altLang="zh-CN" b="1">
                <a:solidFill>
                  <a:srgbClr val="00B0F0"/>
                </a:solidFill>
              </a:rPr>
              <a:t>ResConv,  Jacobian_i, Jacobian_j</a:t>
            </a:r>
            <a:endParaRPr lang="zh-CN" altLang="en-US" b="1">
              <a:solidFill>
                <a:srgbClr val="00B0F0"/>
              </a:solidFill>
            </a:endParaRPr>
          </a:p>
        </p:txBody>
      </p:sp>
      <p:sp>
        <p:nvSpPr>
          <p:cNvPr id="9" name="矩形 8"/>
          <p:cNvSpPr/>
          <p:nvPr/>
        </p:nvSpPr>
        <p:spPr>
          <a:xfrm>
            <a:off x="1916225" y="5950497"/>
            <a:ext cx="2981842" cy="369332"/>
          </a:xfrm>
          <a:prstGeom prst="rect">
            <a:avLst/>
          </a:prstGeom>
        </p:spPr>
        <p:txBody>
          <a:bodyPr wrap="none">
            <a:spAutoFit/>
          </a:bodyPr>
          <a:lstStyle/>
          <a:p>
            <a:r>
              <a:rPr lang="en-US" altLang="zh-CN" b="1">
                <a:latin typeface="Monospace"/>
              </a:rPr>
              <a:t>CSysMatrix</a:t>
            </a:r>
            <a:r>
              <a:rPr lang="en-US" altLang="zh-CN" b="1">
                <a:solidFill>
                  <a:srgbClr val="D9E8F7"/>
                </a:solidFill>
                <a:latin typeface="Monospace"/>
              </a:rPr>
              <a:t> </a:t>
            </a:r>
            <a:r>
              <a:rPr lang="en-US" altLang="zh-CN" b="1">
                <a:solidFill>
                  <a:srgbClr val="00B0F0"/>
                </a:solidFill>
              </a:rPr>
              <a:t>Jacobian.matrix</a:t>
            </a:r>
            <a:endParaRPr lang="zh-CN" altLang="en-US" b="1">
              <a:solidFill>
                <a:srgbClr val="00B0F0"/>
              </a:solidFill>
            </a:endParaRPr>
          </a:p>
        </p:txBody>
      </p:sp>
      <p:sp>
        <p:nvSpPr>
          <p:cNvPr id="12" name="流程图: 可选过程 11"/>
          <p:cNvSpPr/>
          <p:nvPr/>
        </p:nvSpPr>
        <p:spPr>
          <a:xfrm>
            <a:off x="4295800" y="1988840"/>
            <a:ext cx="2274494" cy="580710"/>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676865" y="105446"/>
            <a:ext cx="2752998" cy="523220"/>
          </a:xfrm>
          <a:prstGeom prst="rect">
            <a:avLst/>
          </a:prstGeom>
        </p:spPr>
        <p:txBody>
          <a:bodyPr wrap="none">
            <a:spAutoFit/>
          </a:bodyPr>
          <a:lstStyle/>
          <a:p>
            <a:r>
              <a:rPr lang="en-US" altLang="zh-CN" sz="2800" b="1">
                <a:solidFill>
                  <a:srgbClr val="CC00CC"/>
                </a:solidFill>
              </a:rPr>
              <a:t>Time_Integration</a:t>
            </a:r>
            <a:endParaRPr lang="en-US" altLang="zh-CN" sz="2800" b="1"/>
          </a:p>
        </p:txBody>
      </p:sp>
      <p:sp>
        <p:nvSpPr>
          <p:cNvPr id="14" name="矩形 13"/>
          <p:cNvSpPr/>
          <p:nvPr/>
        </p:nvSpPr>
        <p:spPr>
          <a:xfrm>
            <a:off x="7818635" y="980728"/>
            <a:ext cx="2611228" cy="1200329"/>
          </a:xfrm>
          <a:prstGeom prst="rect">
            <a:avLst/>
          </a:prstGeom>
        </p:spPr>
        <p:txBody>
          <a:bodyPr wrap="none">
            <a:spAutoFit/>
          </a:bodyPr>
          <a:lstStyle/>
          <a:p>
            <a:r>
              <a:rPr lang="en-US" altLang="zh-CN" b="1">
                <a:solidFill>
                  <a:schemeClr val="accent1">
                    <a:lumMod val="75000"/>
                  </a:schemeClr>
                </a:solidFill>
              </a:rPr>
              <a:t>ExplicitRK_Iteration();</a:t>
            </a:r>
          </a:p>
          <a:p>
            <a:r>
              <a:rPr lang="en-US" altLang="zh-CN" b="1">
                <a:solidFill>
                  <a:schemeClr val="accent1">
                    <a:lumMod val="75000"/>
                  </a:schemeClr>
                </a:solidFill>
              </a:rPr>
              <a:t>ClassicalRK4_Iteration();</a:t>
            </a:r>
          </a:p>
          <a:p>
            <a:r>
              <a:rPr lang="en-US" altLang="zh-CN" b="1">
                <a:solidFill>
                  <a:schemeClr val="accent1">
                    <a:lumMod val="75000"/>
                  </a:schemeClr>
                </a:solidFill>
              </a:rPr>
              <a:t>ExplicitEuler_Iteration();</a:t>
            </a:r>
          </a:p>
          <a:p>
            <a:r>
              <a:rPr lang="en-US" altLang="zh-CN" b="1">
                <a:solidFill>
                  <a:schemeClr val="accent1">
                    <a:lumMod val="75000"/>
                  </a:schemeClr>
                </a:solidFill>
              </a:rPr>
              <a:t>ImplicitEuler_Iteration();</a:t>
            </a:r>
            <a:endParaRPr lang="zh-CN" altLang="en-US" b="1">
              <a:solidFill>
                <a:schemeClr val="accent1">
                  <a:lumMod val="75000"/>
                </a:schemeClr>
              </a:solidFill>
            </a:endParaRPr>
          </a:p>
        </p:txBody>
      </p:sp>
      <p:sp>
        <p:nvSpPr>
          <p:cNvPr id="15" name="矩形 14"/>
          <p:cNvSpPr/>
          <p:nvPr/>
        </p:nvSpPr>
        <p:spPr>
          <a:xfrm>
            <a:off x="7225876" y="2670413"/>
            <a:ext cx="3796745" cy="369332"/>
          </a:xfrm>
          <a:prstGeom prst="rect">
            <a:avLst/>
          </a:prstGeom>
        </p:spPr>
        <p:txBody>
          <a:bodyPr wrap="none">
            <a:spAutoFit/>
          </a:bodyPr>
          <a:lstStyle/>
          <a:p>
            <a:r>
              <a:rPr lang="en-US" altLang="zh-CN" b="1">
                <a:solidFill>
                  <a:schemeClr val="accent1">
                    <a:lumMod val="75000"/>
                  </a:schemeClr>
                </a:solidFill>
              </a:rPr>
              <a:t> Jacobian.AddVal2Diag</a:t>
            </a:r>
            <a:r>
              <a:rPr lang="en-US" altLang="zh-CN" b="1"/>
              <a:t>(</a:t>
            </a:r>
            <a:r>
              <a:rPr lang="en-US" altLang="zh-CN" b="1">
                <a:solidFill>
                  <a:schemeClr val="accent6">
                    <a:lumMod val="75000"/>
                  </a:schemeClr>
                </a:solidFill>
              </a:rPr>
              <a:t>iPoint</a:t>
            </a:r>
            <a:r>
              <a:rPr lang="en-US" altLang="zh-CN" b="1"/>
              <a:t>, </a:t>
            </a:r>
            <a:r>
              <a:rPr lang="en-US" altLang="zh-CN" b="1">
                <a:solidFill>
                  <a:schemeClr val="accent6">
                    <a:lumMod val="75000"/>
                  </a:schemeClr>
                </a:solidFill>
              </a:rPr>
              <a:t>Delta</a:t>
            </a:r>
            <a:r>
              <a:rPr lang="en-US" altLang="zh-CN" b="1"/>
              <a:t>);</a:t>
            </a:r>
            <a:endParaRPr lang="zh-CN" altLang="en-US" b="1"/>
          </a:p>
        </p:txBody>
      </p:sp>
      <p:sp>
        <p:nvSpPr>
          <p:cNvPr id="16" name="流程图: 可选过程 15"/>
          <p:cNvSpPr/>
          <p:nvPr/>
        </p:nvSpPr>
        <p:spPr>
          <a:xfrm>
            <a:off x="7670018" y="1828275"/>
            <a:ext cx="2890477" cy="352782"/>
          </a:xfrm>
          <a:prstGeom prst="flowChartAlternate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139646" y="3182752"/>
            <a:ext cx="5736242" cy="369332"/>
          </a:xfrm>
          <a:prstGeom prst="rect">
            <a:avLst/>
          </a:prstGeom>
        </p:spPr>
        <p:txBody>
          <a:bodyPr wrap="square">
            <a:spAutoFit/>
          </a:bodyPr>
          <a:lstStyle/>
          <a:p>
            <a:pPr lvl="2"/>
            <a:r>
              <a:rPr lang="en-US" altLang="zh-CN" b="1">
                <a:solidFill>
                  <a:schemeClr val="accent1">
                    <a:lumMod val="75000"/>
                  </a:schemeClr>
                </a:solidFill>
              </a:rPr>
              <a:t>system.Solve</a:t>
            </a:r>
            <a:r>
              <a:rPr lang="en-US" altLang="zh-CN" b="1"/>
              <a:t>(</a:t>
            </a:r>
            <a:r>
              <a:rPr lang="en-US" altLang="zh-CN" b="1">
                <a:solidFill>
                  <a:schemeClr val="accent6">
                    <a:lumMod val="75000"/>
                  </a:schemeClr>
                </a:solidFill>
              </a:rPr>
              <a:t>Jacobian</a:t>
            </a:r>
            <a:r>
              <a:rPr lang="en-US" altLang="zh-CN" b="1">
                <a:latin typeface="Monospace"/>
              </a:rPr>
              <a:t>,</a:t>
            </a:r>
            <a:r>
              <a:rPr lang="en-US" altLang="zh-CN" b="1">
                <a:solidFill>
                  <a:schemeClr val="accent6">
                    <a:lumMod val="75000"/>
                  </a:schemeClr>
                </a:solidFill>
              </a:rPr>
              <a:t> LinSysRes</a:t>
            </a:r>
            <a:r>
              <a:rPr lang="en-US" altLang="zh-CN" b="1">
                <a:latin typeface="Monospace"/>
              </a:rPr>
              <a:t>,</a:t>
            </a:r>
            <a:r>
              <a:rPr lang="en-US" altLang="zh-CN">
                <a:latin typeface="Monospace"/>
              </a:rPr>
              <a:t> </a:t>
            </a:r>
            <a:r>
              <a:rPr lang="en-US" altLang="zh-CN" b="1">
                <a:solidFill>
                  <a:schemeClr val="accent6">
                    <a:lumMod val="75000"/>
                  </a:schemeClr>
                </a:solidFill>
              </a:rPr>
              <a:t>LinSysSol</a:t>
            </a:r>
            <a:r>
              <a:rPr lang="en-US" altLang="zh-CN" b="1"/>
              <a:t>) ;</a:t>
            </a:r>
          </a:p>
        </p:txBody>
      </p:sp>
    </p:spTree>
    <p:extLst>
      <p:ext uri="{BB962C8B-B14F-4D97-AF65-F5344CB8AC3E}">
        <p14:creationId xmlns:p14="http://schemas.microsoft.com/office/powerpoint/2010/main" val="211681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11809312" cy="523220"/>
          </a:xfrm>
          <a:prstGeom prst="rect">
            <a:avLst/>
          </a:prstGeom>
        </p:spPr>
        <p:txBody>
          <a:bodyPr wrap="square">
            <a:spAutoFit/>
          </a:bodyPr>
          <a:lstStyle/>
          <a:p>
            <a:r>
              <a:rPr lang="en-US" altLang="zh-CN" sz="2800" b="1" dirty="0">
                <a:solidFill>
                  <a:srgbClr val="CC00CC"/>
                </a:solidFill>
              </a:rPr>
              <a:t>void </a:t>
            </a:r>
            <a:r>
              <a:rPr lang="en-US" altLang="zh-CN" sz="2800" b="1" dirty="0" err="1">
                <a:solidFill>
                  <a:srgbClr val="CC00CC"/>
                </a:solidFill>
              </a:rPr>
              <a:t>CIntegration</a:t>
            </a:r>
            <a:r>
              <a:rPr lang="en-US" altLang="zh-CN" sz="2800" b="1" dirty="0">
                <a:solidFill>
                  <a:srgbClr val="CC00CC"/>
                </a:solidFill>
              </a:rPr>
              <a:t>::</a:t>
            </a:r>
            <a:r>
              <a:rPr lang="en-US" altLang="zh-CN" sz="2800" b="1" dirty="0" err="1">
                <a:solidFill>
                  <a:srgbClr val="CC00CC"/>
                </a:solidFill>
              </a:rPr>
              <a:t>Space_Integration</a:t>
            </a:r>
            <a:r>
              <a:rPr lang="en-US" altLang="zh-CN" sz="2800" b="1" dirty="0">
                <a:solidFill>
                  <a:srgbClr val="CC00CC"/>
                </a:solidFill>
              </a:rPr>
              <a:t>                 </a:t>
            </a:r>
            <a:r>
              <a:rPr lang="en-US" altLang="zh-CN" sz="2800" b="1" dirty="0" err="1">
                <a:solidFill>
                  <a:srgbClr val="CC00CC"/>
                </a:solidFill>
              </a:rPr>
              <a:t>Onera</a:t>
            </a:r>
            <a:r>
              <a:rPr lang="en-US" altLang="zh-CN" sz="2800" b="1" dirty="0">
                <a:solidFill>
                  <a:srgbClr val="CC00CC"/>
                </a:solidFill>
              </a:rPr>
              <a:t> M6</a:t>
            </a:r>
            <a:endParaRPr lang="en-US" altLang="zh-CN" sz="2800" b="1" dirty="0"/>
          </a:p>
        </p:txBody>
      </p:sp>
      <p:sp>
        <p:nvSpPr>
          <p:cNvPr id="18" name="文本框 17"/>
          <p:cNvSpPr txBox="1"/>
          <p:nvPr/>
        </p:nvSpPr>
        <p:spPr>
          <a:xfrm>
            <a:off x="20092" y="1052736"/>
            <a:ext cx="12745416" cy="2308324"/>
          </a:xfrm>
          <a:prstGeom prst="rect">
            <a:avLst/>
          </a:prstGeom>
          <a:noFill/>
        </p:spPr>
        <p:txBody>
          <a:bodyPr wrap="square" rtlCol="0">
            <a:spAutoFit/>
          </a:bodyPr>
          <a:lstStyle/>
          <a:p>
            <a:r>
              <a:rPr lang="en-US" altLang="zh-CN" b="1" dirty="0">
                <a:solidFill>
                  <a:schemeClr val="accent6">
                    <a:lumMod val="75000"/>
                  </a:schemeClr>
                </a:solidFill>
              </a:rPr>
              <a:t> </a:t>
            </a:r>
            <a:r>
              <a:rPr lang="en-US" altLang="zh-CN" dirty="0"/>
              <a:t>	</a:t>
            </a:r>
            <a:r>
              <a:rPr lang="en-US" altLang="zh-CN" b="1" dirty="0" err="1"/>
              <a:t>solver_container</a:t>
            </a:r>
            <a:r>
              <a:rPr lang="en-US" altLang="zh-CN" b="1" dirty="0"/>
              <a:t>[</a:t>
            </a:r>
            <a:r>
              <a:rPr lang="en-US" altLang="zh-CN" b="1" dirty="0" err="1"/>
              <a:t>MainSolver</a:t>
            </a:r>
            <a:r>
              <a:rPr lang="en-US" altLang="zh-CN" b="1" dirty="0"/>
              <a:t>]-&gt;</a:t>
            </a:r>
            <a:r>
              <a:rPr lang="en-US" altLang="zh-CN" b="1" dirty="0" err="1"/>
              <a:t>Centered_Residual</a:t>
            </a:r>
            <a:r>
              <a:rPr lang="en-US" altLang="zh-CN" b="1" dirty="0"/>
              <a:t>();</a:t>
            </a:r>
          </a:p>
          <a:p>
            <a:r>
              <a:rPr lang="en-US" altLang="zh-CN" b="1" dirty="0"/>
              <a:t>	</a:t>
            </a:r>
            <a:r>
              <a:rPr lang="en-US" altLang="zh-CN" b="1" dirty="0" err="1"/>
              <a:t>solver_container</a:t>
            </a:r>
            <a:r>
              <a:rPr lang="en-US" altLang="zh-CN" b="1" dirty="0"/>
              <a:t>[</a:t>
            </a:r>
            <a:r>
              <a:rPr lang="en-US" altLang="zh-CN" b="1" dirty="0" err="1"/>
              <a:t>MainSolver</a:t>
            </a:r>
            <a:r>
              <a:rPr lang="en-US" altLang="zh-CN" b="1" dirty="0"/>
              <a:t>]-&gt;</a:t>
            </a:r>
            <a:r>
              <a:rPr lang="en-US" altLang="zh-CN" b="1" dirty="0" err="1"/>
              <a:t>Viscous_Residual</a:t>
            </a:r>
            <a:r>
              <a:rPr lang="en-US" altLang="zh-CN" b="1" dirty="0"/>
              <a:t>();</a:t>
            </a:r>
          </a:p>
          <a:p>
            <a:r>
              <a:rPr lang="en-US" altLang="zh-CN" b="1" dirty="0"/>
              <a:t>	</a:t>
            </a:r>
            <a:r>
              <a:rPr lang="en-US" altLang="zh-CN" b="1" i="1" u="sng" strike="sngStrike" dirty="0" err="1"/>
              <a:t>solver_container</a:t>
            </a:r>
            <a:r>
              <a:rPr lang="en-US" altLang="zh-CN" b="1" i="1" u="sng" strike="sngStrike" dirty="0"/>
              <a:t>[</a:t>
            </a:r>
            <a:r>
              <a:rPr lang="en-US" altLang="zh-CN" b="1" i="1" u="sng" strike="sngStrike" dirty="0" err="1"/>
              <a:t>MainSolver</a:t>
            </a:r>
            <a:r>
              <a:rPr lang="en-US" altLang="zh-CN" b="1" i="1" u="sng" strike="sngStrike" dirty="0"/>
              <a:t>]-&gt;</a:t>
            </a:r>
            <a:r>
              <a:rPr lang="en-US" altLang="zh-CN" b="1" i="1" u="sng" strike="sngStrike" dirty="0" err="1"/>
              <a:t>Source_Residual</a:t>
            </a:r>
            <a:r>
              <a:rPr lang="en-US" altLang="zh-CN" b="1" i="1" u="sng" strike="sngStrike" dirty="0"/>
              <a:t>(); </a:t>
            </a:r>
            <a:r>
              <a:rPr lang="zh-CN" altLang="en-US" b="1" i="1" u="sng" strike="sngStrike" dirty="0"/>
              <a:t>（进去了但是什么都没有干）</a:t>
            </a:r>
            <a:endParaRPr lang="en-US" altLang="zh-CN" b="1" i="1" u="sng" strike="sngStrike" dirty="0"/>
          </a:p>
          <a:p>
            <a:r>
              <a:rPr lang="en-US" altLang="zh-CN" b="1" dirty="0"/>
              <a:t>	</a:t>
            </a:r>
            <a:r>
              <a:rPr lang="en-US" altLang="zh-CN" b="1" strike="sngStrike" dirty="0" err="1"/>
              <a:t>solver_container</a:t>
            </a:r>
            <a:r>
              <a:rPr lang="en-US" altLang="zh-CN" b="1" strike="sngStrike" dirty="0"/>
              <a:t>[</a:t>
            </a:r>
            <a:r>
              <a:rPr lang="en-US" altLang="zh-CN" b="1" strike="sngStrike" dirty="0" err="1"/>
              <a:t>MainSolver</a:t>
            </a:r>
            <a:r>
              <a:rPr lang="en-US" altLang="zh-CN" b="1" strike="sngStrike" dirty="0"/>
              <a:t>]-&gt;</a:t>
            </a:r>
            <a:r>
              <a:rPr lang="en-US" altLang="zh-CN" b="1" strike="sngStrike" dirty="0" err="1"/>
              <a:t>BC_Fluid_Interface</a:t>
            </a:r>
            <a:r>
              <a:rPr lang="en-US" altLang="zh-CN" b="1" strike="sngStrike" dirty="0"/>
              <a:t>();</a:t>
            </a:r>
            <a:r>
              <a:rPr lang="zh-CN" altLang="en-US" b="1" strike="sngStrike" dirty="0"/>
              <a:t>进去了还是什么都没干，但我以为要感谢什么？不理解</a:t>
            </a:r>
            <a:r>
              <a:rPr lang="en-US" altLang="zh-CN" b="1" strike="sngStrike" dirty="0" err="1"/>
              <a:t>FLUID_Interface</a:t>
            </a:r>
            <a:r>
              <a:rPr lang="en-US" altLang="zh-CN" b="1" strike="sngStrike" dirty="0"/>
              <a:t>, </a:t>
            </a:r>
            <a:r>
              <a:rPr lang="zh-CN" altLang="en-US" b="1" strike="sngStrike" dirty="0"/>
              <a:t>难道是流固耦合里面的内容？</a:t>
            </a:r>
            <a:endParaRPr lang="en-US" altLang="zh-CN" b="1" strike="sngStrike" dirty="0"/>
          </a:p>
          <a:p>
            <a:r>
              <a:rPr lang="en-US" altLang="zh-CN" b="1" dirty="0"/>
              <a:t>	</a:t>
            </a:r>
            <a:r>
              <a:rPr lang="en-US" altLang="zh-CN" b="1" dirty="0" err="1"/>
              <a:t>solver_container</a:t>
            </a:r>
            <a:r>
              <a:rPr lang="en-US" altLang="zh-CN" b="1" dirty="0"/>
              <a:t>[</a:t>
            </a:r>
            <a:r>
              <a:rPr lang="en-US" altLang="zh-CN" b="1" dirty="0" err="1"/>
              <a:t>MainSolver</a:t>
            </a:r>
            <a:r>
              <a:rPr lang="en-US" altLang="zh-CN" b="1" dirty="0"/>
              <a:t>]-&gt;</a:t>
            </a:r>
            <a:r>
              <a:rPr lang="en-US" altLang="zh-CN" b="1" dirty="0" err="1"/>
              <a:t>BC_Far_Field</a:t>
            </a:r>
            <a:r>
              <a:rPr lang="en-US" altLang="zh-CN" b="1" dirty="0"/>
              <a:t>();	</a:t>
            </a:r>
          </a:p>
          <a:p>
            <a:r>
              <a:rPr lang="en-US" altLang="zh-CN" b="1" dirty="0"/>
              <a:t>	</a:t>
            </a:r>
            <a:r>
              <a:rPr lang="en-US" altLang="zh-CN" b="1" dirty="0" err="1"/>
              <a:t>solver_container</a:t>
            </a:r>
            <a:r>
              <a:rPr lang="en-US" altLang="zh-CN" b="1" dirty="0"/>
              <a:t>[</a:t>
            </a:r>
            <a:r>
              <a:rPr lang="en-US" altLang="zh-CN" b="1" dirty="0" err="1"/>
              <a:t>MainSolver</a:t>
            </a:r>
            <a:r>
              <a:rPr lang="en-US" altLang="zh-CN" b="1" dirty="0"/>
              <a:t>]-&gt;</a:t>
            </a:r>
            <a:r>
              <a:rPr lang="en-US" altLang="zh-CN" b="1" dirty="0" err="1"/>
              <a:t>BC_Sym_Plane</a:t>
            </a:r>
            <a:r>
              <a:rPr lang="en-US" altLang="zh-CN" b="1" dirty="0"/>
              <a:t>();</a:t>
            </a:r>
          </a:p>
          <a:p>
            <a:r>
              <a:rPr lang="en-US" altLang="zh-CN" b="1" dirty="0"/>
              <a:t>	</a:t>
            </a:r>
            <a:r>
              <a:rPr lang="en-US" altLang="zh-CN" b="1" dirty="0" err="1"/>
              <a:t>solver_container</a:t>
            </a:r>
            <a:r>
              <a:rPr lang="en-US" altLang="zh-CN" b="1" dirty="0"/>
              <a:t>[</a:t>
            </a:r>
            <a:r>
              <a:rPr lang="en-US" altLang="zh-CN" b="1" dirty="0" err="1"/>
              <a:t>MainSolver</a:t>
            </a:r>
            <a:r>
              <a:rPr lang="en-US" altLang="zh-CN" b="1" dirty="0"/>
              <a:t>]-&gt;</a:t>
            </a:r>
            <a:r>
              <a:rPr lang="en-US" altLang="zh-CN" b="1" dirty="0" err="1"/>
              <a:t>BC_HeatFlux_Wall</a:t>
            </a:r>
            <a:r>
              <a:rPr lang="en-US" altLang="zh-CN" b="1" dirty="0"/>
              <a:t>();</a:t>
            </a:r>
          </a:p>
        </p:txBody>
      </p:sp>
      <p:sp>
        <p:nvSpPr>
          <p:cNvPr id="4" name="矩形 3"/>
          <p:cNvSpPr/>
          <p:nvPr/>
        </p:nvSpPr>
        <p:spPr>
          <a:xfrm>
            <a:off x="20092" y="3378190"/>
            <a:ext cx="7416326" cy="3416320"/>
          </a:xfrm>
          <a:prstGeom prst="rect">
            <a:avLst/>
          </a:prstGeom>
        </p:spPr>
        <p:txBody>
          <a:bodyPr wrap="none">
            <a:spAutoFit/>
          </a:bodyPr>
          <a:lstStyle/>
          <a:p>
            <a:r>
              <a:rPr lang="en-US" altLang="zh-CN" b="1" dirty="0" err="1"/>
              <a:t>solver_container</a:t>
            </a:r>
            <a:r>
              <a:rPr lang="en-US" altLang="zh-CN" b="1" dirty="0"/>
              <a:t>[</a:t>
            </a:r>
            <a:r>
              <a:rPr lang="en-US" altLang="zh-CN" b="1" dirty="0" err="1"/>
              <a:t>MainSolver</a:t>
            </a:r>
            <a:r>
              <a:rPr lang="en-US" altLang="zh-CN" b="1" dirty="0"/>
              <a:t>]-&gt;</a:t>
            </a:r>
            <a:r>
              <a:rPr lang="en-US" altLang="zh-CN" b="1" dirty="0" err="1"/>
              <a:t>BC_Far_Field</a:t>
            </a:r>
            <a:r>
              <a:rPr lang="en-US" altLang="zh-CN" b="1" dirty="0"/>
              <a:t>();</a:t>
            </a:r>
          </a:p>
          <a:p>
            <a:r>
              <a:rPr lang="en-US" altLang="zh-CN" b="1" dirty="0"/>
              <a:t>{</a:t>
            </a:r>
          </a:p>
          <a:p>
            <a:r>
              <a:rPr lang="en-US" altLang="zh-CN" b="1" dirty="0" err="1"/>
              <a:t>conv_numerics</a:t>
            </a:r>
            <a:r>
              <a:rPr lang="en-US" altLang="zh-CN" b="1" dirty="0"/>
              <a:t>-&gt;</a:t>
            </a:r>
            <a:r>
              <a:rPr lang="en-US" altLang="zh-CN" b="1" dirty="0" err="1"/>
              <a:t>ComputeResidual</a:t>
            </a:r>
            <a:r>
              <a:rPr lang="en-US" altLang="zh-CN" b="1" dirty="0"/>
              <a:t>(Residual, </a:t>
            </a:r>
            <a:r>
              <a:rPr lang="en-US" altLang="zh-CN" b="1" dirty="0" err="1"/>
              <a:t>Jacobian_i</a:t>
            </a:r>
            <a:r>
              <a:rPr lang="en-US" altLang="zh-CN" b="1" dirty="0"/>
              <a:t>, </a:t>
            </a:r>
            <a:r>
              <a:rPr lang="en-US" altLang="zh-CN" b="1" dirty="0" err="1"/>
              <a:t>Jacobian_j</a:t>
            </a:r>
            <a:r>
              <a:rPr lang="en-US" altLang="zh-CN" b="1" dirty="0"/>
              <a:t>, </a:t>
            </a:r>
            <a:r>
              <a:rPr lang="en-US" altLang="zh-CN" b="1" dirty="0" err="1"/>
              <a:t>config</a:t>
            </a:r>
            <a:r>
              <a:rPr lang="en-US" altLang="zh-CN" b="1" dirty="0"/>
              <a:t>);</a:t>
            </a:r>
          </a:p>
          <a:p>
            <a:endParaRPr lang="en-US" altLang="zh-CN" b="1" dirty="0"/>
          </a:p>
          <a:p>
            <a:r>
              <a:rPr lang="en-US" altLang="zh-CN" b="1" dirty="0"/>
              <a:t>/*--- Update residual value ---*/</a:t>
            </a:r>
          </a:p>
          <a:p>
            <a:endParaRPr lang="en-US" altLang="zh-CN" b="1" dirty="0"/>
          </a:p>
          <a:p>
            <a:r>
              <a:rPr lang="en-US" altLang="zh-CN" b="1" dirty="0" err="1"/>
              <a:t>LinSysRes.AddBlock</a:t>
            </a:r>
            <a:r>
              <a:rPr lang="en-US" altLang="zh-CN" b="1" dirty="0"/>
              <a:t>(</a:t>
            </a:r>
            <a:r>
              <a:rPr lang="en-US" altLang="zh-CN" b="1" dirty="0" err="1"/>
              <a:t>iPoint</a:t>
            </a:r>
            <a:r>
              <a:rPr lang="en-US" altLang="zh-CN" b="1" dirty="0"/>
              <a:t>, Residual);</a:t>
            </a:r>
          </a:p>
          <a:p>
            <a:endParaRPr lang="en-US" altLang="zh-CN" b="1" dirty="0"/>
          </a:p>
          <a:p>
            <a:r>
              <a:rPr lang="en-US" altLang="zh-CN" b="1" dirty="0"/>
              <a:t>/*--- Convective Jacobian contribution for implicit integration ---*/</a:t>
            </a:r>
          </a:p>
          <a:p>
            <a:r>
              <a:rPr lang="en-US" altLang="zh-CN" b="1" dirty="0"/>
              <a:t>if (implicit)</a:t>
            </a:r>
          </a:p>
          <a:p>
            <a:r>
              <a:rPr lang="en-US" altLang="zh-CN" b="1" dirty="0" err="1"/>
              <a:t>Jacobian.AddBlock</a:t>
            </a:r>
            <a:r>
              <a:rPr lang="en-US" altLang="zh-CN" b="1" dirty="0"/>
              <a:t>(</a:t>
            </a:r>
            <a:r>
              <a:rPr lang="en-US" altLang="zh-CN" b="1" dirty="0" err="1"/>
              <a:t>iPoint</a:t>
            </a:r>
            <a:r>
              <a:rPr lang="en-US" altLang="zh-CN" b="1" dirty="0"/>
              <a:t>, </a:t>
            </a:r>
            <a:r>
              <a:rPr lang="en-US" altLang="zh-CN" b="1" dirty="0" err="1"/>
              <a:t>iPoint</a:t>
            </a:r>
            <a:r>
              <a:rPr lang="en-US" altLang="zh-CN" b="1" dirty="0"/>
              <a:t>, </a:t>
            </a:r>
            <a:r>
              <a:rPr lang="en-US" altLang="zh-CN" b="1" dirty="0" err="1"/>
              <a:t>Jacobian_i</a:t>
            </a:r>
            <a:r>
              <a:rPr lang="en-US" altLang="zh-CN" b="1" dirty="0"/>
              <a:t>);	</a:t>
            </a:r>
          </a:p>
          <a:p>
            <a:r>
              <a:rPr lang="en-US" altLang="zh-CN" b="1" dirty="0"/>
              <a:t>}</a:t>
            </a:r>
          </a:p>
        </p:txBody>
      </p:sp>
    </p:spTree>
    <p:extLst>
      <p:ext uri="{BB962C8B-B14F-4D97-AF65-F5344CB8AC3E}">
        <p14:creationId xmlns:p14="http://schemas.microsoft.com/office/powerpoint/2010/main" val="2514263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11809312" cy="523220"/>
          </a:xfrm>
          <a:prstGeom prst="rect">
            <a:avLst/>
          </a:prstGeom>
        </p:spPr>
        <p:txBody>
          <a:bodyPr wrap="square">
            <a:spAutoFit/>
          </a:bodyPr>
          <a:lstStyle/>
          <a:p>
            <a:r>
              <a:rPr lang="en-US" altLang="zh-CN" sz="2800" b="1" dirty="0">
                <a:solidFill>
                  <a:srgbClr val="CC00CC"/>
                </a:solidFill>
              </a:rPr>
              <a:t>void </a:t>
            </a:r>
            <a:r>
              <a:rPr lang="en-US" altLang="zh-CN" sz="2800" b="1" dirty="0" err="1">
                <a:solidFill>
                  <a:srgbClr val="CC00CC"/>
                </a:solidFill>
              </a:rPr>
              <a:t>CIntegration</a:t>
            </a:r>
            <a:r>
              <a:rPr lang="en-US" altLang="zh-CN" sz="2800" b="1" dirty="0">
                <a:solidFill>
                  <a:srgbClr val="CC00CC"/>
                </a:solidFill>
              </a:rPr>
              <a:t>::</a:t>
            </a:r>
            <a:r>
              <a:rPr lang="en-US" altLang="zh-CN" sz="2800" b="1" dirty="0" err="1">
                <a:solidFill>
                  <a:srgbClr val="CC00CC"/>
                </a:solidFill>
              </a:rPr>
              <a:t>Space_Integration</a:t>
            </a:r>
            <a:r>
              <a:rPr lang="en-US" altLang="zh-CN" sz="2800" b="1" dirty="0">
                <a:solidFill>
                  <a:srgbClr val="CC00CC"/>
                </a:solidFill>
              </a:rPr>
              <a:t>                 </a:t>
            </a:r>
            <a:r>
              <a:rPr lang="en-US" altLang="zh-CN" sz="2800" b="1" dirty="0" err="1">
                <a:solidFill>
                  <a:srgbClr val="CC00CC"/>
                </a:solidFill>
              </a:rPr>
              <a:t>Onera</a:t>
            </a:r>
            <a:r>
              <a:rPr lang="en-US" altLang="zh-CN" sz="2800" b="1" dirty="0">
                <a:solidFill>
                  <a:srgbClr val="CC00CC"/>
                </a:solidFill>
              </a:rPr>
              <a:t> M6</a:t>
            </a:r>
            <a:endParaRPr lang="en-US" altLang="zh-CN" sz="2800" b="1" dirty="0"/>
          </a:p>
        </p:txBody>
      </p:sp>
      <p:sp>
        <p:nvSpPr>
          <p:cNvPr id="3" name="矩形 2"/>
          <p:cNvSpPr/>
          <p:nvPr/>
        </p:nvSpPr>
        <p:spPr>
          <a:xfrm>
            <a:off x="0" y="1052736"/>
            <a:ext cx="6744072" cy="5909310"/>
          </a:xfrm>
          <a:prstGeom prst="rect">
            <a:avLst/>
          </a:prstGeom>
        </p:spPr>
        <p:txBody>
          <a:bodyPr wrap="square">
            <a:spAutoFit/>
          </a:bodyPr>
          <a:lstStyle/>
          <a:p>
            <a:r>
              <a:rPr lang="en-US" altLang="zh-CN" b="1" dirty="0" err="1"/>
              <a:t>solver_container</a:t>
            </a:r>
            <a:r>
              <a:rPr lang="en-US" altLang="zh-CN" b="1" dirty="0"/>
              <a:t>[</a:t>
            </a:r>
            <a:r>
              <a:rPr lang="en-US" altLang="zh-CN" b="1" dirty="0" err="1"/>
              <a:t>MainSolver</a:t>
            </a:r>
            <a:r>
              <a:rPr lang="en-US" altLang="zh-CN" b="1" dirty="0"/>
              <a:t>]-&gt;</a:t>
            </a:r>
            <a:r>
              <a:rPr lang="en-US" altLang="zh-CN" b="1" dirty="0" err="1"/>
              <a:t>Centered_Residual</a:t>
            </a:r>
            <a:r>
              <a:rPr lang="en-US" altLang="zh-CN" b="1" dirty="0"/>
              <a:t>();</a:t>
            </a:r>
          </a:p>
          <a:p>
            <a:r>
              <a:rPr lang="en-US" altLang="zh-CN" dirty="0"/>
              <a:t>{</a:t>
            </a:r>
          </a:p>
          <a:p>
            <a:r>
              <a:rPr lang="en-US" altLang="zh-CN" dirty="0">
                <a:solidFill>
                  <a:srgbClr val="FF0000"/>
                </a:solidFill>
              </a:rPr>
              <a:t>//</a:t>
            </a:r>
            <a:r>
              <a:rPr lang="zh-CN" altLang="en-US" dirty="0">
                <a:solidFill>
                  <a:srgbClr val="FF0000"/>
                </a:solidFill>
              </a:rPr>
              <a:t>之前一堆准备工作，都是在“</a:t>
            </a:r>
            <a:r>
              <a:rPr lang="en-US" altLang="zh-CN" dirty="0" err="1">
                <a:solidFill>
                  <a:srgbClr val="FF0000"/>
                </a:solidFill>
              </a:rPr>
              <a:t>SetXXX</a:t>
            </a:r>
            <a:r>
              <a:rPr lang="zh-CN" altLang="en-US" dirty="0">
                <a:solidFill>
                  <a:srgbClr val="FF0000"/>
                </a:solidFill>
              </a:rPr>
              <a:t>”类型的句式</a:t>
            </a:r>
            <a:endParaRPr lang="en-US" altLang="zh-CN" dirty="0">
              <a:solidFill>
                <a:srgbClr val="FF0000"/>
              </a:solidFill>
            </a:endParaRPr>
          </a:p>
          <a:p>
            <a:r>
              <a:rPr lang="en-US" altLang="zh-CN" dirty="0">
                <a:solidFill>
                  <a:srgbClr val="FF0000"/>
                </a:solidFill>
              </a:rPr>
              <a:t>	</a:t>
            </a:r>
            <a:r>
              <a:rPr lang="zh-CN" altLang="en-US" dirty="0">
                <a:solidFill>
                  <a:srgbClr val="FF0000"/>
                </a:solidFill>
              </a:rPr>
              <a:t>统统都是要将一些变量给到</a:t>
            </a:r>
            <a:r>
              <a:rPr lang="en-US" altLang="zh-CN" dirty="0" err="1">
                <a:solidFill>
                  <a:srgbClr val="FF0000"/>
                </a:solidFill>
              </a:rPr>
              <a:t>numerics</a:t>
            </a:r>
            <a:r>
              <a:rPr lang="zh-CN" altLang="en-US" dirty="0">
                <a:solidFill>
                  <a:srgbClr val="FF0000"/>
                </a:solidFill>
              </a:rPr>
              <a:t>对象中去</a:t>
            </a:r>
            <a:endParaRPr lang="en-US" altLang="zh-CN" dirty="0">
              <a:solidFill>
                <a:srgbClr val="FF0000"/>
              </a:solidFill>
            </a:endParaRPr>
          </a:p>
          <a:p>
            <a:r>
              <a:rPr lang="en-US" altLang="zh-CN" dirty="0">
                <a:solidFill>
                  <a:srgbClr val="FF0000"/>
                </a:solidFill>
              </a:rPr>
              <a:t>//</a:t>
            </a:r>
            <a:r>
              <a:rPr lang="zh-CN" altLang="en-US" dirty="0">
                <a:solidFill>
                  <a:srgbClr val="FF0000"/>
                </a:solidFill>
              </a:rPr>
              <a:t>计算通量 （核心计算过程）</a:t>
            </a:r>
            <a:endParaRPr lang="en-US" altLang="zh-CN" dirty="0">
              <a:solidFill>
                <a:srgbClr val="FF0000"/>
              </a:solidFill>
            </a:endParaRPr>
          </a:p>
          <a:p>
            <a:r>
              <a:rPr lang="zh-CN" altLang="en-US" dirty="0"/>
              <a:t>numerics-&gt;ComputeResidual(Res_Conv, Jacobian_i, Jacobian_j, config);</a:t>
            </a:r>
          </a:p>
          <a:p>
            <a:r>
              <a:rPr lang="en-US" altLang="zh-CN" dirty="0"/>
              <a:t>//</a:t>
            </a:r>
            <a:r>
              <a:rPr lang="zh-CN" altLang="en-US" dirty="0"/>
              <a:t>上面这行代码是核心计算守恒通量残差的步骤 </a:t>
            </a:r>
            <a:endParaRPr lang="zh-CN" altLang="en-US" dirty="0">
              <a:solidFill>
                <a:srgbClr val="FF0000"/>
              </a:solidFill>
            </a:endParaRPr>
          </a:p>
          <a:p>
            <a:r>
              <a:rPr lang="zh-CN" altLang="en-US" dirty="0"/>
              <a:t>/*--- Update convective and artificial dissipation residuals ---*/</a:t>
            </a:r>
          </a:p>
          <a:p>
            <a:endParaRPr lang="zh-CN" altLang="en-US" dirty="0"/>
          </a:p>
          <a:p>
            <a:r>
              <a:rPr lang="zh-CN" altLang="en-US" dirty="0"/>
              <a:t>LinSysRes.AddBlock(iPoint, Res_Conv);</a:t>
            </a:r>
          </a:p>
          <a:p>
            <a:r>
              <a:rPr lang="zh-CN" altLang="en-US" dirty="0"/>
              <a:t>LinSysRes.SubtractBlock(jPoint, Res_Conv);</a:t>
            </a:r>
          </a:p>
          <a:p>
            <a:endParaRPr lang="zh-CN" altLang="en-US" dirty="0"/>
          </a:p>
          <a:p>
            <a:r>
              <a:rPr lang="zh-CN" altLang="en-US" dirty="0"/>
              <a:t>/*--- Set implicit computation ---*/</a:t>
            </a:r>
          </a:p>
          <a:p>
            <a:r>
              <a:rPr lang="zh-CN" altLang="en-US" dirty="0"/>
              <a:t>if (implicit) {</a:t>
            </a:r>
          </a:p>
          <a:p>
            <a:r>
              <a:rPr lang="zh-CN" altLang="en-US" dirty="0"/>
              <a:t>Jacobian.AddBlock(iPoint, iPoint, Jacobian_i);</a:t>
            </a:r>
          </a:p>
          <a:p>
            <a:r>
              <a:rPr lang="zh-CN" altLang="en-US" dirty="0"/>
              <a:t>Jacobian.AddBlock(iPoint, jPoint, Jacobian_j);</a:t>
            </a:r>
          </a:p>
          <a:p>
            <a:r>
              <a:rPr lang="zh-CN" altLang="en-US" dirty="0"/>
              <a:t>Jacobian.SubtractBlock(jPoint, iPoint, Jacobian_i);</a:t>
            </a:r>
          </a:p>
          <a:p>
            <a:r>
              <a:rPr lang="zh-CN" altLang="en-US" dirty="0"/>
              <a:t>Jacobian.SubtractBlock(jPoint, jPoint, Jacobian_j);</a:t>
            </a:r>
          </a:p>
          <a:p>
            <a:r>
              <a:rPr lang="zh-CN" altLang="en-US" dirty="0"/>
              <a:t>}</a:t>
            </a:r>
            <a:endParaRPr lang="en-US" altLang="zh-CN" dirty="0"/>
          </a:p>
          <a:p>
            <a:endParaRPr lang="en-US" altLang="zh-CN" dirty="0"/>
          </a:p>
          <a:p>
            <a:r>
              <a:rPr lang="zh-CN" altLang="en-US" dirty="0"/>
              <a:t>这里想说明它计算的落脚点在</a:t>
            </a:r>
            <a:r>
              <a:rPr lang="en-US" altLang="zh-CN" dirty="0" err="1"/>
              <a:t>Res_Conv</a:t>
            </a:r>
            <a:r>
              <a:rPr lang="zh-CN" altLang="en-US" dirty="0"/>
              <a:t>和</a:t>
            </a:r>
            <a:r>
              <a:rPr lang="en-US" altLang="zh-CN" dirty="0"/>
              <a:t>Jacobian</a:t>
            </a:r>
            <a:r>
              <a:rPr lang="zh-CN" altLang="en-US" dirty="0"/>
              <a:t>的</a:t>
            </a:r>
          </a:p>
        </p:txBody>
      </p:sp>
      <p:sp>
        <p:nvSpPr>
          <p:cNvPr id="6" name="矩形 5"/>
          <p:cNvSpPr/>
          <p:nvPr/>
        </p:nvSpPr>
        <p:spPr>
          <a:xfrm>
            <a:off x="6600056" y="1038796"/>
            <a:ext cx="6096000" cy="4801314"/>
          </a:xfrm>
          <a:prstGeom prst="rect">
            <a:avLst/>
          </a:prstGeom>
        </p:spPr>
        <p:txBody>
          <a:bodyPr>
            <a:spAutoFit/>
          </a:bodyPr>
          <a:lstStyle/>
          <a:p>
            <a:r>
              <a:rPr lang="en-US" altLang="zh-CN" b="1" dirty="0" err="1"/>
              <a:t>solver_container</a:t>
            </a:r>
            <a:r>
              <a:rPr lang="en-US" altLang="zh-CN" b="1" dirty="0"/>
              <a:t>[</a:t>
            </a:r>
            <a:r>
              <a:rPr lang="en-US" altLang="zh-CN" b="1" dirty="0" err="1"/>
              <a:t>MainSolver</a:t>
            </a:r>
            <a:r>
              <a:rPr lang="en-US" altLang="zh-CN" b="1" dirty="0"/>
              <a:t>]-&gt;</a:t>
            </a:r>
            <a:r>
              <a:rPr lang="en-US" altLang="zh-CN" b="1" dirty="0" err="1"/>
              <a:t>Viscous_Residual</a:t>
            </a:r>
            <a:r>
              <a:rPr lang="en-US" altLang="zh-CN" b="1" dirty="0"/>
              <a:t>();</a:t>
            </a:r>
          </a:p>
          <a:p>
            <a:r>
              <a:rPr lang="en-US" altLang="zh-CN" dirty="0"/>
              <a:t>{</a:t>
            </a:r>
          </a:p>
          <a:p>
            <a:r>
              <a:rPr lang="zh-CN" altLang="en-US" dirty="0"/>
              <a:t>numerics-&gt;ComputeResidual(Res_Conv, Jacobian_i, Jacobian_j, config);</a:t>
            </a:r>
          </a:p>
          <a:p>
            <a:endParaRPr lang="zh-CN" altLang="en-US" dirty="0"/>
          </a:p>
          <a:p>
            <a:r>
              <a:rPr lang="zh-CN" altLang="en-US" dirty="0"/>
              <a:t>/*--- Update convective and artificial dissipation residuals ---*/</a:t>
            </a:r>
          </a:p>
          <a:p>
            <a:endParaRPr lang="zh-CN" altLang="en-US" dirty="0"/>
          </a:p>
          <a:p>
            <a:r>
              <a:rPr lang="zh-CN" altLang="en-US" dirty="0"/>
              <a:t>LinSysRes.AddBlock(iPoint, Res_Conv);</a:t>
            </a:r>
          </a:p>
          <a:p>
            <a:r>
              <a:rPr lang="zh-CN" altLang="en-US" dirty="0"/>
              <a:t>LinSysRes.SubtractBlock(jPoint, Res_Conv);</a:t>
            </a:r>
          </a:p>
          <a:p>
            <a:endParaRPr lang="zh-CN" altLang="en-US" dirty="0"/>
          </a:p>
          <a:p>
            <a:r>
              <a:rPr lang="zh-CN" altLang="en-US" dirty="0"/>
              <a:t>/*--- Set implicit computation ---*/</a:t>
            </a:r>
          </a:p>
          <a:p>
            <a:r>
              <a:rPr lang="zh-CN" altLang="en-US" dirty="0"/>
              <a:t>if (implicit) {</a:t>
            </a:r>
          </a:p>
          <a:p>
            <a:r>
              <a:rPr lang="zh-CN" altLang="en-US" dirty="0"/>
              <a:t>Jacobian.AddBlock(iPoint, iPoint, Jacobian_i);</a:t>
            </a:r>
          </a:p>
          <a:p>
            <a:r>
              <a:rPr lang="zh-CN" altLang="en-US" dirty="0"/>
              <a:t>Jacobian.AddBlock(iPoint, jPoint, Jacobian_j);</a:t>
            </a:r>
          </a:p>
          <a:p>
            <a:r>
              <a:rPr lang="zh-CN" altLang="en-US" dirty="0"/>
              <a:t>Jacobian.SubtractBlock(jPoint, iPoint, Jacobian_i);</a:t>
            </a:r>
          </a:p>
          <a:p>
            <a:r>
              <a:rPr lang="zh-CN" altLang="en-US" dirty="0"/>
              <a:t>Jacobian.SubtractBlock(jPoint, jPoint, Jacobian_j);</a:t>
            </a:r>
          </a:p>
          <a:p>
            <a:r>
              <a:rPr lang="zh-CN" altLang="en-US" dirty="0"/>
              <a:t>}</a:t>
            </a:r>
          </a:p>
        </p:txBody>
      </p:sp>
    </p:spTree>
    <p:extLst>
      <p:ext uri="{BB962C8B-B14F-4D97-AF65-F5344CB8AC3E}">
        <p14:creationId xmlns:p14="http://schemas.microsoft.com/office/powerpoint/2010/main" val="1413573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SU2</a:t>
            </a:r>
            <a:endParaRPr lang="zh-CN" altLang="en-US"/>
          </a:p>
        </p:txBody>
      </p:sp>
      <p:sp>
        <p:nvSpPr>
          <p:cNvPr id="6" name="内容占位符 5"/>
          <p:cNvSpPr>
            <a:spLocks noGrp="1"/>
          </p:cNvSpPr>
          <p:nvPr>
            <p:ph idx="1"/>
          </p:nvPr>
        </p:nvSpPr>
        <p:spPr/>
        <p:txBody>
          <a:bodyPr/>
          <a:lstStyle/>
          <a:p>
            <a:r>
              <a:rPr lang="en-US" altLang="zh-CN"/>
              <a:t>Language</a:t>
            </a:r>
            <a:r>
              <a:rPr lang="zh-CN" altLang="en-US"/>
              <a:t>：</a:t>
            </a:r>
            <a:r>
              <a:rPr lang="en-US" altLang="zh-CN"/>
              <a:t>C++&amp;Python</a:t>
            </a:r>
          </a:p>
          <a:p>
            <a:r>
              <a:rPr lang="en-US" altLang="zh-CN"/>
              <a:t>Purpose</a:t>
            </a:r>
          </a:p>
          <a:p>
            <a:pPr lvl="1"/>
            <a:r>
              <a:rPr lang="en-US" altLang="zh-CN" b="1"/>
              <a:t>the numerical solution of PDE</a:t>
            </a:r>
          </a:p>
          <a:p>
            <a:pPr lvl="1"/>
            <a:r>
              <a:rPr lang="en-US" altLang="zh-CN" b="1"/>
              <a:t>the PDE constrained optimization</a:t>
            </a:r>
          </a:p>
          <a:p>
            <a:r>
              <a:rPr lang="en-US" altLang="zh-CN"/>
              <a:t>Application</a:t>
            </a:r>
          </a:p>
          <a:p>
            <a:pPr lvl="1"/>
            <a:r>
              <a:rPr lang="en-US" altLang="zh-CN"/>
              <a:t>Primary: CFD &amp;&amp; Aerodynamic shape optimization</a:t>
            </a:r>
          </a:p>
          <a:p>
            <a:r>
              <a:rPr lang="en-US" altLang="zh-CN"/>
              <a:t>Method</a:t>
            </a:r>
          </a:p>
          <a:p>
            <a:pPr lvl="1"/>
            <a:r>
              <a:rPr lang="en-US" altLang="zh-CN"/>
              <a:t>continuous and discrete adjoint for calculating the sensitivities/gradients of a scalar field</a:t>
            </a:r>
          </a:p>
          <a:p>
            <a:r>
              <a:rPr lang="en-US" altLang="zh-CN"/>
              <a:t>Lead Developers</a:t>
            </a:r>
            <a:r>
              <a:rPr lang="zh-CN" altLang="en-US"/>
              <a:t>：</a:t>
            </a:r>
            <a:endParaRPr lang="en-US" altLang="zh-CN"/>
          </a:p>
          <a:p>
            <a:pPr lvl="1"/>
            <a:r>
              <a:rPr lang="en-US" altLang="zh-CN"/>
              <a:t>Dr.Francisco &amp; Dr.Thomas &amp;Dr.Economon &amp;...</a:t>
            </a:r>
          </a:p>
        </p:txBody>
      </p:sp>
    </p:spTree>
    <p:extLst>
      <p:ext uri="{BB962C8B-B14F-4D97-AF65-F5344CB8AC3E}">
        <p14:creationId xmlns:p14="http://schemas.microsoft.com/office/powerpoint/2010/main" val="411837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11809312" cy="523220"/>
          </a:xfrm>
          <a:prstGeom prst="rect">
            <a:avLst/>
          </a:prstGeom>
        </p:spPr>
        <p:txBody>
          <a:bodyPr wrap="square">
            <a:spAutoFit/>
          </a:bodyPr>
          <a:lstStyle/>
          <a:p>
            <a:r>
              <a:rPr lang="en-US" altLang="zh-CN" sz="2800" b="1" dirty="0">
                <a:solidFill>
                  <a:srgbClr val="CC00CC"/>
                </a:solidFill>
              </a:rPr>
              <a:t>void </a:t>
            </a:r>
            <a:r>
              <a:rPr lang="en-US" altLang="zh-CN" sz="2800" b="1" dirty="0" err="1">
                <a:solidFill>
                  <a:srgbClr val="CC00CC"/>
                </a:solidFill>
              </a:rPr>
              <a:t>CIntegration</a:t>
            </a:r>
            <a:r>
              <a:rPr lang="en-US" altLang="zh-CN" sz="2800" b="1" dirty="0">
                <a:solidFill>
                  <a:srgbClr val="CC00CC"/>
                </a:solidFill>
              </a:rPr>
              <a:t>::</a:t>
            </a:r>
            <a:r>
              <a:rPr lang="en-US" altLang="zh-CN" sz="2800" b="1" dirty="0" err="1">
                <a:solidFill>
                  <a:srgbClr val="CC00CC"/>
                </a:solidFill>
              </a:rPr>
              <a:t>Space_Integration</a:t>
            </a:r>
            <a:r>
              <a:rPr lang="en-US" altLang="zh-CN" sz="2800" b="1">
                <a:solidFill>
                  <a:srgbClr val="CC00CC"/>
                </a:solidFill>
              </a:rPr>
              <a:t>                 </a:t>
            </a:r>
            <a:endParaRPr lang="en-US" altLang="zh-CN" sz="2800" b="1" dirty="0"/>
          </a:p>
        </p:txBody>
      </p:sp>
      <p:sp>
        <p:nvSpPr>
          <p:cNvPr id="3" name="矩形 2"/>
          <p:cNvSpPr/>
          <p:nvPr/>
        </p:nvSpPr>
        <p:spPr>
          <a:xfrm>
            <a:off x="-19834" y="764704"/>
            <a:ext cx="6981201" cy="646331"/>
          </a:xfrm>
          <a:prstGeom prst="rect">
            <a:avLst/>
          </a:prstGeom>
        </p:spPr>
        <p:txBody>
          <a:bodyPr wrap="square">
            <a:spAutoFit/>
          </a:bodyPr>
          <a:lstStyle/>
          <a:p>
            <a:endParaRPr lang="en-US" altLang="zh-CN" dirty="0"/>
          </a:p>
          <a:p>
            <a:endParaRPr lang="zh-CN" altLang="en-US" dirty="0"/>
          </a:p>
        </p:txBody>
      </p:sp>
      <p:sp>
        <p:nvSpPr>
          <p:cNvPr id="4" name="文本框 3"/>
          <p:cNvSpPr txBox="1"/>
          <p:nvPr/>
        </p:nvSpPr>
        <p:spPr>
          <a:xfrm>
            <a:off x="5879976" y="44624"/>
            <a:ext cx="6470041" cy="369332"/>
          </a:xfrm>
          <a:prstGeom prst="rect">
            <a:avLst/>
          </a:prstGeom>
          <a:noFill/>
        </p:spPr>
        <p:txBody>
          <a:bodyPr wrap="none" rtlCol="0">
            <a:spAutoFit/>
          </a:bodyPr>
          <a:lstStyle/>
          <a:p>
            <a:r>
              <a:rPr lang="zh-CN" altLang="en-US" b="1" dirty="0"/>
              <a:t>这里着重看一下它最后算出来的通量和雅可比矩阵是怎么存的</a:t>
            </a:r>
          </a:p>
        </p:txBody>
      </p:sp>
      <p:sp>
        <p:nvSpPr>
          <p:cNvPr id="5" name="矩形 4"/>
          <p:cNvSpPr/>
          <p:nvPr/>
        </p:nvSpPr>
        <p:spPr>
          <a:xfrm>
            <a:off x="209817" y="1799818"/>
            <a:ext cx="6096000" cy="954107"/>
          </a:xfrm>
          <a:prstGeom prst="rect">
            <a:avLst/>
          </a:prstGeom>
        </p:spPr>
        <p:txBody>
          <a:bodyPr>
            <a:spAutoFit/>
          </a:bodyPr>
          <a:lstStyle/>
          <a:p>
            <a:r>
              <a:rPr lang="zh-CN" altLang="en-US" sz="2000" b="1" dirty="0">
                <a:effectLst>
                  <a:outerShdw blurRad="38100" dist="38100" dir="2700000" algn="tl">
                    <a:srgbClr val="000000">
                      <a:alpha val="43137"/>
                    </a:srgbClr>
                  </a:outerShdw>
                </a:effectLst>
              </a:rPr>
              <a:t>守恒通量残差的写入：</a:t>
            </a:r>
            <a:endParaRPr lang="en-US" altLang="zh-CN" sz="2000" b="1" dirty="0">
              <a:effectLst>
                <a:outerShdw blurRad="38100" dist="38100" dir="2700000" algn="tl">
                  <a:srgbClr val="000000">
                    <a:alpha val="43137"/>
                  </a:srgbClr>
                </a:outerShdw>
              </a:effectLst>
            </a:endParaRPr>
          </a:p>
          <a:p>
            <a:r>
              <a:rPr lang="zh-CN" altLang="en-US" dirty="0"/>
              <a:t>LinSysRes.AddBlock(iPoint, Res_Conv);</a:t>
            </a:r>
          </a:p>
          <a:p>
            <a:r>
              <a:rPr lang="zh-CN" altLang="en-US" dirty="0"/>
              <a:t>LinSysRes.SubtractBlock(jPoint, Res_Conv);</a:t>
            </a:r>
          </a:p>
        </p:txBody>
      </p:sp>
      <p:sp>
        <p:nvSpPr>
          <p:cNvPr id="6" name="矩形 5"/>
          <p:cNvSpPr/>
          <p:nvPr/>
        </p:nvSpPr>
        <p:spPr>
          <a:xfrm>
            <a:off x="204866" y="2711606"/>
            <a:ext cx="6100951" cy="2585323"/>
          </a:xfrm>
          <a:prstGeom prst="rect">
            <a:avLst/>
          </a:prstGeom>
        </p:spPr>
        <p:txBody>
          <a:bodyPr wrap="square">
            <a:spAutoFit/>
          </a:bodyPr>
          <a:lstStyle/>
          <a:p>
            <a:r>
              <a:rPr lang="zh-CN" altLang="en-US" dirty="0"/>
              <a:t>void CSysVector::AddBlock(unsigned long val_ipoint, </a:t>
            </a:r>
            <a:endParaRPr lang="en-US" altLang="zh-CN" dirty="0"/>
          </a:p>
          <a:p>
            <a:r>
              <a:rPr lang="zh-CN" altLang="en-US" dirty="0"/>
              <a:t>su2double *val_residual) {</a:t>
            </a:r>
          </a:p>
          <a:p>
            <a:r>
              <a:rPr lang="zh-CN" altLang="en-US" dirty="0"/>
              <a:t>unsigned short iVar;</a:t>
            </a:r>
          </a:p>
          <a:p>
            <a:endParaRPr lang="zh-CN" altLang="en-US" dirty="0"/>
          </a:p>
          <a:p>
            <a:r>
              <a:rPr lang="zh-CN" altLang="en-US" dirty="0"/>
              <a:t>for (iVar = 0; iVar &lt; nVar; iVar++)</a:t>
            </a:r>
          </a:p>
          <a:p>
            <a:r>
              <a:rPr lang="zh-CN" altLang="en-US" dirty="0">
                <a:solidFill>
                  <a:srgbClr val="FF0000"/>
                </a:solidFill>
              </a:rPr>
              <a:t>vec_val[val_ipoint*nVar+iVar] += val_residual[iVar];</a:t>
            </a:r>
          </a:p>
          <a:p>
            <a:r>
              <a:rPr lang="zh-CN" altLang="en-US" dirty="0"/>
              <a:t>}</a:t>
            </a:r>
            <a:endParaRPr lang="en-US" altLang="zh-CN" dirty="0"/>
          </a:p>
          <a:p>
            <a:r>
              <a:rPr lang="en-US" altLang="zh-CN" dirty="0"/>
              <a:t>//</a:t>
            </a:r>
            <a:r>
              <a:rPr lang="en-US" altLang="zh-CN" dirty="0" err="1"/>
              <a:t>Res_Conv</a:t>
            </a:r>
            <a:r>
              <a:rPr lang="en-US" altLang="zh-CN" dirty="0"/>
              <a:t> </a:t>
            </a:r>
            <a:r>
              <a:rPr lang="zh-CN" altLang="en-US" dirty="0"/>
              <a:t>是一个列向量</a:t>
            </a:r>
            <a:endParaRPr lang="en-US" altLang="zh-CN" dirty="0"/>
          </a:p>
          <a:p>
            <a:r>
              <a:rPr lang="zh-CN" altLang="en-US" dirty="0"/>
              <a:t>右图</a:t>
            </a:r>
            <a:r>
              <a:rPr lang="en-US" altLang="zh-CN" dirty="0"/>
              <a:t>20</a:t>
            </a:r>
            <a:r>
              <a:rPr lang="zh-CN" altLang="en-US" dirty="0"/>
              <a:t>个点，列向量长度</a:t>
            </a:r>
            <a:r>
              <a:rPr lang="en-US" altLang="zh-CN" dirty="0"/>
              <a:t>80</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020" y="758036"/>
            <a:ext cx="6851986" cy="5138990"/>
          </a:xfrm>
          <a:prstGeom prst="rect">
            <a:avLst/>
          </a:prstGeom>
        </p:spPr>
      </p:pic>
      <p:sp>
        <p:nvSpPr>
          <p:cNvPr id="8" name="文本框 7"/>
          <p:cNvSpPr txBox="1"/>
          <p:nvPr/>
        </p:nvSpPr>
        <p:spPr>
          <a:xfrm>
            <a:off x="7540900" y="6165304"/>
            <a:ext cx="2624436" cy="369332"/>
          </a:xfrm>
          <a:prstGeom prst="rect">
            <a:avLst/>
          </a:prstGeom>
          <a:noFill/>
        </p:spPr>
        <p:txBody>
          <a:bodyPr wrap="none" rtlCol="0">
            <a:spAutoFit/>
          </a:bodyPr>
          <a:lstStyle/>
          <a:p>
            <a:r>
              <a:rPr lang="zh-CN" altLang="en-US" b="1" dirty="0"/>
              <a:t>单核</a:t>
            </a:r>
            <a:r>
              <a:rPr lang="en-US" altLang="zh-CN" b="1" dirty="0"/>
              <a:t>debug</a:t>
            </a:r>
            <a:r>
              <a:rPr lang="zh-CN" altLang="en-US" b="1" dirty="0"/>
              <a:t>算例：</a:t>
            </a:r>
            <a:r>
              <a:rPr lang="en-US" altLang="zh-CN" b="1" dirty="0"/>
              <a:t>20</a:t>
            </a:r>
            <a:r>
              <a:rPr lang="zh-CN" altLang="en-US" b="1" dirty="0"/>
              <a:t>个点</a:t>
            </a:r>
          </a:p>
        </p:txBody>
      </p:sp>
    </p:spTree>
    <p:extLst>
      <p:ext uri="{BB962C8B-B14F-4D97-AF65-F5344CB8AC3E}">
        <p14:creationId xmlns:p14="http://schemas.microsoft.com/office/powerpoint/2010/main" val="31917662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923494" y="2713607"/>
            <a:ext cx="7237822" cy="4596827"/>
            <a:chOff x="6961367" y="2279919"/>
            <a:chExt cx="7237822" cy="4596827"/>
          </a:xfrm>
        </p:grpSpPr>
        <p:pic>
          <p:nvPicPr>
            <p:cNvPr id="10" name="图片 9"/>
            <p:cNvPicPr>
              <a:picLocks noChangeAspect="1"/>
            </p:cNvPicPr>
            <p:nvPr/>
          </p:nvPicPr>
          <p:blipFill>
            <a:blip r:embed="rId3"/>
            <a:stretch>
              <a:fillRect/>
            </a:stretch>
          </p:blipFill>
          <p:spPr>
            <a:xfrm>
              <a:off x="6961367" y="2279919"/>
              <a:ext cx="7237822" cy="4596827"/>
            </a:xfrm>
            <a:prstGeom prst="rect">
              <a:avLst/>
            </a:prstGeom>
          </p:spPr>
        </p:pic>
        <p:sp>
          <p:nvSpPr>
            <p:cNvPr id="12" name="椭圆 11"/>
            <p:cNvSpPr/>
            <p:nvPr/>
          </p:nvSpPr>
          <p:spPr>
            <a:xfrm>
              <a:off x="10272464" y="4653136"/>
              <a:ext cx="720080" cy="7200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1557090" y="4653136"/>
              <a:ext cx="720080" cy="7200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91344" y="143054"/>
            <a:ext cx="11809312" cy="523220"/>
          </a:xfrm>
          <a:prstGeom prst="rect">
            <a:avLst/>
          </a:prstGeom>
        </p:spPr>
        <p:txBody>
          <a:bodyPr wrap="square">
            <a:spAutoFit/>
          </a:bodyPr>
          <a:lstStyle/>
          <a:p>
            <a:r>
              <a:rPr lang="en-US" altLang="zh-CN" sz="2800" b="1" dirty="0">
                <a:solidFill>
                  <a:srgbClr val="CC00CC"/>
                </a:solidFill>
              </a:rPr>
              <a:t>void </a:t>
            </a:r>
            <a:r>
              <a:rPr lang="en-US" altLang="zh-CN" sz="2800" b="1" dirty="0" err="1">
                <a:solidFill>
                  <a:srgbClr val="CC00CC"/>
                </a:solidFill>
              </a:rPr>
              <a:t>CIntegration</a:t>
            </a:r>
            <a:r>
              <a:rPr lang="en-US" altLang="zh-CN" sz="2800" b="1" dirty="0">
                <a:solidFill>
                  <a:srgbClr val="CC00CC"/>
                </a:solidFill>
              </a:rPr>
              <a:t>::</a:t>
            </a:r>
            <a:r>
              <a:rPr lang="en-US" altLang="zh-CN" sz="2800" b="1" dirty="0" err="1">
                <a:solidFill>
                  <a:srgbClr val="CC00CC"/>
                </a:solidFill>
              </a:rPr>
              <a:t>Space_Integration</a:t>
            </a:r>
            <a:r>
              <a:rPr lang="en-US" altLang="zh-CN" sz="2800" b="1">
                <a:solidFill>
                  <a:srgbClr val="CC00CC"/>
                </a:solidFill>
              </a:rPr>
              <a:t>                 </a:t>
            </a:r>
            <a:endParaRPr lang="en-US" altLang="zh-CN" sz="2800" b="1" dirty="0"/>
          </a:p>
        </p:txBody>
      </p:sp>
      <p:sp>
        <p:nvSpPr>
          <p:cNvPr id="3" name="矩形 2"/>
          <p:cNvSpPr/>
          <p:nvPr/>
        </p:nvSpPr>
        <p:spPr>
          <a:xfrm>
            <a:off x="-19834" y="764704"/>
            <a:ext cx="6981201" cy="646331"/>
          </a:xfrm>
          <a:prstGeom prst="rect">
            <a:avLst/>
          </a:prstGeom>
        </p:spPr>
        <p:txBody>
          <a:bodyPr wrap="square">
            <a:spAutoFit/>
          </a:bodyPr>
          <a:lstStyle/>
          <a:p>
            <a:endParaRPr lang="en-US" altLang="zh-CN" dirty="0"/>
          </a:p>
          <a:p>
            <a:endParaRPr lang="zh-CN" altLang="en-US" dirty="0"/>
          </a:p>
        </p:txBody>
      </p:sp>
      <p:sp>
        <p:nvSpPr>
          <p:cNvPr id="4" name="文本框 3"/>
          <p:cNvSpPr txBox="1"/>
          <p:nvPr/>
        </p:nvSpPr>
        <p:spPr>
          <a:xfrm>
            <a:off x="5879976" y="44624"/>
            <a:ext cx="6470041" cy="369332"/>
          </a:xfrm>
          <a:prstGeom prst="rect">
            <a:avLst/>
          </a:prstGeom>
          <a:noFill/>
        </p:spPr>
        <p:txBody>
          <a:bodyPr wrap="none" rtlCol="0">
            <a:spAutoFit/>
          </a:bodyPr>
          <a:lstStyle/>
          <a:p>
            <a:r>
              <a:rPr lang="zh-CN" altLang="en-US" b="1" dirty="0"/>
              <a:t>这里着重看一下它最后算出来的通量和雅可比矩阵是怎么存的</a:t>
            </a:r>
          </a:p>
        </p:txBody>
      </p:sp>
      <p:sp>
        <p:nvSpPr>
          <p:cNvPr id="9" name="矩形 8"/>
          <p:cNvSpPr/>
          <p:nvPr/>
        </p:nvSpPr>
        <p:spPr>
          <a:xfrm>
            <a:off x="220214" y="5229200"/>
            <a:ext cx="6096000" cy="1508105"/>
          </a:xfrm>
          <a:prstGeom prst="rect">
            <a:avLst/>
          </a:prstGeom>
        </p:spPr>
        <p:txBody>
          <a:bodyPr>
            <a:spAutoFit/>
          </a:bodyPr>
          <a:lstStyle/>
          <a:p>
            <a:r>
              <a:rPr lang="zh-CN" altLang="en-US" sz="2000" b="1" dirty="0">
                <a:effectLst>
                  <a:outerShdw blurRad="38100" dist="38100" dir="2700000" algn="tl">
                    <a:srgbClr val="000000">
                      <a:alpha val="43137"/>
                    </a:srgbClr>
                  </a:outerShdw>
                </a:effectLst>
              </a:rPr>
              <a:t>雅可比矩阵的写入</a:t>
            </a:r>
            <a:endParaRPr lang="en-US" altLang="zh-CN" sz="2000" b="1" dirty="0">
              <a:effectLst>
                <a:outerShdw blurRad="38100" dist="38100" dir="2700000" algn="tl">
                  <a:srgbClr val="000000">
                    <a:alpha val="43137"/>
                  </a:srgbClr>
                </a:outerShdw>
              </a:effectLst>
            </a:endParaRPr>
          </a:p>
          <a:p>
            <a:r>
              <a:rPr lang="zh-CN" altLang="en-US" dirty="0"/>
              <a:t>Jacobian.AddBlock(iPoint, iPoint, Jacobian_i);</a:t>
            </a:r>
          </a:p>
          <a:p>
            <a:r>
              <a:rPr lang="zh-CN" altLang="en-US" dirty="0"/>
              <a:t>Jacobian.AddBlock(iPoint, jPoint, Jacobian_j);</a:t>
            </a:r>
          </a:p>
          <a:p>
            <a:r>
              <a:rPr lang="zh-CN" altLang="en-US" dirty="0"/>
              <a:t>Jacobian.SubtractBlock(jPoint, iPoint, Jacobian_i);</a:t>
            </a:r>
          </a:p>
          <a:p>
            <a:r>
              <a:rPr lang="zh-CN" altLang="en-US" dirty="0"/>
              <a:t>Jacobian.SubtractBlock(jPoint, jPoint, Jacobian_j);</a:t>
            </a:r>
          </a:p>
        </p:txBody>
      </p:sp>
      <p:sp>
        <p:nvSpPr>
          <p:cNvPr id="11" name="矩形 10"/>
          <p:cNvSpPr/>
          <p:nvPr/>
        </p:nvSpPr>
        <p:spPr>
          <a:xfrm>
            <a:off x="-158018" y="618178"/>
            <a:ext cx="14246905" cy="3416320"/>
          </a:xfrm>
          <a:prstGeom prst="rect">
            <a:avLst/>
          </a:prstGeom>
        </p:spPr>
        <p:txBody>
          <a:bodyPr wrap="square">
            <a:spAutoFit/>
          </a:bodyPr>
          <a:lstStyle/>
          <a:p>
            <a:r>
              <a:rPr lang="zh-CN" altLang="en-US" dirty="0"/>
              <a:t>void CSysMatrix::AddBlock(unsigned long block_i, unsigned long block_j, su2double **val_block) {</a:t>
            </a:r>
          </a:p>
          <a:p>
            <a:pPr lvl="1"/>
            <a:r>
              <a:rPr lang="zh-CN" altLang="en-US" dirty="0"/>
              <a:t>unsigned long iVar, jVar, index, step = 0;</a:t>
            </a:r>
          </a:p>
          <a:p>
            <a:pPr lvl="1"/>
            <a:r>
              <a:rPr lang="zh-CN" altLang="en-US" dirty="0"/>
              <a:t>for (index = row_ptr[block_i]; index &lt; row_ptr[block_i+1]; index++) {</a:t>
            </a:r>
          </a:p>
          <a:p>
            <a:pPr lvl="1"/>
            <a:r>
              <a:rPr lang="en-US" altLang="zh-CN" dirty="0"/>
              <a:t>	</a:t>
            </a:r>
            <a:r>
              <a:rPr lang="zh-CN" altLang="en-US" dirty="0"/>
              <a:t>step++;</a:t>
            </a:r>
          </a:p>
          <a:p>
            <a:pPr lvl="2"/>
            <a:r>
              <a:rPr lang="zh-CN" altLang="en-US" dirty="0"/>
              <a:t>if (col_ind[index] == block_j) {</a:t>
            </a:r>
          </a:p>
          <a:p>
            <a:pPr lvl="3"/>
            <a:r>
              <a:rPr lang="zh-CN" altLang="en-US" dirty="0"/>
              <a:t>for (iVar = 0; iVar &lt; nVar; iVar++)</a:t>
            </a:r>
          </a:p>
          <a:p>
            <a:pPr lvl="3"/>
            <a:r>
              <a:rPr lang="en-US" altLang="zh-CN" dirty="0"/>
              <a:t>	</a:t>
            </a:r>
            <a:r>
              <a:rPr lang="zh-CN" altLang="en-US" dirty="0"/>
              <a:t>for (jVar = 0; jVar &lt; nEqn; jVar++)</a:t>
            </a:r>
          </a:p>
          <a:p>
            <a:pPr lvl="2"/>
            <a:r>
              <a:rPr lang="en-US" altLang="zh-CN" dirty="0"/>
              <a:t>		</a:t>
            </a:r>
            <a:r>
              <a:rPr lang="zh-CN" altLang="en-US" dirty="0"/>
              <a:t>matrix[(row_ptr[block_i]+step-1)*nVar*nEqn+iVar*nEqn+jVar] += SU2_TYPE::GetValue(val_block[iVar][jVar]);</a:t>
            </a:r>
          </a:p>
          <a:p>
            <a:pPr lvl="2"/>
            <a:r>
              <a:rPr lang="zh-CN" altLang="en-US" dirty="0"/>
              <a:t>break;</a:t>
            </a:r>
          </a:p>
          <a:p>
            <a:pPr lvl="2"/>
            <a:r>
              <a:rPr lang="zh-CN" altLang="en-US" dirty="0"/>
              <a:t>}</a:t>
            </a:r>
          </a:p>
          <a:p>
            <a:pPr lvl="1"/>
            <a:r>
              <a:rPr lang="zh-CN" altLang="en-US" dirty="0"/>
              <a:t>}</a:t>
            </a:r>
          </a:p>
          <a:p>
            <a:r>
              <a:rPr lang="zh-CN" altLang="en-US" dirty="0"/>
              <a:t>}</a:t>
            </a:r>
          </a:p>
        </p:txBody>
      </p:sp>
      <p:cxnSp>
        <p:nvCxnSpPr>
          <p:cNvPr id="16" name="直接箭头连接符 15"/>
          <p:cNvCxnSpPr>
            <a:stCxn id="12" idx="2"/>
          </p:cNvCxnSpPr>
          <p:nvPr/>
        </p:nvCxnSpPr>
        <p:spPr>
          <a:xfrm flipH="1">
            <a:off x="4515273" y="5446864"/>
            <a:ext cx="3719318" cy="2160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4456555" y="5806904"/>
            <a:ext cx="5170756" cy="1763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490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11809312" cy="523220"/>
          </a:xfrm>
          <a:prstGeom prst="rect">
            <a:avLst/>
          </a:prstGeom>
        </p:spPr>
        <p:txBody>
          <a:bodyPr wrap="square">
            <a:spAutoFit/>
          </a:bodyPr>
          <a:lstStyle/>
          <a:p>
            <a:r>
              <a:rPr lang="en-US" altLang="zh-CN" sz="2800" b="1" dirty="0" err="1">
                <a:solidFill>
                  <a:srgbClr val="CC00CC"/>
                </a:solidFill>
              </a:rPr>
              <a:t>CEulerSolver</a:t>
            </a:r>
            <a:r>
              <a:rPr lang="en-US" altLang="zh-CN" sz="2800" b="1" dirty="0">
                <a:solidFill>
                  <a:srgbClr val="CC00CC"/>
                </a:solidFill>
              </a:rPr>
              <a:t>::</a:t>
            </a:r>
            <a:r>
              <a:rPr lang="en-US" altLang="zh-CN" sz="2800" b="1" dirty="0" err="1">
                <a:solidFill>
                  <a:srgbClr val="CC00CC"/>
                </a:solidFill>
              </a:rPr>
              <a:t>ImplicitEuler_Iteration</a:t>
            </a:r>
            <a:endParaRPr lang="en-US" altLang="zh-CN" sz="2800" b="1" dirty="0"/>
          </a:p>
        </p:txBody>
      </p:sp>
      <p:sp>
        <p:nvSpPr>
          <p:cNvPr id="3" name="矩形 2"/>
          <p:cNvSpPr/>
          <p:nvPr/>
        </p:nvSpPr>
        <p:spPr>
          <a:xfrm>
            <a:off x="-19834" y="764704"/>
            <a:ext cx="6981201" cy="646331"/>
          </a:xfrm>
          <a:prstGeom prst="rect">
            <a:avLst/>
          </a:prstGeom>
        </p:spPr>
        <p:txBody>
          <a:bodyPr wrap="square">
            <a:spAutoFit/>
          </a:bodyPr>
          <a:lstStyle/>
          <a:p>
            <a:endParaRPr lang="en-US" altLang="zh-CN" dirty="0"/>
          </a:p>
          <a:p>
            <a:endParaRPr lang="zh-CN" altLang="en-US" dirty="0"/>
          </a:p>
        </p:txBody>
      </p:sp>
      <p:sp>
        <p:nvSpPr>
          <p:cNvPr id="5" name="文本框 4"/>
          <p:cNvSpPr txBox="1"/>
          <p:nvPr/>
        </p:nvSpPr>
        <p:spPr>
          <a:xfrm>
            <a:off x="191344" y="908720"/>
            <a:ext cx="11377264" cy="5909310"/>
          </a:xfrm>
          <a:prstGeom prst="rect">
            <a:avLst/>
          </a:prstGeom>
          <a:noFill/>
        </p:spPr>
        <p:txBody>
          <a:bodyPr wrap="square" rtlCol="0">
            <a:spAutoFit/>
          </a:bodyPr>
          <a:lstStyle/>
          <a:p>
            <a:r>
              <a:rPr lang="zh-CN" altLang="en-US" dirty="0"/>
              <a:t>首先</a:t>
            </a:r>
            <a:endParaRPr lang="en-US" altLang="zh-CN" dirty="0"/>
          </a:p>
          <a:p>
            <a:r>
              <a:rPr lang="en-US" altLang="zh-CN" dirty="0" err="1"/>
              <a:t>SetRes_RMS</a:t>
            </a:r>
            <a:r>
              <a:rPr lang="en-US" altLang="zh-CN" dirty="0"/>
              <a:t>  </a:t>
            </a:r>
            <a:r>
              <a:rPr lang="en-US" altLang="zh-CN" dirty="0" err="1"/>
              <a:t>Residual_RMS</a:t>
            </a:r>
            <a:r>
              <a:rPr lang="zh-CN" altLang="en-US" dirty="0"/>
              <a:t>数组全部置</a:t>
            </a:r>
            <a:r>
              <a:rPr lang="en-US" altLang="zh-CN" dirty="0"/>
              <a:t>0</a:t>
            </a:r>
          </a:p>
          <a:p>
            <a:r>
              <a:rPr lang="en-US" altLang="zh-CN" dirty="0" err="1"/>
              <a:t>SetRes_Max</a:t>
            </a:r>
            <a:r>
              <a:rPr lang="zh-CN" altLang="en-US" dirty="0"/>
              <a:t>：</a:t>
            </a:r>
            <a:r>
              <a:rPr lang="en-US" altLang="zh-CN" dirty="0" err="1"/>
              <a:t>Residual_Max</a:t>
            </a:r>
            <a:r>
              <a:rPr lang="zh-CN" altLang="en-US" dirty="0"/>
              <a:t>数组置</a:t>
            </a:r>
            <a:r>
              <a:rPr lang="en-US" altLang="zh-CN" dirty="0"/>
              <a:t>0</a:t>
            </a:r>
            <a:r>
              <a:rPr lang="zh-CN" altLang="en-US" dirty="0"/>
              <a:t>，</a:t>
            </a:r>
            <a:r>
              <a:rPr lang="en-US" altLang="zh-CN" dirty="0" err="1"/>
              <a:t>Point_Max</a:t>
            </a:r>
            <a:r>
              <a:rPr lang="zh-CN" altLang="en-US" dirty="0"/>
              <a:t>数组置</a:t>
            </a:r>
            <a:r>
              <a:rPr lang="en-US" altLang="zh-CN" dirty="0"/>
              <a:t>0</a:t>
            </a:r>
          </a:p>
          <a:p>
            <a:endParaRPr lang="en-US" altLang="zh-CN" dirty="0"/>
          </a:p>
          <a:p>
            <a:r>
              <a:rPr lang="zh-CN" altLang="en-US" dirty="0"/>
              <a:t>然后算 </a:t>
            </a:r>
            <a:endParaRPr lang="en-US" altLang="zh-CN" dirty="0"/>
          </a:p>
          <a:p>
            <a:endParaRPr lang="en-US" altLang="zh-CN" dirty="0"/>
          </a:p>
          <a:p>
            <a:r>
              <a:rPr lang="zh-CN" altLang="en-US" dirty="0"/>
              <a:t>然后存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425502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11809312" cy="523220"/>
          </a:xfrm>
          <a:prstGeom prst="rect">
            <a:avLst/>
          </a:prstGeom>
        </p:spPr>
        <p:txBody>
          <a:bodyPr wrap="square">
            <a:spAutoFit/>
          </a:bodyPr>
          <a:lstStyle/>
          <a:p>
            <a:r>
              <a:rPr lang="zh-CN" altLang="en-US" sz="2800" b="1" dirty="0">
                <a:solidFill>
                  <a:srgbClr val="CC00CC"/>
                </a:solidFill>
              </a:rPr>
              <a:t>解决一下我心中的疑惑  那个</a:t>
            </a:r>
            <a:r>
              <a:rPr lang="en-US" altLang="zh-CN" sz="2800" b="1" dirty="0">
                <a:solidFill>
                  <a:srgbClr val="CC00CC"/>
                </a:solidFill>
              </a:rPr>
              <a:t>Jacobian</a:t>
            </a:r>
            <a:r>
              <a:rPr lang="zh-CN" altLang="en-US" sz="2800" b="1" dirty="0">
                <a:solidFill>
                  <a:srgbClr val="CC00CC"/>
                </a:solidFill>
              </a:rPr>
              <a:t>矩阵到底长啥样</a:t>
            </a:r>
            <a:endParaRPr lang="en-US" altLang="zh-CN" sz="2800" b="1" dirty="0"/>
          </a:p>
        </p:txBody>
      </p:sp>
      <p:sp>
        <p:nvSpPr>
          <p:cNvPr id="3" name="矩形 2"/>
          <p:cNvSpPr/>
          <p:nvPr/>
        </p:nvSpPr>
        <p:spPr>
          <a:xfrm>
            <a:off x="-19834" y="764704"/>
            <a:ext cx="6981201" cy="646331"/>
          </a:xfrm>
          <a:prstGeom prst="rect">
            <a:avLst/>
          </a:prstGeom>
        </p:spPr>
        <p:txBody>
          <a:bodyPr wrap="square">
            <a:spAutoFit/>
          </a:bodyPr>
          <a:lstStyle/>
          <a:p>
            <a:endParaRPr lang="en-US" altLang="zh-CN" dirty="0"/>
          </a:p>
          <a:p>
            <a:endParaRPr lang="zh-CN" altLang="en-US" dirty="0"/>
          </a:p>
        </p:txBody>
      </p:sp>
      <p:sp>
        <p:nvSpPr>
          <p:cNvPr id="5" name="文本框 4"/>
          <p:cNvSpPr txBox="1"/>
          <p:nvPr/>
        </p:nvSpPr>
        <p:spPr>
          <a:xfrm>
            <a:off x="191344" y="908720"/>
            <a:ext cx="11377264" cy="4524315"/>
          </a:xfrm>
          <a:prstGeom prst="rect">
            <a:avLst/>
          </a:prstGeom>
          <a:noFill/>
        </p:spPr>
        <p:txBody>
          <a:bodyPr wrap="square" rtlCol="0">
            <a:spAutoFit/>
          </a:bodyPr>
          <a:lstStyle/>
          <a:p>
            <a:r>
              <a:rPr lang="zh-CN" altLang="en-US" dirty="0"/>
              <a:t>我先在计算</a:t>
            </a:r>
            <a:r>
              <a:rPr lang="en-US" altLang="zh-CN" dirty="0" err="1"/>
              <a:t>space_integration</a:t>
            </a:r>
            <a:r>
              <a:rPr lang="zh-CN" altLang="en-US" dirty="0"/>
              <a:t>的时候输出矩阵</a:t>
            </a:r>
            <a:endParaRPr lang="en-US" altLang="zh-CN" dirty="0"/>
          </a:p>
          <a:p>
            <a:r>
              <a:rPr lang="zh-CN" altLang="en-US" dirty="0"/>
              <a:t>然后在</a:t>
            </a:r>
            <a:r>
              <a:rPr lang="en-US" altLang="zh-CN" dirty="0"/>
              <a:t>solve</a:t>
            </a:r>
            <a:r>
              <a:rPr lang="zh-CN" altLang="en-US" dirty="0"/>
              <a:t>之前输出矩阵</a:t>
            </a:r>
            <a:endParaRPr lang="en-US" altLang="zh-CN" dirty="0"/>
          </a:p>
          <a:p>
            <a:r>
              <a:rPr lang="zh-CN" altLang="en-US" dirty="0"/>
              <a:t>两者相减我认为是</a:t>
            </a:r>
            <a:r>
              <a:rPr lang="en-US" altLang="zh-CN" dirty="0"/>
              <a:t>Jacobian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384666" y="1988840"/>
            <a:ext cx="3086100" cy="3076575"/>
          </a:xfrm>
          <a:prstGeom prst="rect">
            <a:avLst/>
          </a:prstGeom>
        </p:spPr>
      </p:pic>
      <p:pic>
        <p:nvPicPr>
          <p:cNvPr id="6" name="图片 5"/>
          <p:cNvPicPr>
            <a:picLocks noChangeAspect="1"/>
          </p:cNvPicPr>
          <p:nvPr/>
        </p:nvPicPr>
        <p:blipFill rotWithShape="1">
          <a:blip r:embed="rId4"/>
          <a:srcRect l="1745"/>
          <a:stretch/>
        </p:blipFill>
        <p:spPr>
          <a:xfrm>
            <a:off x="4556485" y="1969790"/>
            <a:ext cx="3079030" cy="3095625"/>
          </a:xfrm>
          <a:prstGeom prst="rect">
            <a:avLst/>
          </a:prstGeom>
        </p:spPr>
      </p:pic>
      <p:pic>
        <p:nvPicPr>
          <p:cNvPr id="7" name="图片 6"/>
          <p:cNvPicPr>
            <a:picLocks noChangeAspect="1"/>
          </p:cNvPicPr>
          <p:nvPr/>
        </p:nvPicPr>
        <p:blipFill>
          <a:blip r:embed="rId5"/>
          <a:stretch>
            <a:fillRect/>
          </a:stretch>
        </p:blipFill>
        <p:spPr>
          <a:xfrm>
            <a:off x="8511083" y="1988839"/>
            <a:ext cx="3057525" cy="3076575"/>
          </a:xfrm>
          <a:prstGeom prst="rect">
            <a:avLst/>
          </a:prstGeom>
        </p:spPr>
      </p:pic>
      <p:sp>
        <p:nvSpPr>
          <p:cNvPr id="8" name="文本框 7"/>
          <p:cNvSpPr txBox="1"/>
          <p:nvPr/>
        </p:nvSpPr>
        <p:spPr>
          <a:xfrm>
            <a:off x="381402" y="5731298"/>
            <a:ext cx="13465496" cy="800219"/>
          </a:xfrm>
          <a:prstGeom prst="rect">
            <a:avLst/>
          </a:prstGeom>
          <a:noFill/>
        </p:spPr>
        <p:txBody>
          <a:bodyPr wrap="square" rtlCol="0">
            <a:spAutoFit/>
          </a:bodyPr>
          <a:lstStyle/>
          <a:p>
            <a:r>
              <a:rPr lang="zh-CN" altLang="en-US" dirty="0"/>
              <a:t>对于这个矩阵的理解还是要深入求解中去</a:t>
            </a:r>
            <a:endParaRPr lang="en-US" altLang="zh-CN" dirty="0"/>
          </a:p>
          <a:p>
            <a:r>
              <a:rPr lang="zh-CN" altLang="en-US" dirty="0"/>
              <a:t>首先，我检查了</a:t>
            </a:r>
            <a:r>
              <a:rPr lang="en-US" altLang="zh-CN" dirty="0"/>
              <a:t>Jacobian</a:t>
            </a:r>
            <a:r>
              <a:rPr lang="zh-CN" altLang="en-US" dirty="0"/>
              <a:t>矩阵的初始化过程，然后</a:t>
            </a:r>
            <a:r>
              <a:rPr lang="zh-CN" altLang="en-US" sz="2800" dirty="0">
                <a:solidFill>
                  <a:srgbClr val="FF0000"/>
                </a:solidFill>
              </a:rPr>
              <a:t>上面的输出没有任何意义！！！！！！</a:t>
            </a:r>
          </a:p>
        </p:txBody>
      </p:sp>
    </p:spTree>
    <p:extLst>
      <p:ext uri="{BB962C8B-B14F-4D97-AF65-F5344CB8AC3E}">
        <p14:creationId xmlns:p14="http://schemas.microsoft.com/office/powerpoint/2010/main" val="1168214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11809312" cy="523220"/>
          </a:xfrm>
          <a:prstGeom prst="rect">
            <a:avLst/>
          </a:prstGeom>
        </p:spPr>
        <p:txBody>
          <a:bodyPr wrap="square">
            <a:spAutoFit/>
          </a:bodyPr>
          <a:lstStyle/>
          <a:p>
            <a:r>
              <a:rPr lang="en-US" altLang="zh-CN" sz="2800" dirty="0"/>
              <a:t>Jacobian</a:t>
            </a:r>
            <a:r>
              <a:rPr lang="zh-CN" altLang="en-US" sz="2800" dirty="0"/>
              <a:t>矩阵的初始化  </a:t>
            </a:r>
            <a:r>
              <a:rPr lang="en-US" altLang="zh-CN" sz="2800" dirty="0" err="1"/>
              <a:t>CSysMatrix</a:t>
            </a:r>
            <a:r>
              <a:rPr lang="en-US" altLang="zh-CN" sz="2800" dirty="0"/>
              <a:t>::Initialize()</a:t>
            </a:r>
            <a:endParaRPr lang="zh-CN" altLang="en-US" sz="2800" dirty="0"/>
          </a:p>
        </p:txBody>
      </p:sp>
      <p:sp>
        <p:nvSpPr>
          <p:cNvPr id="3" name="矩形 2"/>
          <p:cNvSpPr/>
          <p:nvPr/>
        </p:nvSpPr>
        <p:spPr>
          <a:xfrm>
            <a:off x="-19834" y="764704"/>
            <a:ext cx="6981201" cy="646331"/>
          </a:xfrm>
          <a:prstGeom prst="rect">
            <a:avLst/>
          </a:prstGeom>
        </p:spPr>
        <p:txBody>
          <a:bodyPr wrap="square">
            <a:spAutoFit/>
          </a:bodyPr>
          <a:lstStyle/>
          <a:p>
            <a:endParaRPr lang="en-US" altLang="zh-CN" dirty="0"/>
          </a:p>
          <a:p>
            <a:endParaRPr lang="zh-CN" altLang="en-US" dirty="0"/>
          </a:p>
        </p:txBody>
      </p:sp>
      <p:sp>
        <p:nvSpPr>
          <p:cNvPr id="5" name="文本框 4"/>
          <p:cNvSpPr txBox="1"/>
          <p:nvPr/>
        </p:nvSpPr>
        <p:spPr>
          <a:xfrm>
            <a:off x="191344" y="908720"/>
            <a:ext cx="11377264" cy="5078313"/>
          </a:xfrm>
          <a:prstGeom prst="rect">
            <a:avLst/>
          </a:prstGeom>
          <a:noFill/>
        </p:spPr>
        <p:txBody>
          <a:bodyPr wrap="square" rtlCol="0">
            <a:spAutoFit/>
          </a:bodyPr>
          <a:lstStyle/>
          <a:p>
            <a:r>
              <a:rPr lang="zh-CN" altLang="en-US" dirty="0"/>
              <a:t>首先：把每个点有多少个相邻点做了记录，存在数组</a:t>
            </a:r>
            <a:r>
              <a:rPr lang="en-US" altLang="zh-CN" dirty="0" err="1"/>
              <a:t>nNeigh</a:t>
            </a:r>
            <a:r>
              <a:rPr lang="zh-CN" altLang="en-US" dirty="0"/>
              <a:t>中</a:t>
            </a:r>
            <a:endParaRPr lang="en-US" altLang="zh-CN" dirty="0"/>
          </a:p>
          <a:p>
            <a:r>
              <a:rPr lang="en-US" altLang="zh-CN" dirty="0"/>
              <a:t>  </a:t>
            </a:r>
            <a:r>
              <a:rPr lang="en-US" altLang="zh-CN" dirty="0" err="1"/>
              <a:t>e.g</a:t>
            </a:r>
            <a:r>
              <a:rPr lang="en-US" altLang="zh-CN" dirty="0"/>
              <a:t>:</a:t>
            </a:r>
            <a:r>
              <a:rPr lang="zh-CN" altLang="en-US" dirty="0"/>
              <a:t>右图中 上述矩阵的值是</a:t>
            </a:r>
            <a:endParaRPr lang="en-US" altLang="zh-CN" dirty="0"/>
          </a:p>
          <a:p>
            <a:endParaRPr lang="en-US" altLang="zh-CN" dirty="0"/>
          </a:p>
          <a:p>
            <a:endParaRPr lang="en-US" altLang="zh-CN" dirty="0"/>
          </a:p>
          <a:p>
            <a:endParaRPr lang="en-US" altLang="zh-CN" dirty="0"/>
          </a:p>
          <a:p>
            <a:endParaRPr lang="en-US" altLang="zh-CN" dirty="0"/>
          </a:p>
          <a:p>
            <a:r>
              <a:rPr lang="zh-CN" altLang="en-US" dirty="0"/>
              <a:t>然后分别创建了</a:t>
            </a:r>
            <a:r>
              <a:rPr lang="en-US" altLang="zh-CN" dirty="0" err="1"/>
              <a:t>row_ptr</a:t>
            </a:r>
            <a:r>
              <a:rPr lang="zh-CN" altLang="en-US" dirty="0"/>
              <a:t>和</a:t>
            </a:r>
            <a:r>
              <a:rPr lang="en-US" altLang="zh-CN" dirty="0" err="1"/>
              <a:t>col_ind</a:t>
            </a:r>
            <a:r>
              <a:rPr lang="zh-CN" altLang="en-US" dirty="0"/>
              <a:t>两种结构</a:t>
            </a:r>
            <a:endParaRPr lang="en-US" altLang="zh-CN" dirty="0"/>
          </a:p>
          <a:p>
            <a:r>
              <a:rPr lang="zh-CN" altLang="en-US" dirty="0"/>
              <a:t>（</a:t>
            </a:r>
            <a:r>
              <a:rPr lang="en-US" altLang="zh-CN" dirty="0"/>
              <a:t>1</a:t>
            </a:r>
            <a:r>
              <a:rPr lang="zh-CN" altLang="en-US" dirty="0"/>
              <a:t>）</a:t>
            </a:r>
            <a:r>
              <a:rPr lang="en-US" altLang="zh-CN" dirty="0" err="1"/>
              <a:t>row_ptr</a:t>
            </a:r>
            <a:endParaRPr lang="en-US" altLang="zh-CN" dirty="0"/>
          </a:p>
          <a:p>
            <a:endParaRPr lang="en-US" altLang="zh-CN" dirty="0"/>
          </a:p>
          <a:p>
            <a:endParaRPr lang="en-US" altLang="zh-CN" dirty="0"/>
          </a:p>
          <a:p>
            <a:endParaRPr lang="en-US" altLang="zh-CN" dirty="0"/>
          </a:p>
          <a:p>
            <a:r>
              <a:rPr lang="en-US" altLang="zh-CN" dirty="0" err="1"/>
              <a:t>Nnz</a:t>
            </a:r>
            <a:r>
              <a:rPr lang="en-US" altLang="zh-CN" dirty="0"/>
              <a:t> = </a:t>
            </a:r>
            <a:r>
              <a:rPr lang="zh-CN" altLang="en-US" dirty="0"/>
              <a:t>最后一项 等于</a:t>
            </a:r>
            <a:r>
              <a:rPr lang="en-US" altLang="zh-CN" dirty="0"/>
              <a:t>82</a:t>
            </a:r>
          </a:p>
          <a:p>
            <a:r>
              <a:rPr lang="zh-CN" altLang="en-US" dirty="0"/>
              <a:t>（</a:t>
            </a:r>
            <a:r>
              <a:rPr lang="en-US" altLang="zh-CN" dirty="0"/>
              <a:t>2</a:t>
            </a:r>
            <a:r>
              <a:rPr lang="zh-CN" altLang="en-US" dirty="0"/>
              <a:t>）</a:t>
            </a:r>
            <a:r>
              <a:rPr lang="en-US" altLang="zh-CN" dirty="0" err="1"/>
              <a:t>col_ind</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7971" y="-557505"/>
            <a:ext cx="3107570" cy="2330678"/>
          </a:xfrm>
          <a:prstGeom prst="rect">
            <a:avLst/>
          </a:prstGeom>
        </p:spPr>
      </p:pic>
      <p:pic>
        <p:nvPicPr>
          <p:cNvPr id="10" name="图片 9"/>
          <p:cNvPicPr>
            <a:picLocks noChangeAspect="1"/>
          </p:cNvPicPr>
          <p:nvPr/>
        </p:nvPicPr>
        <p:blipFill>
          <a:blip r:embed="rId4"/>
          <a:stretch>
            <a:fillRect/>
          </a:stretch>
        </p:blipFill>
        <p:spPr>
          <a:xfrm>
            <a:off x="-19834" y="1564226"/>
            <a:ext cx="12376133" cy="784654"/>
          </a:xfrm>
          <a:prstGeom prst="rect">
            <a:avLst/>
          </a:prstGeom>
        </p:spPr>
      </p:pic>
      <p:pic>
        <p:nvPicPr>
          <p:cNvPr id="11" name="图片 10"/>
          <p:cNvPicPr>
            <a:picLocks noChangeAspect="1"/>
          </p:cNvPicPr>
          <p:nvPr/>
        </p:nvPicPr>
        <p:blipFill>
          <a:blip r:embed="rId5"/>
          <a:stretch>
            <a:fillRect/>
          </a:stretch>
        </p:blipFill>
        <p:spPr>
          <a:xfrm>
            <a:off x="232660" y="3246832"/>
            <a:ext cx="11553618" cy="602698"/>
          </a:xfrm>
          <a:prstGeom prst="rect">
            <a:avLst/>
          </a:prstGeom>
        </p:spPr>
      </p:pic>
      <p:pic>
        <p:nvPicPr>
          <p:cNvPr id="12" name="图片 11"/>
          <p:cNvPicPr>
            <a:picLocks noChangeAspect="1"/>
          </p:cNvPicPr>
          <p:nvPr/>
        </p:nvPicPr>
        <p:blipFill>
          <a:blip r:embed="rId6"/>
          <a:stretch>
            <a:fillRect/>
          </a:stretch>
        </p:blipFill>
        <p:spPr>
          <a:xfrm>
            <a:off x="191344" y="4574548"/>
            <a:ext cx="11753850" cy="1400175"/>
          </a:xfrm>
          <a:prstGeom prst="rect">
            <a:avLst/>
          </a:prstGeom>
        </p:spPr>
      </p:pic>
    </p:spTree>
    <p:extLst>
      <p:ext uri="{BB962C8B-B14F-4D97-AF65-F5344CB8AC3E}">
        <p14:creationId xmlns:p14="http://schemas.microsoft.com/office/powerpoint/2010/main" val="2062016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11809312" cy="523220"/>
          </a:xfrm>
          <a:prstGeom prst="rect">
            <a:avLst/>
          </a:prstGeom>
        </p:spPr>
        <p:txBody>
          <a:bodyPr wrap="square">
            <a:spAutoFit/>
          </a:bodyPr>
          <a:lstStyle/>
          <a:p>
            <a:r>
              <a:rPr lang="en-US" altLang="zh-CN" sz="2800" dirty="0"/>
              <a:t>Jacobian</a:t>
            </a:r>
            <a:r>
              <a:rPr lang="zh-CN" altLang="en-US" sz="2800" dirty="0"/>
              <a:t>矩阵的初始化  </a:t>
            </a:r>
            <a:r>
              <a:rPr lang="en-US" altLang="zh-CN" sz="2800" dirty="0" err="1"/>
              <a:t>CSysMatrix</a:t>
            </a:r>
            <a:r>
              <a:rPr lang="en-US" altLang="zh-CN" sz="2800" dirty="0"/>
              <a:t>::Initialize()</a:t>
            </a:r>
            <a:endParaRPr lang="zh-CN" altLang="en-US" sz="2800" dirty="0"/>
          </a:p>
        </p:txBody>
      </p:sp>
      <p:sp>
        <p:nvSpPr>
          <p:cNvPr id="3" name="矩形 2"/>
          <p:cNvSpPr/>
          <p:nvPr/>
        </p:nvSpPr>
        <p:spPr>
          <a:xfrm>
            <a:off x="-19834" y="764704"/>
            <a:ext cx="6981201" cy="646331"/>
          </a:xfrm>
          <a:prstGeom prst="rect">
            <a:avLst/>
          </a:prstGeom>
        </p:spPr>
        <p:txBody>
          <a:bodyPr wrap="square">
            <a:spAutoFit/>
          </a:bodyPr>
          <a:lstStyle/>
          <a:p>
            <a:endParaRPr lang="en-US" altLang="zh-CN" dirty="0"/>
          </a:p>
          <a:p>
            <a:endParaRPr lang="zh-CN" altLang="en-US" dirty="0"/>
          </a:p>
        </p:txBody>
      </p:sp>
      <p:sp>
        <p:nvSpPr>
          <p:cNvPr id="5" name="文本框 4"/>
          <p:cNvSpPr txBox="1"/>
          <p:nvPr/>
        </p:nvSpPr>
        <p:spPr>
          <a:xfrm>
            <a:off x="191344" y="908720"/>
            <a:ext cx="11377264" cy="1754326"/>
          </a:xfrm>
          <a:prstGeom prst="rect">
            <a:avLst/>
          </a:prstGeom>
          <a:noFill/>
        </p:spPr>
        <p:txBody>
          <a:bodyPr wrap="square" rtlCol="0">
            <a:spAutoFit/>
          </a:bodyPr>
          <a:lstStyle/>
          <a:p>
            <a:r>
              <a:rPr lang="zh-CN" altLang="en-US" dirty="0"/>
              <a:t>下面开始进入</a:t>
            </a:r>
            <a:r>
              <a:rPr lang="en-US" altLang="zh-CN" dirty="0"/>
              <a:t>Jacobian</a:t>
            </a:r>
            <a:r>
              <a:rPr lang="zh-CN" altLang="en-US" dirty="0"/>
              <a:t>矩阵的一个特殊的结构形式了</a:t>
            </a:r>
            <a:endParaRPr lang="en-US" altLang="zh-CN" dirty="0"/>
          </a:p>
          <a:p>
            <a:r>
              <a:rPr lang="en-US" altLang="zh-CN" dirty="0"/>
              <a:t>	</a:t>
            </a:r>
            <a:r>
              <a:rPr lang="zh-CN" altLang="en-US" dirty="0"/>
              <a:t>具体的子函数是</a:t>
            </a:r>
            <a:r>
              <a:rPr lang="en-US" altLang="zh-CN" dirty="0" err="1"/>
              <a:t>CSysMatrix</a:t>
            </a:r>
            <a:r>
              <a:rPr lang="en-US" altLang="zh-CN" dirty="0"/>
              <a:t>::</a:t>
            </a:r>
            <a:r>
              <a:rPr lang="en-US" altLang="zh-CN" dirty="0" err="1"/>
              <a:t>SetIndexes</a:t>
            </a:r>
            <a:endParaRPr lang="en-US" altLang="zh-CN" dirty="0"/>
          </a:p>
          <a:p>
            <a:endParaRPr lang="en-US" altLang="zh-CN" dirty="0"/>
          </a:p>
          <a:p>
            <a:endParaRPr lang="en-US" altLang="zh-CN" dirty="0"/>
          </a:p>
          <a:p>
            <a:endParaRPr lang="en-US" altLang="zh-CN" dirty="0"/>
          </a:p>
          <a:p>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7971" y="-557505"/>
            <a:ext cx="3107570" cy="2330678"/>
          </a:xfrm>
          <a:prstGeom prst="rect">
            <a:avLst/>
          </a:prstGeom>
        </p:spPr>
      </p:pic>
      <p:sp>
        <p:nvSpPr>
          <p:cNvPr id="4" name="矩形 3"/>
          <p:cNvSpPr/>
          <p:nvPr/>
        </p:nvSpPr>
        <p:spPr>
          <a:xfrm>
            <a:off x="0" y="1817895"/>
            <a:ext cx="12200161" cy="3970318"/>
          </a:xfrm>
          <a:prstGeom prst="rect">
            <a:avLst/>
          </a:prstGeom>
        </p:spPr>
        <p:txBody>
          <a:bodyPr wrap="square">
            <a:spAutoFit/>
          </a:bodyPr>
          <a:lstStyle/>
          <a:p>
            <a:r>
              <a:rPr lang="zh-CN" altLang="en-US" dirty="0"/>
              <a:t>nPoint = val_nPoint; // Assign number of points in the mesh</a:t>
            </a:r>
          </a:p>
          <a:p>
            <a:r>
              <a:rPr lang="zh-CN" altLang="en-US" dirty="0"/>
              <a:t>nPointDomain = val_nPointDomain; // Assign number of points in the mesh</a:t>
            </a:r>
          </a:p>
          <a:p>
            <a:r>
              <a:rPr lang="zh-CN" altLang="en-US" dirty="0"/>
              <a:t>nVar = val_nVar; // Assign number of vars in each block system</a:t>
            </a:r>
          </a:p>
          <a:p>
            <a:r>
              <a:rPr lang="zh-CN" altLang="en-US" dirty="0"/>
              <a:t>nEqn = val_nEq; // Assign number of eqns in each block system</a:t>
            </a:r>
          </a:p>
          <a:p>
            <a:endParaRPr lang="zh-CN" altLang="en-US" dirty="0"/>
          </a:p>
          <a:p>
            <a:r>
              <a:rPr lang="zh-CN" altLang="en-US" dirty="0"/>
              <a:t>row_ptr = val_row_ptr; // Assign row values in the spare system structure (Jacobian structure)</a:t>
            </a:r>
          </a:p>
          <a:p>
            <a:r>
              <a:rPr lang="zh-CN" altLang="en-US" dirty="0"/>
              <a:t>col_ind = val_col_ind; // Assign colums values in the spare system structure (Jacobian structure)</a:t>
            </a:r>
          </a:p>
          <a:p>
            <a:r>
              <a:rPr lang="zh-CN" altLang="en-US" dirty="0"/>
              <a:t>nnz = val_nnz; // Assign number of possible non zero blocks in the spare system structure (Jacobian structure)</a:t>
            </a:r>
          </a:p>
          <a:p>
            <a:endParaRPr lang="zh-CN" altLang="en-US" dirty="0"/>
          </a:p>
          <a:p>
            <a:r>
              <a:rPr lang="zh-CN" altLang="en-US" dirty="0"/>
              <a:t>if (ilu_fill_in == 0) {</a:t>
            </a:r>
          </a:p>
          <a:p>
            <a:r>
              <a:rPr lang="zh-CN" altLang="en-US" dirty="0"/>
              <a:t>row_ptr_ilu = val_row_ptr; // Assign row values in the spare system structure (ILU structure)</a:t>
            </a:r>
          </a:p>
          <a:p>
            <a:r>
              <a:rPr lang="zh-CN" altLang="en-US" dirty="0"/>
              <a:t>col_ind_ilu = val_col_ind; // Assign colums values in the spare system structure (ILU structure)</a:t>
            </a:r>
          </a:p>
          <a:p>
            <a:r>
              <a:rPr lang="zh-CN" altLang="en-US" dirty="0"/>
              <a:t>nnz_ilu = val_nnz; // Assign number of possible non zero blocks in the spare system structure (ILU structure)</a:t>
            </a:r>
          </a:p>
          <a:p>
            <a:r>
              <a:rPr lang="zh-CN" altLang="en-US" dirty="0"/>
              <a:t>}</a:t>
            </a:r>
          </a:p>
        </p:txBody>
      </p:sp>
      <p:sp>
        <p:nvSpPr>
          <p:cNvPr id="6" name="文本框 5"/>
          <p:cNvSpPr txBox="1"/>
          <p:nvPr/>
        </p:nvSpPr>
        <p:spPr>
          <a:xfrm>
            <a:off x="5171817" y="2848947"/>
            <a:ext cx="7127657" cy="954107"/>
          </a:xfrm>
          <a:prstGeom prst="rect">
            <a:avLst/>
          </a:prstGeom>
          <a:noFill/>
        </p:spPr>
        <p:txBody>
          <a:bodyPr wrap="none" rtlCol="0">
            <a:spAutoFit/>
          </a:bodyPr>
          <a:lstStyle/>
          <a:p>
            <a:r>
              <a:rPr lang="zh-CN" altLang="en-US" sz="2800" b="1" dirty="0">
                <a:solidFill>
                  <a:srgbClr val="FF0000"/>
                </a:solidFill>
              </a:rPr>
              <a:t>the spare system structure (Jacobian structure)</a:t>
            </a:r>
          </a:p>
          <a:p>
            <a:endParaRPr lang="zh-CN" altLang="en-US" sz="2800" b="1" dirty="0">
              <a:solidFill>
                <a:srgbClr val="FF0000"/>
              </a:solidFill>
            </a:endParaRPr>
          </a:p>
        </p:txBody>
      </p:sp>
      <p:sp>
        <p:nvSpPr>
          <p:cNvPr id="13" name="文本框 12"/>
          <p:cNvSpPr txBox="1"/>
          <p:nvPr/>
        </p:nvSpPr>
        <p:spPr>
          <a:xfrm>
            <a:off x="6038007" y="5506931"/>
            <a:ext cx="6360780" cy="523220"/>
          </a:xfrm>
          <a:prstGeom prst="rect">
            <a:avLst/>
          </a:prstGeom>
          <a:noFill/>
        </p:spPr>
        <p:txBody>
          <a:bodyPr wrap="none" rtlCol="0">
            <a:spAutoFit/>
          </a:bodyPr>
          <a:lstStyle/>
          <a:p>
            <a:r>
              <a:rPr lang="zh-CN" altLang="en-US" sz="2800" b="1" dirty="0">
                <a:solidFill>
                  <a:srgbClr val="FF0000"/>
                </a:solidFill>
              </a:rPr>
              <a:t>the spare system structure (ILU structure)</a:t>
            </a:r>
          </a:p>
        </p:txBody>
      </p:sp>
    </p:spTree>
    <p:extLst>
      <p:ext uri="{BB962C8B-B14F-4D97-AF65-F5344CB8AC3E}">
        <p14:creationId xmlns:p14="http://schemas.microsoft.com/office/powerpoint/2010/main" val="421142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11809312" cy="523220"/>
          </a:xfrm>
          <a:prstGeom prst="rect">
            <a:avLst/>
          </a:prstGeom>
        </p:spPr>
        <p:txBody>
          <a:bodyPr wrap="square">
            <a:spAutoFit/>
          </a:bodyPr>
          <a:lstStyle/>
          <a:p>
            <a:r>
              <a:rPr lang="en-US" altLang="zh-CN" sz="2800" dirty="0"/>
              <a:t>Jacobian</a:t>
            </a:r>
            <a:r>
              <a:rPr lang="zh-CN" altLang="en-US" sz="2800" dirty="0"/>
              <a:t>矩阵的初始化  </a:t>
            </a:r>
            <a:r>
              <a:rPr lang="en-US" altLang="zh-CN" sz="2800" dirty="0" err="1"/>
              <a:t>CSysMatrix</a:t>
            </a:r>
            <a:r>
              <a:rPr lang="en-US" altLang="zh-CN" sz="2800" dirty="0"/>
              <a:t>::Initialize()</a:t>
            </a:r>
            <a:endParaRPr lang="zh-CN" altLang="en-US" sz="2800" dirty="0"/>
          </a:p>
        </p:txBody>
      </p:sp>
      <p:sp>
        <p:nvSpPr>
          <p:cNvPr id="3" name="矩形 2"/>
          <p:cNvSpPr/>
          <p:nvPr/>
        </p:nvSpPr>
        <p:spPr>
          <a:xfrm>
            <a:off x="-19834" y="764704"/>
            <a:ext cx="6981201" cy="646331"/>
          </a:xfrm>
          <a:prstGeom prst="rect">
            <a:avLst/>
          </a:prstGeom>
        </p:spPr>
        <p:txBody>
          <a:bodyPr wrap="square">
            <a:spAutoFit/>
          </a:bodyPr>
          <a:lstStyle/>
          <a:p>
            <a:endParaRPr lang="en-US" altLang="zh-CN" dirty="0"/>
          </a:p>
          <a:p>
            <a:endParaRPr lang="zh-CN" altLang="en-US" dirty="0"/>
          </a:p>
        </p:txBody>
      </p:sp>
      <p:sp>
        <p:nvSpPr>
          <p:cNvPr id="5" name="文本框 4"/>
          <p:cNvSpPr txBox="1"/>
          <p:nvPr/>
        </p:nvSpPr>
        <p:spPr>
          <a:xfrm>
            <a:off x="187188" y="572297"/>
            <a:ext cx="11377264" cy="1754326"/>
          </a:xfrm>
          <a:prstGeom prst="rect">
            <a:avLst/>
          </a:prstGeom>
          <a:noFill/>
        </p:spPr>
        <p:txBody>
          <a:bodyPr wrap="square" rtlCol="0">
            <a:spAutoFit/>
          </a:bodyPr>
          <a:lstStyle/>
          <a:p>
            <a:r>
              <a:rPr lang="zh-CN" altLang="en-US" dirty="0"/>
              <a:t>下面开始进入</a:t>
            </a:r>
            <a:r>
              <a:rPr lang="en-US" altLang="zh-CN" dirty="0"/>
              <a:t>Jacobian</a:t>
            </a:r>
            <a:r>
              <a:rPr lang="zh-CN" altLang="en-US" dirty="0"/>
              <a:t>矩阵的一个特殊的结构形式了</a:t>
            </a:r>
            <a:endParaRPr lang="en-US" altLang="zh-CN" dirty="0"/>
          </a:p>
          <a:p>
            <a:r>
              <a:rPr lang="en-US" altLang="zh-CN" dirty="0"/>
              <a:t>	</a:t>
            </a:r>
            <a:r>
              <a:rPr lang="zh-CN" altLang="en-US" dirty="0"/>
              <a:t>具体的子函数是</a:t>
            </a:r>
            <a:r>
              <a:rPr lang="en-US" altLang="zh-CN" dirty="0" err="1"/>
              <a:t>CSysMatrix</a:t>
            </a:r>
            <a:r>
              <a:rPr lang="en-US" altLang="zh-CN" dirty="0"/>
              <a:t>::</a:t>
            </a:r>
            <a:r>
              <a:rPr lang="en-US" altLang="zh-CN" dirty="0" err="1"/>
              <a:t>SetIndexes</a:t>
            </a:r>
            <a:endParaRPr lang="en-US" altLang="zh-CN" dirty="0"/>
          </a:p>
          <a:p>
            <a:endParaRPr lang="en-US" altLang="zh-CN" dirty="0"/>
          </a:p>
          <a:p>
            <a:endParaRPr lang="en-US" altLang="zh-CN" dirty="0"/>
          </a:p>
          <a:p>
            <a:endParaRPr lang="en-US" altLang="zh-CN" dirty="0"/>
          </a:p>
          <a:p>
            <a:endParaRPr lang="zh-CN" altLang="en-US" dirty="0"/>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7971" y="-557505"/>
            <a:ext cx="3107570" cy="2330678"/>
          </a:xfrm>
          <a:prstGeom prst="rect">
            <a:avLst/>
          </a:prstGeom>
        </p:spPr>
      </p:pic>
      <p:sp>
        <p:nvSpPr>
          <p:cNvPr id="7" name="矩形 6"/>
          <p:cNvSpPr/>
          <p:nvPr/>
        </p:nvSpPr>
        <p:spPr>
          <a:xfrm>
            <a:off x="37770" y="1095517"/>
            <a:ext cx="11832976" cy="5909310"/>
          </a:xfrm>
          <a:prstGeom prst="rect">
            <a:avLst/>
          </a:prstGeom>
        </p:spPr>
        <p:txBody>
          <a:bodyPr wrap="square">
            <a:spAutoFit/>
          </a:bodyPr>
          <a:lstStyle/>
          <a:p>
            <a:r>
              <a:rPr lang="zh-CN" altLang="en-US" dirty="0"/>
              <a:t>matrix = new su2double [nnz*nVar*nEqn]; // Reserve memory for the values of the matrix</a:t>
            </a:r>
          </a:p>
          <a:p>
            <a:r>
              <a:rPr lang="zh-CN" altLang="en-US" dirty="0"/>
              <a:t>block = new su2double [nVar*nEqn];</a:t>
            </a:r>
          </a:p>
          <a:p>
            <a:r>
              <a:rPr lang="zh-CN" altLang="en-US" dirty="0"/>
              <a:t>block_weight = new su2double [nVar*nEqn];</a:t>
            </a:r>
          </a:p>
          <a:p>
            <a:r>
              <a:rPr lang="zh-CN" altLang="en-US" dirty="0"/>
              <a:t>block_inverse = new su2double [nVar*nEqn];</a:t>
            </a:r>
          </a:p>
          <a:p>
            <a:endParaRPr lang="zh-CN" altLang="en-US" dirty="0"/>
          </a:p>
          <a:p>
            <a:r>
              <a:rPr lang="zh-CN" altLang="en-US" dirty="0"/>
              <a:t>prod_block_vector = new su2double [nEqn];</a:t>
            </a:r>
          </a:p>
          <a:p>
            <a:r>
              <a:rPr lang="zh-CN" altLang="en-US" dirty="0"/>
              <a:t>prod_row_vector = new su2double [nVar];</a:t>
            </a:r>
          </a:p>
          <a:p>
            <a:r>
              <a:rPr lang="zh-CN" altLang="en-US" dirty="0"/>
              <a:t>aux_vector = new su2double [nVar];</a:t>
            </a:r>
          </a:p>
          <a:p>
            <a:r>
              <a:rPr lang="zh-CN" altLang="en-US" dirty="0"/>
              <a:t>sum_vector = new su2double [nVar];</a:t>
            </a:r>
          </a:p>
          <a:p>
            <a:endParaRPr lang="zh-CN" altLang="en-US" dirty="0"/>
          </a:p>
          <a:p>
            <a:r>
              <a:rPr lang="zh-CN" altLang="en-US" dirty="0"/>
              <a:t>/*--- Memory initialization ---*/</a:t>
            </a:r>
          </a:p>
          <a:p>
            <a:endParaRPr lang="zh-CN" altLang="en-US" dirty="0"/>
          </a:p>
          <a:p>
            <a:r>
              <a:rPr lang="zh-CN" altLang="en-US" dirty="0"/>
              <a:t>for (iVar = 0; iVar &lt; nnz*nVar*nEqn; iVar++) matrix[iVar] = 0.0;</a:t>
            </a:r>
          </a:p>
          <a:p>
            <a:r>
              <a:rPr lang="zh-CN" altLang="en-US" dirty="0"/>
              <a:t>for (iVar = 0; iVar &lt; nVar*nEqn; iVar++) block[iVar] = 0.0;</a:t>
            </a:r>
          </a:p>
          <a:p>
            <a:r>
              <a:rPr lang="zh-CN" altLang="en-US" dirty="0"/>
              <a:t>for (iVar = 0; iVar &lt; nVar*nEqn; iVar++) block_weight[iVar] = 0.0;</a:t>
            </a:r>
          </a:p>
          <a:p>
            <a:r>
              <a:rPr lang="zh-CN" altLang="en-US" dirty="0"/>
              <a:t>for (iVar = 0; iVar &lt; nVar*nEqn; iVar++) block_inverse[iVar] = 0.0;</a:t>
            </a:r>
          </a:p>
          <a:p>
            <a:endParaRPr lang="zh-CN" altLang="en-US" dirty="0"/>
          </a:p>
          <a:p>
            <a:r>
              <a:rPr lang="zh-CN" altLang="en-US" dirty="0"/>
              <a:t>for (iVar = 0; iVar &lt; nEqn; iVar++) prod_block_vector[iVar] = 0.0;</a:t>
            </a:r>
          </a:p>
          <a:p>
            <a:r>
              <a:rPr lang="zh-CN" altLang="en-US" dirty="0"/>
              <a:t>for (iVar = 0; iVar &lt; nVar; iVar++) prod_row_vector[iVar] = 0.0;</a:t>
            </a:r>
          </a:p>
          <a:p>
            <a:r>
              <a:rPr lang="zh-CN" altLang="en-US" dirty="0"/>
              <a:t>for (iVar = 0; iVar &lt; nVar; iVar++) aux_vector[iVar] = 0.0;</a:t>
            </a:r>
          </a:p>
          <a:p>
            <a:r>
              <a:rPr lang="zh-CN" altLang="en-US" dirty="0"/>
              <a:t>for (iVar = 0; iVar &lt; nVar; iVar++) sum_vector[iVar] = 0.0;</a:t>
            </a:r>
          </a:p>
        </p:txBody>
      </p:sp>
      <p:sp>
        <p:nvSpPr>
          <p:cNvPr id="10" name="文本框 9"/>
          <p:cNvSpPr txBox="1"/>
          <p:nvPr/>
        </p:nvSpPr>
        <p:spPr>
          <a:xfrm>
            <a:off x="5171817" y="2848947"/>
            <a:ext cx="5181098" cy="954107"/>
          </a:xfrm>
          <a:prstGeom prst="rect">
            <a:avLst/>
          </a:prstGeom>
          <a:noFill/>
        </p:spPr>
        <p:txBody>
          <a:bodyPr wrap="none" rtlCol="0">
            <a:spAutoFit/>
          </a:bodyPr>
          <a:lstStyle/>
          <a:p>
            <a:r>
              <a:rPr lang="en-US" altLang="zh-CN" sz="2800" b="1" dirty="0">
                <a:solidFill>
                  <a:srgbClr val="FF0000"/>
                </a:solidFill>
              </a:rPr>
              <a:t>Matrix By Block </a:t>
            </a:r>
            <a:r>
              <a:rPr lang="zh-CN" altLang="en-US" sz="2800" b="1" dirty="0">
                <a:solidFill>
                  <a:srgbClr val="FF0000"/>
                </a:solidFill>
              </a:rPr>
              <a:t>的实体</a:t>
            </a:r>
            <a:endParaRPr lang="en-US" altLang="zh-CN" sz="2800" b="1" dirty="0">
              <a:solidFill>
                <a:srgbClr val="FF0000"/>
              </a:solidFill>
            </a:endParaRPr>
          </a:p>
          <a:p>
            <a:r>
              <a:rPr lang="en-US" altLang="zh-CN" sz="2800" b="1" dirty="0" err="1">
                <a:solidFill>
                  <a:srgbClr val="FF0000"/>
                </a:solidFill>
              </a:rPr>
              <a:t>SetValZero</a:t>
            </a:r>
            <a:r>
              <a:rPr lang="en-US" altLang="zh-CN" sz="2800" b="1" dirty="0">
                <a:solidFill>
                  <a:srgbClr val="FF0000"/>
                </a:solidFill>
              </a:rPr>
              <a:t> </a:t>
            </a:r>
            <a:r>
              <a:rPr lang="zh-CN" altLang="en-US" sz="2800" b="1" dirty="0">
                <a:solidFill>
                  <a:srgbClr val="FF0000"/>
                </a:solidFill>
              </a:rPr>
              <a:t>把</a:t>
            </a:r>
            <a:r>
              <a:rPr lang="en-US" altLang="zh-CN" sz="2800" b="1" dirty="0">
                <a:solidFill>
                  <a:srgbClr val="FF0000"/>
                </a:solidFill>
              </a:rPr>
              <a:t>matrix</a:t>
            </a:r>
            <a:r>
              <a:rPr lang="zh-CN" altLang="en-US" sz="2800" b="1" dirty="0">
                <a:solidFill>
                  <a:srgbClr val="FF0000"/>
                </a:solidFill>
              </a:rPr>
              <a:t>所有元素置</a:t>
            </a:r>
            <a:r>
              <a:rPr lang="en-US" altLang="zh-CN" sz="2800" b="1" dirty="0">
                <a:solidFill>
                  <a:srgbClr val="FF0000"/>
                </a:solidFill>
              </a:rPr>
              <a:t>0</a:t>
            </a:r>
            <a:endParaRPr lang="zh-CN" altLang="en-US" sz="2800" b="1" dirty="0">
              <a:solidFill>
                <a:srgbClr val="FF0000"/>
              </a:solidFill>
            </a:endParaRPr>
          </a:p>
        </p:txBody>
      </p:sp>
    </p:spTree>
    <p:extLst>
      <p:ext uri="{BB962C8B-B14F-4D97-AF65-F5344CB8AC3E}">
        <p14:creationId xmlns:p14="http://schemas.microsoft.com/office/powerpoint/2010/main" val="857160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6946582" cy="523220"/>
          </a:xfrm>
          <a:prstGeom prst="rect">
            <a:avLst/>
          </a:prstGeom>
        </p:spPr>
        <p:txBody>
          <a:bodyPr wrap="none">
            <a:spAutoFit/>
          </a:bodyPr>
          <a:lstStyle/>
          <a:p>
            <a:pPr marL="0" lvl="2"/>
            <a:r>
              <a:rPr lang="en-US" altLang="zh-CN" sz="2800" b="1">
                <a:solidFill>
                  <a:srgbClr val="CC00CC"/>
                </a:solidFill>
              </a:rPr>
              <a:t>system.Solve(Jacobian, LinSysRes, LinSysSol) ;</a:t>
            </a:r>
          </a:p>
        </p:txBody>
      </p:sp>
      <p:sp>
        <p:nvSpPr>
          <p:cNvPr id="3" name="矩形 2"/>
          <p:cNvSpPr/>
          <p:nvPr/>
        </p:nvSpPr>
        <p:spPr>
          <a:xfrm>
            <a:off x="839416" y="1124744"/>
            <a:ext cx="8856984" cy="646331"/>
          </a:xfrm>
          <a:prstGeom prst="rect">
            <a:avLst/>
          </a:prstGeom>
        </p:spPr>
        <p:txBody>
          <a:bodyPr wrap="square">
            <a:spAutoFit/>
          </a:bodyPr>
          <a:lstStyle/>
          <a:p>
            <a:r>
              <a:rPr lang="en-US" altLang="zh-CN" b="1">
                <a:solidFill>
                  <a:schemeClr val="accent1">
                    <a:lumMod val="75000"/>
                  </a:schemeClr>
                </a:solidFill>
              </a:rPr>
              <a:t> Jacobian.BuildILUPreconditioner</a:t>
            </a:r>
            <a:r>
              <a:rPr lang="en-US" altLang="zh-CN" b="1"/>
              <a:t>();</a:t>
            </a:r>
          </a:p>
          <a:p>
            <a:r>
              <a:rPr lang="en-US" altLang="zh-CN" b="1">
                <a:solidFill>
                  <a:schemeClr val="accent6">
                    <a:lumMod val="75000"/>
                  </a:schemeClr>
                </a:solidFill>
              </a:rPr>
              <a:t> precond </a:t>
            </a:r>
            <a:r>
              <a:rPr lang="en-US" altLang="zh-CN">
                <a:latin typeface="Monospace"/>
              </a:rPr>
              <a:t>=</a:t>
            </a:r>
            <a:r>
              <a:rPr lang="en-US" altLang="zh-CN">
                <a:solidFill>
                  <a:srgbClr val="D9E8F7"/>
                </a:solidFill>
                <a:latin typeface="Monospace"/>
              </a:rPr>
              <a:t> </a:t>
            </a:r>
            <a:r>
              <a:rPr lang="en-US" altLang="zh-CN" b="1">
                <a:solidFill>
                  <a:srgbClr val="DD2867"/>
                </a:solidFill>
                <a:latin typeface="Monospace"/>
              </a:rPr>
              <a:t>new</a:t>
            </a:r>
            <a:r>
              <a:rPr lang="en-US" altLang="zh-CN" b="1">
                <a:solidFill>
                  <a:srgbClr val="D9E8F7"/>
                </a:solidFill>
                <a:latin typeface="Monospace"/>
              </a:rPr>
              <a:t> </a:t>
            </a:r>
            <a:r>
              <a:rPr lang="en-US" altLang="zh-CN" b="1">
                <a:solidFill>
                  <a:schemeClr val="accent1">
                    <a:lumMod val="75000"/>
                  </a:schemeClr>
                </a:solidFill>
              </a:rPr>
              <a:t>CILUPreconditioner(</a:t>
            </a:r>
            <a:r>
              <a:rPr lang="en-US" altLang="zh-CN" b="1">
                <a:solidFill>
                  <a:srgbClr val="79ABFF"/>
                </a:solidFill>
                <a:latin typeface="Monospace"/>
              </a:rPr>
              <a:t>Jacobian</a:t>
            </a:r>
            <a:r>
              <a:rPr lang="en-US" altLang="zh-CN" b="1"/>
              <a:t>, </a:t>
            </a:r>
            <a:r>
              <a:rPr lang="en-US" altLang="zh-CN" b="1">
                <a:solidFill>
                  <a:srgbClr val="79ABFF"/>
                </a:solidFill>
                <a:latin typeface="Monospace"/>
              </a:rPr>
              <a:t>geometry</a:t>
            </a:r>
            <a:r>
              <a:rPr lang="en-US" altLang="zh-CN" b="1"/>
              <a:t>, </a:t>
            </a:r>
            <a:r>
              <a:rPr lang="en-US" altLang="zh-CN" b="1">
                <a:solidFill>
                  <a:srgbClr val="79ABFF"/>
                </a:solidFill>
                <a:latin typeface="Monospace"/>
              </a:rPr>
              <a:t>config</a:t>
            </a:r>
            <a:r>
              <a:rPr lang="en-US" altLang="zh-CN" b="1"/>
              <a:t>);</a:t>
            </a:r>
            <a:endParaRPr lang="zh-CN" altLang="en-US" b="1"/>
          </a:p>
        </p:txBody>
      </p:sp>
      <p:sp>
        <p:nvSpPr>
          <p:cNvPr id="6" name="矩形 5"/>
          <p:cNvSpPr/>
          <p:nvPr/>
        </p:nvSpPr>
        <p:spPr>
          <a:xfrm>
            <a:off x="839416" y="2590437"/>
            <a:ext cx="10984060" cy="369332"/>
          </a:xfrm>
          <a:prstGeom prst="rect">
            <a:avLst/>
          </a:prstGeom>
        </p:spPr>
        <p:txBody>
          <a:bodyPr wrap="square">
            <a:spAutoFit/>
          </a:bodyPr>
          <a:lstStyle/>
          <a:p>
            <a:r>
              <a:rPr lang="en-US" altLang="zh-CN" b="1"/>
              <a:t> </a:t>
            </a:r>
            <a:r>
              <a:rPr lang="en-US" altLang="zh-CN" b="1">
                <a:solidFill>
                  <a:schemeClr val="accent6">
                    <a:lumMod val="75000"/>
                  </a:schemeClr>
                </a:solidFill>
              </a:rPr>
              <a:t>IterLinSol</a:t>
            </a:r>
            <a:r>
              <a:rPr lang="en-US" altLang="zh-CN" b="1"/>
              <a:t> </a:t>
            </a:r>
            <a:r>
              <a:rPr lang="en-US" altLang="zh-CN" b="1">
                <a:solidFill>
                  <a:schemeClr val="accent1">
                    <a:lumMod val="75000"/>
                  </a:schemeClr>
                </a:solidFill>
              </a:rPr>
              <a:t>= FGMRES_LinSolver(</a:t>
            </a:r>
            <a:r>
              <a:rPr lang="en-US" altLang="zh-CN" b="1">
                <a:solidFill>
                  <a:schemeClr val="accent6">
                    <a:lumMod val="75000"/>
                  </a:schemeClr>
                </a:solidFill>
              </a:rPr>
              <a:t>LinSysRes</a:t>
            </a:r>
            <a:r>
              <a:rPr lang="en-US" altLang="zh-CN" b="1"/>
              <a:t>, </a:t>
            </a:r>
            <a:r>
              <a:rPr lang="en-US" altLang="zh-CN" b="1">
                <a:solidFill>
                  <a:schemeClr val="accent6">
                    <a:lumMod val="75000"/>
                  </a:schemeClr>
                </a:solidFill>
              </a:rPr>
              <a:t>LinSysSol</a:t>
            </a:r>
            <a:r>
              <a:rPr lang="en-US" altLang="zh-CN" b="1"/>
              <a:t>, *</a:t>
            </a:r>
            <a:r>
              <a:rPr lang="en-US" altLang="zh-CN" b="1">
                <a:solidFill>
                  <a:schemeClr val="accent6">
                    <a:lumMod val="75000"/>
                  </a:schemeClr>
                </a:solidFill>
              </a:rPr>
              <a:t>mat_vec</a:t>
            </a:r>
            <a:r>
              <a:rPr lang="en-US" altLang="zh-CN" b="1"/>
              <a:t>, *</a:t>
            </a:r>
            <a:r>
              <a:rPr lang="en-US" altLang="zh-CN" b="1">
                <a:solidFill>
                  <a:schemeClr val="accent6">
                    <a:lumMod val="75000"/>
                  </a:schemeClr>
                </a:solidFill>
              </a:rPr>
              <a:t>precond</a:t>
            </a:r>
            <a:r>
              <a:rPr lang="en-US" altLang="zh-CN" b="1"/>
              <a:t>, </a:t>
            </a:r>
            <a:r>
              <a:rPr lang="en-US" altLang="zh-CN" b="1">
                <a:solidFill>
                  <a:schemeClr val="accent6">
                    <a:lumMod val="75000"/>
                  </a:schemeClr>
                </a:solidFill>
              </a:rPr>
              <a:t>SolverTol</a:t>
            </a:r>
            <a:r>
              <a:rPr lang="en-US" altLang="zh-CN" b="1"/>
              <a:t>, </a:t>
            </a:r>
            <a:r>
              <a:rPr lang="en-US" altLang="zh-CN" b="1">
                <a:solidFill>
                  <a:schemeClr val="accent6">
                    <a:lumMod val="75000"/>
                  </a:schemeClr>
                </a:solidFill>
              </a:rPr>
              <a:t>MaxIter</a:t>
            </a:r>
            <a:r>
              <a:rPr lang="en-US" altLang="zh-CN" b="1"/>
              <a:t>, &amp;</a:t>
            </a:r>
            <a:r>
              <a:rPr lang="en-US" altLang="zh-CN" b="1">
                <a:solidFill>
                  <a:schemeClr val="accent6">
                    <a:lumMod val="75000"/>
                  </a:schemeClr>
                </a:solidFill>
              </a:rPr>
              <a:t>Residual</a:t>
            </a:r>
            <a:r>
              <a:rPr lang="en-US" altLang="zh-CN" b="1"/>
              <a:t>, false);</a:t>
            </a:r>
            <a:endParaRPr lang="zh-CN" altLang="en-US" b="1"/>
          </a:p>
        </p:txBody>
      </p:sp>
      <p:sp>
        <p:nvSpPr>
          <p:cNvPr id="7" name="矩形 6"/>
          <p:cNvSpPr/>
          <p:nvPr/>
        </p:nvSpPr>
        <p:spPr>
          <a:xfrm>
            <a:off x="850456" y="3779131"/>
            <a:ext cx="11377264" cy="1200329"/>
          </a:xfrm>
          <a:prstGeom prst="rect">
            <a:avLst/>
          </a:prstGeom>
        </p:spPr>
        <p:txBody>
          <a:bodyPr wrap="square">
            <a:spAutoFit/>
          </a:bodyPr>
          <a:lstStyle/>
          <a:p>
            <a:r>
              <a:rPr lang="en-US" altLang="zh-CN" b="1"/>
              <a:t> for (</a:t>
            </a:r>
            <a:r>
              <a:rPr lang="en-US" altLang="zh-CN" b="1">
                <a:solidFill>
                  <a:schemeClr val="accent6">
                    <a:lumMod val="75000"/>
                  </a:schemeClr>
                </a:solidFill>
              </a:rPr>
              <a:t>iPoint </a:t>
            </a:r>
            <a:r>
              <a:rPr lang="en-US" altLang="zh-CN" b="1"/>
              <a:t>= 0; </a:t>
            </a:r>
            <a:r>
              <a:rPr lang="en-US" altLang="zh-CN" b="1">
                <a:solidFill>
                  <a:schemeClr val="accent6">
                    <a:lumMod val="75000"/>
                  </a:schemeClr>
                </a:solidFill>
              </a:rPr>
              <a:t>iPoint</a:t>
            </a:r>
            <a:r>
              <a:rPr lang="en-US" altLang="zh-CN" b="1"/>
              <a:t> &lt; </a:t>
            </a:r>
            <a:r>
              <a:rPr lang="en-US" altLang="zh-CN" b="1">
                <a:solidFill>
                  <a:schemeClr val="accent6">
                    <a:lumMod val="75000"/>
                  </a:schemeClr>
                </a:solidFill>
              </a:rPr>
              <a:t>nPointDomain</a:t>
            </a:r>
            <a:r>
              <a:rPr lang="en-US" altLang="zh-CN" b="1"/>
              <a:t>; </a:t>
            </a:r>
            <a:r>
              <a:rPr lang="en-US" altLang="zh-CN" b="1">
                <a:solidFill>
                  <a:schemeClr val="accent6">
                    <a:lumMod val="75000"/>
                  </a:schemeClr>
                </a:solidFill>
              </a:rPr>
              <a:t>iPoint</a:t>
            </a:r>
            <a:r>
              <a:rPr lang="en-US" altLang="zh-CN" b="1"/>
              <a:t>++) {</a:t>
            </a:r>
          </a:p>
          <a:p>
            <a:r>
              <a:rPr lang="nn-NO" altLang="zh-CN" b="1"/>
              <a:t>      for (iVar = 0; iVar &lt; nVar; iVar++) {</a:t>
            </a:r>
          </a:p>
          <a:p>
            <a:r>
              <a:rPr lang="en-US" altLang="zh-CN" b="1"/>
              <a:t>        </a:t>
            </a:r>
            <a:r>
              <a:rPr lang="en-US" altLang="zh-CN" b="1">
                <a:solidFill>
                  <a:schemeClr val="accent6">
                    <a:lumMod val="75000"/>
                  </a:schemeClr>
                </a:solidFill>
              </a:rPr>
              <a:t>node</a:t>
            </a:r>
            <a:r>
              <a:rPr lang="en-US" altLang="zh-CN" b="1"/>
              <a:t>[iPoint]-&gt;</a:t>
            </a:r>
            <a:r>
              <a:rPr lang="en-US" altLang="zh-CN" b="1">
                <a:solidFill>
                  <a:schemeClr val="accent1">
                    <a:lumMod val="75000"/>
                  </a:schemeClr>
                </a:solidFill>
              </a:rPr>
              <a:t>AddSolution</a:t>
            </a:r>
            <a:r>
              <a:rPr lang="en-US" altLang="zh-CN" b="1"/>
              <a:t>(</a:t>
            </a:r>
            <a:r>
              <a:rPr lang="en-US" altLang="zh-CN" b="1">
                <a:solidFill>
                  <a:schemeClr val="accent6">
                    <a:lumMod val="75000"/>
                  </a:schemeClr>
                </a:solidFill>
              </a:rPr>
              <a:t>iVar</a:t>
            </a:r>
            <a:r>
              <a:rPr lang="en-US" altLang="zh-CN" b="1"/>
              <a:t>, config-&gt;</a:t>
            </a:r>
            <a:r>
              <a:rPr lang="en-US" altLang="zh-CN" b="1">
                <a:solidFill>
                  <a:schemeClr val="accent1">
                    <a:lumMod val="75000"/>
                  </a:schemeClr>
                </a:solidFill>
              </a:rPr>
              <a:t>GetRelaxation_Factor_Flow</a:t>
            </a:r>
            <a:r>
              <a:rPr lang="en-US" altLang="zh-CN" b="1"/>
              <a:t>()*</a:t>
            </a:r>
            <a:r>
              <a:rPr lang="en-US" altLang="zh-CN" b="1">
                <a:solidFill>
                  <a:schemeClr val="accent6">
                    <a:lumMod val="75000"/>
                  </a:schemeClr>
                </a:solidFill>
              </a:rPr>
              <a:t>LinSysSol</a:t>
            </a:r>
            <a:r>
              <a:rPr lang="en-US" altLang="zh-CN" b="1"/>
              <a:t>[</a:t>
            </a:r>
            <a:r>
              <a:rPr lang="en-US" altLang="zh-CN" b="1">
                <a:solidFill>
                  <a:schemeClr val="accent6">
                    <a:lumMod val="75000"/>
                  </a:schemeClr>
                </a:solidFill>
              </a:rPr>
              <a:t>iPoint</a:t>
            </a:r>
            <a:r>
              <a:rPr lang="en-US" altLang="zh-CN" b="1"/>
              <a:t>*</a:t>
            </a:r>
            <a:r>
              <a:rPr lang="en-US" altLang="zh-CN" b="1">
                <a:solidFill>
                  <a:schemeClr val="accent6">
                    <a:lumMod val="75000"/>
                  </a:schemeClr>
                </a:solidFill>
              </a:rPr>
              <a:t>nVar</a:t>
            </a:r>
            <a:r>
              <a:rPr lang="en-US" altLang="zh-CN" b="1"/>
              <a:t>+</a:t>
            </a:r>
            <a:r>
              <a:rPr lang="en-US" altLang="zh-CN" b="1">
                <a:solidFill>
                  <a:schemeClr val="accent6">
                    <a:lumMod val="75000"/>
                  </a:schemeClr>
                </a:solidFill>
              </a:rPr>
              <a:t>iVar</a:t>
            </a:r>
            <a:r>
              <a:rPr lang="en-US" altLang="zh-CN" b="1"/>
              <a:t>]);</a:t>
            </a:r>
          </a:p>
          <a:p>
            <a:r>
              <a:rPr lang="zh-CN" altLang="en-US">
                <a:solidFill>
                  <a:srgbClr val="D9E8F7"/>
                </a:solidFill>
                <a:latin typeface="Monospace"/>
              </a:rPr>
              <a:t>      </a:t>
            </a:r>
            <a:r>
              <a:rPr lang="en-US" altLang="zh-CN">
                <a:solidFill>
                  <a:srgbClr val="F9FAF4"/>
                </a:solidFill>
                <a:latin typeface="Monospace"/>
              </a:rPr>
              <a:t>}</a:t>
            </a:r>
            <a:endParaRPr lang="zh-CN" altLang="en-US"/>
          </a:p>
        </p:txBody>
      </p:sp>
      <p:sp>
        <p:nvSpPr>
          <p:cNvPr id="4" name="文本框 3"/>
          <p:cNvSpPr txBox="1"/>
          <p:nvPr/>
        </p:nvSpPr>
        <p:spPr>
          <a:xfrm>
            <a:off x="983432" y="1996090"/>
            <a:ext cx="1545616" cy="369332"/>
          </a:xfrm>
          <a:prstGeom prst="rect">
            <a:avLst/>
          </a:prstGeom>
          <a:noFill/>
        </p:spPr>
        <p:txBody>
          <a:bodyPr wrap="none" rtlCol="0">
            <a:spAutoFit/>
          </a:bodyPr>
          <a:lstStyle/>
          <a:p>
            <a:r>
              <a:rPr lang="en-US" altLang="zh-CN" b="1">
                <a:solidFill>
                  <a:schemeClr val="accent4">
                    <a:lumMod val="75000"/>
                  </a:schemeClr>
                </a:solidFill>
              </a:rPr>
              <a:t>//</a:t>
            </a:r>
            <a:r>
              <a:rPr lang="zh-CN" altLang="en-US" b="1">
                <a:solidFill>
                  <a:schemeClr val="accent4">
                    <a:lumMod val="75000"/>
                  </a:schemeClr>
                </a:solidFill>
              </a:rPr>
              <a:t>迭代预处理</a:t>
            </a:r>
          </a:p>
        </p:txBody>
      </p:sp>
      <p:sp>
        <p:nvSpPr>
          <p:cNvPr id="8" name="文本框 7"/>
          <p:cNvSpPr txBox="1"/>
          <p:nvPr/>
        </p:nvSpPr>
        <p:spPr>
          <a:xfrm>
            <a:off x="983432" y="3170150"/>
            <a:ext cx="1313180" cy="369332"/>
          </a:xfrm>
          <a:prstGeom prst="rect">
            <a:avLst/>
          </a:prstGeom>
          <a:noFill/>
        </p:spPr>
        <p:txBody>
          <a:bodyPr wrap="none" rtlCol="0">
            <a:spAutoFit/>
          </a:bodyPr>
          <a:lstStyle/>
          <a:p>
            <a:r>
              <a:rPr lang="en-US" altLang="zh-CN" b="1">
                <a:solidFill>
                  <a:schemeClr val="accent4">
                    <a:lumMod val="75000"/>
                  </a:schemeClr>
                </a:solidFill>
              </a:rPr>
              <a:t>//</a:t>
            </a:r>
            <a:r>
              <a:rPr lang="zh-CN" altLang="en-US" b="1">
                <a:solidFill>
                  <a:schemeClr val="accent4">
                    <a:lumMod val="75000"/>
                  </a:schemeClr>
                </a:solidFill>
              </a:rPr>
              <a:t>迭代求解</a:t>
            </a:r>
          </a:p>
        </p:txBody>
      </p:sp>
      <p:sp>
        <p:nvSpPr>
          <p:cNvPr id="9" name="文本框 8"/>
          <p:cNvSpPr txBox="1"/>
          <p:nvPr/>
        </p:nvSpPr>
        <p:spPr>
          <a:xfrm>
            <a:off x="983432" y="5034443"/>
            <a:ext cx="848309" cy="369332"/>
          </a:xfrm>
          <a:prstGeom prst="rect">
            <a:avLst/>
          </a:prstGeom>
          <a:noFill/>
        </p:spPr>
        <p:txBody>
          <a:bodyPr wrap="none" rtlCol="0">
            <a:spAutoFit/>
          </a:bodyPr>
          <a:lstStyle/>
          <a:p>
            <a:r>
              <a:rPr lang="en-US" altLang="zh-CN" b="1">
                <a:solidFill>
                  <a:schemeClr val="accent4">
                    <a:lumMod val="75000"/>
                  </a:schemeClr>
                </a:solidFill>
              </a:rPr>
              <a:t>//</a:t>
            </a:r>
            <a:r>
              <a:rPr lang="zh-CN" altLang="en-US" b="1">
                <a:solidFill>
                  <a:schemeClr val="accent4">
                    <a:lumMod val="75000"/>
                  </a:schemeClr>
                </a:solidFill>
              </a:rPr>
              <a:t>赋值</a:t>
            </a:r>
          </a:p>
        </p:txBody>
      </p:sp>
    </p:spTree>
    <p:extLst>
      <p:ext uri="{BB962C8B-B14F-4D97-AF65-F5344CB8AC3E}">
        <p14:creationId xmlns:p14="http://schemas.microsoft.com/office/powerpoint/2010/main" val="1159338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344" y="143054"/>
            <a:ext cx="6946582" cy="523220"/>
          </a:xfrm>
          <a:prstGeom prst="rect">
            <a:avLst/>
          </a:prstGeom>
        </p:spPr>
        <p:txBody>
          <a:bodyPr wrap="none">
            <a:spAutoFit/>
          </a:bodyPr>
          <a:lstStyle/>
          <a:p>
            <a:pPr marL="0" lvl="2"/>
            <a:r>
              <a:rPr lang="en-US" altLang="zh-CN" sz="2800" b="1">
                <a:solidFill>
                  <a:srgbClr val="CC00CC"/>
                </a:solidFill>
              </a:rPr>
              <a:t>system.Solve(Jacobian, LinSysRes, LinSysSol) ;</a:t>
            </a:r>
          </a:p>
        </p:txBody>
      </p:sp>
      <p:sp>
        <p:nvSpPr>
          <p:cNvPr id="3" name="矩形 2"/>
          <p:cNvSpPr/>
          <p:nvPr/>
        </p:nvSpPr>
        <p:spPr>
          <a:xfrm>
            <a:off x="199386" y="581921"/>
            <a:ext cx="11992613" cy="584775"/>
          </a:xfrm>
          <a:prstGeom prst="rect">
            <a:avLst/>
          </a:prstGeom>
        </p:spPr>
        <p:txBody>
          <a:bodyPr wrap="square">
            <a:spAutoFit/>
          </a:bodyPr>
          <a:lstStyle/>
          <a:p>
            <a:r>
              <a:rPr lang="en-US" altLang="zh-CN" sz="3200" b="1" dirty="0">
                <a:solidFill>
                  <a:schemeClr val="accent1">
                    <a:lumMod val="75000"/>
                  </a:schemeClr>
                </a:solidFill>
              </a:rPr>
              <a:t> </a:t>
            </a:r>
            <a:r>
              <a:rPr lang="en-US" altLang="zh-CN" sz="3200" b="1" dirty="0" err="1">
                <a:solidFill>
                  <a:schemeClr val="accent1">
                    <a:lumMod val="75000"/>
                  </a:schemeClr>
                </a:solidFill>
              </a:rPr>
              <a:t>Jacobian.BuildILUPreconditioner</a:t>
            </a:r>
            <a:r>
              <a:rPr lang="en-US" altLang="zh-CN" sz="3200" b="1" dirty="0"/>
              <a:t>();// Build the ILU sparse matrix</a:t>
            </a:r>
            <a:endParaRPr lang="zh-CN" altLang="en-US" sz="3200" b="1" dirty="0"/>
          </a:p>
        </p:txBody>
      </p:sp>
      <p:sp>
        <p:nvSpPr>
          <p:cNvPr id="5" name="文本框 4"/>
          <p:cNvSpPr txBox="1"/>
          <p:nvPr/>
        </p:nvSpPr>
        <p:spPr>
          <a:xfrm>
            <a:off x="199387" y="1484784"/>
            <a:ext cx="11992612" cy="646331"/>
          </a:xfrm>
          <a:prstGeom prst="rect">
            <a:avLst/>
          </a:prstGeom>
          <a:noFill/>
        </p:spPr>
        <p:txBody>
          <a:bodyPr wrap="square" rtlCol="0">
            <a:spAutoFit/>
          </a:bodyPr>
          <a:lstStyle/>
          <a:p>
            <a:r>
              <a:rPr lang="en-US" altLang="zh-CN" dirty="0" err="1"/>
              <a:t>Block_ij</a:t>
            </a:r>
            <a:r>
              <a:rPr lang="en-US" altLang="zh-CN" dirty="0"/>
              <a:t> = </a:t>
            </a:r>
            <a:r>
              <a:rPr lang="en-US" altLang="zh-CN" dirty="0" err="1"/>
              <a:t>GetBlock</a:t>
            </a:r>
            <a:r>
              <a:rPr lang="en-US" altLang="zh-CN" dirty="0"/>
              <a:t>(</a:t>
            </a:r>
            <a:r>
              <a:rPr lang="en-US" altLang="zh-CN" dirty="0" err="1"/>
              <a:t>iPoint</a:t>
            </a:r>
            <a:r>
              <a:rPr lang="en-US" altLang="zh-CN" dirty="0"/>
              <a:t>, </a:t>
            </a:r>
            <a:r>
              <a:rPr lang="en-US" altLang="zh-CN" dirty="0" err="1"/>
              <a:t>jPoint</a:t>
            </a:r>
            <a:r>
              <a:rPr lang="en-US" altLang="zh-CN" dirty="0"/>
              <a:t>);</a:t>
            </a:r>
          </a:p>
          <a:p>
            <a:r>
              <a:rPr lang="en-US" altLang="zh-CN" dirty="0" err="1"/>
              <a:t>SetBlock_ILUMatrix</a:t>
            </a:r>
            <a:r>
              <a:rPr lang="en-US" altLang="zh-CN" dirty="0"/>
              <a:t>(</a:t>
            </a:r>
            <a:r>
              <a:rPr lang="en-US" altLang="zh-CN" dirty="0" err="1"/>
              <a:t>iPoint</a:t>
            </a:r>
            <a:r>
              <a:rPr lang="en-US" altLang="zh-CN" dirty="0"/>
              <a:t>, </a:t>
            </a:r>
            <a:r>
              <a:rPr lang="en-US" altLang="zh-CN" dirty="0" err="1"/>
              <a:t>jPoint</a:t>
            </a:r>
            <a:r>
              <a:rPr lang="en-US" altLang="zh-CN" dirty="0"/>
              <a:t>, </a:t>
            </a:r>
            <a:r>
              <a:rPr lang="en-US" altLang="zh-CN" dirty="0" err="1"/>
              <a:t>Block_ij</a:t>
            </a:r>
            <a:r>
              <a:rPr lang="en-US" altLang="zh-CN" dirty="0"/>
              <a:t>);</a:t>
            </a:r>
          </a:p>
        </p:txBody>
      </p:sp>
      <p:sp>
        <p:nvSpPr>
          <p:cNvPr id="10" name="文本框 9"/>
          <p:cNvSpPr txBox="1"/>
          <p:nvPr/>
        </p:nvSpPr>
        <p:spPr>
          <a:xfrm>
            <a:off x="4151784" y="1506006"/>
            <a:ext cx="7776864" cy="523220"/>
          </a:xfrm>
          <a:prstGeom prst="rect">
            <a:avLst/>
          </a:prstGeom>
          <a:noFill/>
        </p:spPr>
        <p:txBody>
          <a:bodyPr wrap="square" rtlCol="0">
            <a:spAutoFit/>
          </a:bodyPr>
          <a:lstStyle/>
          <a:p>
            <a:r>
              <a:rPr lang="zh-CN" altLang="en-US" sz="2800" b="1" dirty="0">
                <a:solidFill>
                  <a:srgbClr val="FF0000"/>
                </a:solidFill>
              </a:rPr>
              <a:t>一个</a:t>
            </a:r>
            <a:r>
              <a:rPr lang="en-US" altLang="zh-CN" sz="2800" b="1" dirty="0">
                <a:solidFill>
                  <a:srgbClr val="FF0000"/>
                </a:solidFill>
              </a:rPr>
              <a:t>Block</a:t>
            </a:r>
            <a:r>
              <a:rPr lang="zh-CN" altLang="en-US" sz="2800" b="1" dirty="0">
                <a:solidFill>
                  <a:srgbClr val="FF0000"/>
                </a:solidFill>
              </a:rPr>
              <a:t>一个</a:t>
            </a:r>
            <a:r>
              <a:rPr lang="en-US" altLang="zh-CN" sz="2800" b="1" dirty="0">
                <a:solidFill>
                  <a:srgbClr val="FF0000"/>
                </a:solidFill>
              </a:rPr>
              <a:t>Block</a:t>
            </a:r>
            <a:r>
              <a:rPr lang="zh-CN" altLang="en-US" sz="2800" b="1" dirty="0">
                <a:solidFill>
                  <a:srgbClr val="FF0000"/>
                </a:solidFill>
              </a:rPr>
              <a:t>把</a:t>
            </a:r>
            <a:r>
              <a:rPr lang="en-US" altLang="zh-CN" sz="2800" b="1" dirty="0">
                <a:solidFill>
                  <a:srgbClr val="FF0000"/>
                </a:solidFill>
              </a:rPr>
              <a:t>matrix</a:t>
            </a:r>
            <a:r>
              <a:rPr lang="zh-CN" altLang="en-US" sz="2800" b="1" dirty="0">
                <a:solidFill>
                  <a:srgbClr val="FF0000"/>
                </a:solidFill>
              </a:rPr>
              <a:t>拷贝到</a:t>
            </a:r>
            <a:r>
              <a:rPr lang="en-US" altLang="zh-CN" sz="2800" b="1" dirty="0" err="1">
                <a:solidFill>
                  <a:srgbClr val="FF0000"/>
                </a:solidFill>
              </a:rPr>
              <a:t>ILU_matrix</a:t>
            </a:r>
            <a:endParaRPr lang="zh-CN" altLang="en-US" sz="2800" b="1" dirty="0">
              <a:solidFill>
                <a:srgbClr val="FF0000"/>
              </a:solidFill>
            </a:endParaRPr>
          </a:p>
        </p:txBody>
      </p:sp>
      <p:sp>
        <p:nvSpPr>
          <p:cNvPr id="6" name="文本框 5"/>
          <p:cNvSpPr txBox="1"/>
          <p:nvPr/>
        </p:nvSpPr>
        <p:spPr>
          <a:xfrm>
            <a:off x="173809" y="3429000"/>
            <a:ext cx="492443" cy="1443793"/>
          </a:xfrm>
          <a:prstGeom prst="rect">
            <a:avLst/>
          </a:prstGeom>
          <a:noFill/>
        </p:spPr>
        <p:txBody>
          <a:bodyPr vert="eaVert" wrap="none" rtlCol="0">
            <a:spAutoFit/>
          </a:bodyPr>
          <a:lstStyle/>
          <a:p>
            <a:r>
              <a:rPr lang="en-US" altLang="zh-CN" sz="2000" b="1" u="sng" dirty="0">
                <a:effectLst>
                  <a:outerShdw blurRad="38100" dist="38100" dir="2700000" algn="tl">
                    <a:srgbClr val="000000">
                      <a:alpha val="43137"/>
                    </a:srgbClr>
                  </a:outerShdw>
                </a:effectLst>
              </a:rPr>
              <a:t>ILU</a:t>
            </a:r>
            <a:r>
              <a:rPr lang="zh-CN" altLang="en-US" sz="2000" b="1" u="sng" dirty="0">
                <a:effectLst>
                  <a:outerShdw blurRad="38100" dist="38100" dir="2700000" algn="tl">
                    <a:srgbClr val="000000">
                      <a:alpha val="43137"/>
                    </a:srgbClr>
                  </a:outerShdw>
                </a:effectLst>
              </a:rPr>
              <a:t>分解过程</a:t>
            </a:r>
          </a:p>
        </p:txBody>
      </p:sp>
      <p:sp>
        <p:nvSpPr>
          <p:cNvPr id="11" name="文本框 10"/>
          <p:cNvSpPr txBox="1"/>
          <p:nvPr/>
        </p:nvSpPr>
        <p:spPr>
          <a:xfrm>
            <a:off x="911424" y="2420888"/>
            <a:ext cx="8923084" cy="3693319"/>
          </a:xfrm>
          <a:prstGeom prst="rect">
            <a:avLst/>
          </a:prstGeom>
          <a:noFill/>
        </p:spPr>
        <p:txBody>
          <a:bodyPr wrap="none" rtlCol="0">
            <a:spAutoFit/>
          </a:bodyPr>
          <a:lstStyle/>
          <a:p>
            <a:r>
              <a:rPr lang="en-US" altLang="zh-CN" dirty="0"/>
              <a:t>For(</a:t>
            </a:r>
            <a:r>
              <a:rPr lang="en-US" altLang="zh-CN" dirty="0" err="1"/>
              <a:t>iPoint</a:t>
            </a:r>
            <a:r>
              <a:rPr lang="en-US" altLang="zh-CN" dirty="0"/>
              <a:t> = 1; </a:t>
            </a:r>
            <a:r>
              <a:rPr lang="en-US" altLang="zh-CN" dirty="0" err="1"/>
              <a:t>iPoint</a:t>
            </a:r>
            <a:r>
              <a:rPr lang="en-US" altLang="zh-CN" dirty="0"/>
              <a:t> &lt; </a:t>
            </a:r>
            <a:r>
              <a:rPr lang="en-US" altLang="zh-CN" dirty="0" err="1"/>
              <a:t>nPointDomain</a:t>
            </a:r>
            <a:r>
              <a:rPr lang="en-US" altLang="zh-CN" dirty="0"/>
              <a:t>; </a:t>
            </a:r>
            <a:r>
              <a:rPr lang="en-US" altLang="zh-CN" dirty="0" err="1"/>
              <a:t>iPoint</a:t>
            </a:r>
            <a:r>
              <a:rPr lang="en-US" altLang="zh-CN" dirty="0"/>
              <a:t>++)   </a:t>
            </a:r>
            <a:r>
              <a:rPr lang="zh-CN" altLang="en-US" dirty="0"/>
              <a:t>从矩阵的第二行开始循环，直到最后一行</a:t>
            </a:r>
            <a:endParaRPr lang="en-US" altLang="zh-CN" dirty="0"/>
          </a:p>
          <a:p>
            <a:r>
              <a:rPr lang="en-US" altLang="zh-CN" dirty="0"/>
              <a:t>	</a:t>
            </a:r>
            <a:r>
              <a:rPr lang="en-US" altLang="zh-CN" dirty="0" err="1"/>
              <a:t>jPoint</a:t>
            </a:r>
            <a:r>
              <a:rPr lang="en-US" altLang="zh-CN" dirty="0"/>
              <a:t> </a:t>
            </a:r>
            <a:r>
              <a:rPr lang="zh-CN" altLang="en-US" dirty="0"/>
              <a:t>依次指向每一行的非零块，并保证非零块处在矩阵的左下角区域</a:t>
            </a:r>
            <a:endParaRPr lang="en-US" altLang="zh-CN" dirty="0"/>
          </a:p>
          <a:p>
            <a:r>
              <a:rPr lang="en-US" altLang="zh-CN" dirty="0"/>
              <a:t>	</a:t>
            </a:r>
            <a:r>
              <a:rPr lang="zh-CN" altLang="en-US" dirty="0"/>
              <a:t>求出 </a:t>
            </a:r>
            <a:r>
              <a:rPr lang="en-US" altLang="zh-CN" dirty="0" err="1"/>
              <a:t>Block_weight</a:t>
            </a:r>
            <a:r>
              <a:rPr lang="en-US" altLang="zh-CN" dirty="0"/>
              <a:t> = </a:t>
            </a:r>
            <a:r>
              <a:rPr lang="en-US" altLang="zh-CN" dirty="0" err="1"/>
              <a:t>Block_ij</a:t>
            </a:r>
            <a:r>
              <a:rPr lang="en-US" altLang="zh-CN" dirty="0"/>
              <a:t> * </a:t>
            </a:r>
            <a:r>
              <a:rPr lang="en-US" altLang="zh-CN" dirty="0" err="1"/>
              <a:t>inv</a:t>
            </a:r>
            <a:r>
              <a:rPr lang="en-US" altLang="zh-CN" dirty="0"/>
              <a:t>(</a:t>
            </a:r>
            <a:r>
              <a:rPr lang="en-US" altLang="zh-CN" dirty="0" err="1"/>
              <a:t>Block_jj</a:t>
            </a:r>
            <a:r>
              <a:rPr lang="en-US" altLang="zh-CN" dirty="0"/>
              <a:t>)</a:t>
            </a:r>
          </a:p>
          <a:p>
            <a:r>
              <a:rPr lang="en-US" altLang="zh-CN" dirty="0"/>
              <a:t>	</a:t>
            </a:r>
          </a:p>
          <a:p>
            <a:r>
              <a:rPr lang="en-US" altLang="zh-CN" dirty="0"/>
              <a:t>	</a:t>
            </a:r>
            <a:r>
              <a:rPr lang="zh-CN" altLang="en-US" dirty="0"/>
              <a:t>找到</a:t>
            </a:r>
            <a:r>
              <a:rPr lang="en-US" altLang="zh-CN" dirty="0" err="1"/>
              <a:t>jPoint</a:t>
            </a:r>
            <a:r>
              <a:rPr lang="zh-CN" altLang="en-US" dirty="0"/>
              <a:t>对角线对应的非零块，</a:t>
            </a:r>
            <a:r>
              <a:rPr lang="en-US" altLang="zh-CN" dirty="0"/>
              <a:t>block = </a:t>
            </a:r>
            <a:r>
              <a:rPr lang="en-US" altLang="zh-CN" dirty="0" err="1"/>
              <a:t>block_weight</a:t>
            </a:r>
            <a:r>
              <a:rPr lang="en-US" altLang="zh-CN" dirty="0"/>
              <a:t>*</a:t>
            </a:r>
            <a:r>
              <a:rPr lang="en-US" altLang="zh-CN" dirty="0" err="1"/>
              <a:t>Block_jk</a:t>
            </a:r>
            <a:endParaRPr lang="en-US" altLang="zh-CN" dirty="0"/>
          </a:p>
          <a:p>
            <a:r>
              <a:rPr lang="en-US" altLang="zh-CN" dirty="0"/>
              <a:t>	</a:t>
            </a:r>
            <a:r>
              <a:rPr lang="zh-CN" altLang="en-US" dirty="0"/>
              <a:t>第</a:t>
            </a:r>
            <a:r>
              <a:rPr lang="en-US" altLang="zh-CN" dirty="0" err="1"/>
              <a:t>i</a:t>
            </a:r>
            <a:r>
              <a:rPr lang="zh-CN" altLang="en-US" dirty="0"/>
              <a:t>行对应减掉</a:t>
            </a:r>
            <a:endParaRPr lang="en-US" altLang="zh-CN" dirty="0"/>
          </a:p>
          <a:p>
            <a:endParaRPr lang="en-US" altLang="zh-CN" dirty="0"/>
          </a:p>
          <a:p>
            <a:r>
              <a:rPr lang="en-US" altLang="zh-CN" dirty="0"/>
              <a:t>	</a:t>
            </a:r>
            <a:r>
              <a:rPr lang="zh-CN" altLang="en-US" dirty="0"/>
              <a:t>将</a:t>
            </a:r>
            <a:r>
              <a:rPr lang="en-US" altLang="zh-CN" dirty="0"/>
              <a:t>Block weight</a:t>
            </a:r>
            <a:r>
              <a:rPr lang="zh-CN" altLang="en-US" dirty="0"/>
              <a:t>放在</a:t>
            </a:r>
            <a:r>
              <a:rPr lang="en-US" altLang="zh-CN" dirty="0" err="1"/>
              <a:t>ij</a:t>
            </a:r>
            <a:r>
              <a:rPr lang="zh-CN" altLang="en-US" dirty="0"/>
              <a:t>位置处</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12" name="文本框 11"/>
          <p:cNvSpPr txBox="1"/>
          <p:nvPr/>
        </p:nvSpPr>
        <p:spPr>
          <a:xfrm>
            <a:off x="1919536" y="5301208"/>
            <a:ext cx="9975808" cy="646331"/>
          </a:xfrm>
          <a:prstGeom prst="rect">
            <a:avLst/>
          </a:prstGeom>
          <a:noFill/>
        </p:spPr>
        <p:txBody>
          <a:bodyPr wrap="none" rtlCol="0">
            <a:spAutoFit/>
          </a:bodyPr>
          <a:lstStyle/>
          <a:p>
            <a:r>
              <a:rPr lang="zh-CN" altLang="en-US" dirty="0"/>
              <a:t>总结而言一句话：就是以块的形式在做</a:t>
            </a:r>
            <a:r>
              <a:rPr lang="en-US" altLang="zh-CN" dirty="0"/>
              <a:t>Gauss</a:t>
            </a:r>
            <a:r>
              <a:rPr lang="zh-CN" altLang="en-US" dirty="0"/>
              <a:t>消去，其中值得关注的是利用了稀疏矩阵存储的特点</a:t>
            </a:r>
            <a:endParaRPr lang="en-US" altLang="zh-CN" dirty="0"/>
          </a:p>
          <a:p>
            <a:r>
              <a:rPr lang="zh-CN" altLang="en-US" dirty="0"/>
              <a:t>避开了零块！！！</a:t>
            </a:r>
          </a:p>
        </p:txBody>
      </p:sp>
    </p:spTree>
    <p:extLst>
      <p:ext uri="{BB962C8B-B14F-4D97-AF65-F5344CB8AC3E}">
        <p14:creationId xmlns:p14="http://schemas.microsoft.com/office/powerpoint/2010/main" val="463537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0" name="图片 69"/>
          <p:cNvPicPr>
            <a:picLocks noChangeAspect="1"/>
          </p:cNvPicPr>
          <p:nvPr/>
        </p:nvPicPr>
        <p:blipFill>
          <a:blip r:embed="rId3"/>
          <a:stretch>
            <a:fillRect/>
          </a:stretch>
        </p:blipFill>
        <p:spPr>
          <a:xfrm>
            <a:off x="7655275" y="104452"/>
            <a:ext cx="4429125" cy="3000375"/>
          </a:xfrm>
          <a:prstGeom prst="rect">
            <a:avLst/>
          </a:prstGeom>
        </p:spPr>
      </p:pic>
      <p:sp>
        <p:nvSpPr>
          <p:cNvPr id="2" name="矩形 1"/>
          <p:cNvSpPr/>
          <p:nvPr/>
        </p:nvSpPr>
        <p:spPr>
          <a:xfrm>
            <a:off x="191344" y="143054"/>
            <a:ext cx="5080109" cy="1384995"/>
          </a:xfrm>
          <a:prstGeom prst="rect">
            <a:avLst/>
          </a:prstGeom>
        </p:spPr>
        <p:txBody>
          <a:bodyPr wrap="none">
            <a:spAutoFit/>
          </a:bodyPr>
          <a:lstStyle/>
          <a:p>
            <a:pPr marL="0" lvl="2"/>
            <a:r>
              <a:rPr lang="en-US" altLang="zh-CN" sz="2800" b="1" dirty="0">
                <a:solidFill>
                  <a:srgbClr val="CC00CC"/>
                </a:solidFill>
              </a:rPr>
              <a:t>Jacobian</a:t>
            </a:r>
            <a:r>
              <a:rPr lang="zh-CN" altLang="en-US" sz="2800" b="1" dirty="0">
                <a:solidFill>
                  <a:srgbClr val="CC00CC"/>
                </a:solidFill>
              </a:rPr>
              <a:t>矩阵长什么样子解决了</a:t>
            </a:r>
            <a:endParaRPr lang="en-US" altLang="zh-CN" sz="2800" b="1" dirty="0">
              <a:solidFill>
                <a:srgbClr val="CC00CC"/>
              </a:solidFill>
            </a:endParaRPr>
          </a:p>
          <a:p>
            <a:pPr marL="0" lvl="2"/>
            <a:r>
              <a:rPr lang="zh-CN" altLang="en-US" sz="2800" b="1" dirty="0">
                <a:solidFill>
                  <a:srgbClr val="CC00CC"/>
                </a:solidFill>
              </a:rPr>
              <a:t>它算的对不对  要解决</a:t>
            </a:r>
            <a:endParaRPr lang="en-US" altLang="zh-CN" sz="2800" b="1" dirty="0">
              <a:solidFill>
                <a:srgbClr val="CC00CC"/>
              </a:solidFill>
            </a:endParaRPr>
          </a:p>
          <a:p>
            <a:pPr marL="0" lvl="2"/>
            <a:r>
              <a:rPr lang="en-US" altLang="zh-CN" sz="2800" b="1" dirty="0">
                <a:solidFill>
                  <a:srgbClr val="CC00CC"/>
                </a:solidFill>
              </a:rPr>
              <a:t>ILU</a:t>
            </a:r>
            <a:r>
              <a:rPr lang="zh-CN" altLang="en-US" sz="2800" b="1" dirty="0">
                <a:solidFill>
                  <a:srgbClr val="CC00CC"/>
                </a:solidFill>
              </a:rPr>
              <a:t>分解做了个什么事情</a:t>
            </a:r>
            <a:r>
              <a:rPr lang="en-US" altLang="zh-CN" sz="2800" b="1" dirty="0">
                <a:solidFill>
                  <a:srgbClr val="CC00CC"/>
                </a:solidFill>
              </a:rPr>
              <a:t>;</a:t>
            </a:r>
          </a:p>
        </p:txBody>
      </p:sp>
      <p:grpSp>
        <p:nvGrpSpPr>
          <p:cNvPr id="63" name="组合 62"/>
          <p:cNvGrpSpPr/>
          <p:nvPr/>
        </p:nvGrpSpPr>
        <p:grpSpPr>
          <a:xfrm>
            <a:off x="5240819" y="767384"/>
            <a:ext cx="6063756" cy="4074776"/>
            <a:chOff x="1724364" y="2276875"/>
            <a:chExt cx="6063756" cy="4074776"/>
          </a:xfrm>
        </p:grpSpPr>
        <p:sp>
          <p:nvSpPr>
            <p:cNvPr id="6" name="椭圆 5"/>
            <p:cNvSpPr/>
            <p:nvPr/>
          </p:nvSpPr>
          <p:spPr>
            <a:xfrm>
              <a:off x="7176120" y="2276875"/>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a:t>
              </a:r>
              <a:endParaRPr lang="zh-CN" altLang="en-US" dirty="0"/>
            </a:p>
          </p:txBody>
        </p:sp>
        <p:sp>
          <p:nvSpPr>
            <p:cNvPr id="9" name="椭圆 8"/>
            <p:cNvSpPr/>
            <p:nvPr/>
          </p:nvSpPr>
          <p:spPr>
            <a:xfrm>
              <a:off x="7176120" y="3429002"/>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 name="椭圆 10"/>
            <p:cNvSpPr/>
            <p:nvPr/>
          </p:nvSpPr>
          <p:spPr>
            <a:xfrm>
              <a:off x="7176120" y="4581129"/>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2" name="椭圆 11"/>
            <p:cNvSpPr/>
            <p:nvPr/>
          </p:nvSpPr>
          <p:spPr>
            <a:xfrm>
              <a:off x="7176120" y="5733256"/>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3" name="椭圆 12"/>
            <p:cNvSpPr/>
            <p:nvPr/>
          </p:nvSpPr>
          <p:spPr>
            <a:xfrm>
              <a:off x="5813181" y="2280929"/>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4" name="椭圆 13"/>
            <p:cNvSpPr/>
            <p:nvPr/>
          </p:nvSpPr>
          <p:spPr>
            <a:xfrm>
              <a:off x="5813181" y="3433056"/>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5" name="椭圆 14"/>
            <p:cNvSpPr/>
            <p:nvPr/>
          </p:nvSpPr>
          <p:spPr>
            <a:xfrm>
              <a:off x="5813181" y="4585183"/>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sp>
          <p:nvSpPr>
            <p:cNvPr id="16" name="椭圆 15"/>
            <p:cNvSpPr/>
            <p:nvPr/>
          </p:nvSpPr>
          <p:spPr>
            <a:xfrm>
              <a:off x="5813181" y="5739651"/>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13</a:t>
              </a:r>
              <a:endParaRPr lang="zh-CN" altLang="en-US" dirty="0"/>
            </a:p>
          </p:txBody>
        </p:sp>
        <p:sp>
          <p:nvSpPr>
            <p:cNvPr id="17" name="椭圆 16"/>
            <p:cNvSpPr/>
            <p:nvPr/>
          </p:nvSpPr>
          <p:spPr>
            <a:xfrm>
              <a:off x="4450242" y="2276875"/>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8" name="椭圆 17"/>
            <p:cNvSpPr/>
            <p:nvPr/>
          </p:nvSpPr>
          <p:spPr>
            <a:xfrm>
              <a:off x="4450242" y="3429002"/>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9" name="椭圆 18"/>
            <p:cNvSpPr/>
            <p:nvPr/>
          </p:nvSpPr>
          <p:spPr>
            <a:xfrm>
              <a:off x="4450242" y="4581129"/>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12</a:t>
              </a:r>
              <a:endParaRPr lang="zh-CN" altLang="en-US" dirty="0"/>
            </a:p>
          </p:txBody>
        </p:sp>
        <p:sp>
          <p:nvSpPr>
            <p:cNvPr id="20" name="椭圆 19"/>
            <p:cNvSpPr/>
            <p:nvPr/>
          </p:nvSpPr>
          <p:spPr>
            <a:xfrm>
              <a:off x="4450242" y="5733256"/>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16</a:t>
              </a:r>
              <a:endParaRPr lang="zh-CN" altLang="en-US" dirty="0"/>
            </a:p>
          </p:txBody>
        </p:sp>
        <p:sp>
          <p:nvSpPr>
            <p:cNvPr id="21" name="椭圆 20"/>
            <p:cNvSpPr/>
            <p:nvPr/>
          </p:nvSpPr>
          <p:spPr>
            <a:xfrm>
              <a:off x="3087303" y="2276875"/>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22" name="椭圆 21"/>
            <p:cNvSpPr/>
            <p:nvPr/>
          </p:nvSpPr>
          <p:spPr>
            <a:xfrm>
              <a:off x="3087303" y="3429002"/>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3" name="椭圆 22"/>
            <p:cNvSpPr/>
            <p:nvPr/>
          </p:nvSpPr>
          <p:spPr>
            <a:xfrm>
              <a:off x="3087303" y="4581129"/>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15</a:t>
              </a:r>
              <a:endParaRPr lang="zh-CN" altLang="en-US" dirty="0"/>
            </a:p>
          </p:txBody>
        </p:sp>
        <p:sp>
          <p:nvSpPr>
            <p:cNvPr id="24" name="椭圆 23"/>
            <p:cNvSpPr/>
            <p:nvPr/>
          </p:nvSpPr>
          <p:spPr>
            <a:xfrm>
              <a:off x="3087303" y="5733256"/>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18</a:t>
              </a:r>
              <a:endParaRPr lang="zh-CN" altLang="en-US" dirty="0"/>
            </a:p>
          </p:txBody>
        </p:sp>
        <p:sp>
          <p:nvSpPr>
            <p:cNvPr id="25" name="椭圆 24"/>
            <p:cNvSpPr/>
            <p:nvPr/>
          </p:nvSpPr>
          <p:spPr>
            <a:xfrm>
              <a:off x="1724364" y="2280929"/>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a:t>
              </a:r>
              <a:endParaRPr lang="zh-CN" altLang="en-US" dirty="0"/>
            </a:p>
          </p:txBody>
        </p:sp>
        <p:sp>
          <p:nvSpPr>
            <p:cNvPr id="26" name="椭圆 25"/>
            <p:cNvSpPr/>
            <p:nvPr/>
          </p:nvSpPr>
          <p:spPr>
            <a:xfrm>
              <a:off x="1724364" y="3433056"/>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14</a:t>
              </a:r>
              <a:endParaRPr lang="zh-CN" altLang="en-US" dirty="0"/>
            </a:p>
          </p:txBody>
        </p:sp>
        <p:sp>
          <p:nvSpPr>
            <p:cNvPr id="27" name="椭圆 26"/>
            <p:cNvSpPr/>
            <p:nvPr/>
          </p:nvSpPr>
          <p:spPr>
            <a:xfrm>
              <a:off x="1724364" y="4585183"/>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17</a:t>
              </a:r>
              <a:endParaRPr lang="zh-CN" altLang="en-US" dirty="0"/>
            </a:p>
          </p:txBody>
        </p:sp>
        <p:sp>
          <p:nvSpPr>
            <p:cNvPr id="28" name="椭圆 27"/>
            <p:cNvSpPr/>
            <p:nvPr/>
          </p:nvSpPr>
          <p:spPr>
            <a:xfrm>
              <a:off x="1724364" y="5737310"/>
              <a:ext cx="612000" cy="61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19</a:t>
              </a:r>
              <a:endParaRPr lang="zh-CN" altLang="en-US" dirty="0"/>
            </a:p>
          </p:txBody>
        </p:sp>
        <p:cxnSp>
          <p:nvCxnSpPr>
            <p:cNvPr id="29" name="直接连接符 28"/>
            <p:cNvCxnSpPr>
              <a:stCxn id="13" idx="6"/>
              <a:endCxn id="6" idx="2"/>
            </p:cNvCxnSpPr>
            <p:nvPr/>
          </p:nvCxnSpPr>
          <p:spPr>
            <a:xfrm flipV="1">
              <a:off x="6425181" y="2582875"/>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flipV="1">
              <a:off x="6425181" y="3748337"/>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flipV="1">
              <a:off x="6425181" y="4891675"/>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flipV="1">
              <a:off x="6425181" y="6057137"/>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flipV="1">
              <a:off x="5062242" y="2583160"/>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flipV="1">
              <a:off x="5062242" y="3748622"/>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flipV="1">
              <a:off x="5062242" y="4891960"/>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flipV="1">
              <a:off x="5062242" y="6057422"/>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flipV="1">
              <a:off x="3699303" y="2578536"/>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flipV="1">
              <a:off x="3699303" y="3743998"/>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flipV="1">
              <a:off x="3699303" y="4887336"/>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flipV="1">
              <a:off x="3699303" y="6052798"/>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flipV="1">
              <a:off x="2336364" y="2578821"/>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flipV="1">
              <a:off x="2336364" y="3744283"/>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flipV="1">
              <a:off x="2336364" y="4887621"/>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V="1">
              <a:off x="2336364" y="6053083"/>
              <a:ext cx="750939" cy="4054"/>
            </a:xfrm>
            <a:prstGeom prst="line">
              <a:avLst/>
            </a:prstGeom>
            <a:ln w="57150"/>
          </p:spPr>
          <p:style>
            <a:lnRef idx="1">
              <a:schemeClr val="dk1"/>
            </a:lnRef>
            <a:fillRef idx="0">
              <a:schemeClr val="dk1"/>
            </a:fillRef>
            <a:effectRef idx="0">
              <a:schemeClr val="dk1"/>
            </a:effectRef>
            <a:fontRef idx="minor">
              <a:schemeClr val="tx1"/>
            </a:fontRef>
          </p:style>
        </p:cxnSp>
        <p:cxnSp>
          <p:nvCxnSpPr>
            <p:cNvPr id="45" name="直接连接符 44"/>
            <p:cNvCxnSpPr>
              <a:stCxn id="12" idx="0"/>
              <a:endCxn id="11" idx="4"/>
            </p:cNvCxnSpPr>
            <p:nvPr/>
          </p:nvCxnSpPr>
          <p:spPr>
            <a:xfrm flipV="1">
              <a:off x="7482120" y="5193129"/>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flipV="1">
              <a:off x="7482120" y="4041002"/>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flipV="1">
              <a:off x="7487541" y="2888875"/>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flipV="1">
              <a:off x="6124602" y="5193128"/>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flipV="1">
              <a:off x="6124602" y="4041001"/>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flipV="1">
              <a:off x="6130023" y="2888874"/>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flipV="1">
              <a:off x="4761663" y="5199524"/>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flipV="1">
              <a:off x="4761663" y="4047397"/>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flipV="1">
              <a:off x="4767084" y="2895270"/>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flipV="1">
              <a:off x="3371429" y="5199524"/>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flipV="1">
              <a:off x="3371429" y="4047397"/>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flipV="1">
              <a:off x="3376850" y="2895270"/>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flipV="1">
              <a:off x="2030364" y="5193127"/>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flipV="1">
              <a:off x="2030364" y="4041000"/>
              <a:ext cx="0" cy="540127"/>
            </a:xfrm>
            <a:prstGeom prst="line">
              <a:avLst/>
            </a:prstGeom>
            <a:ln w="571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flipV="1">
              <a:off x="2035785" y="2888873"/>
              <a:ext cx="0" cy="540127"/>
            </a:xfrm>
            <a:prstGeom prst="line">
              <a:avLst/>
            </a:prstGeom>
            <a:ln w="57150"/>
          </p:spPr>
          <p:style>
            <a:lnRef idx="1">
              <a:schemeClr val="dk1"/>
            </a:lnRef>
            <a:fillRef idx="0">
              <a:schemeClr val="dk1"/>
            </a:fillRef>
            <a:effectRef idx="0">
              <a:schemeClr val="dk1"/>
            </a:effectRef>
            <a:fontRef idx="minor">
              <a:schemeClr val="tx1"/>
            </a:fontRef>
          </p:style>
        </p:cxnSp>
      </p:grpSp>
      <p:pic>
        <p:nvPicPr>
          <p:cNvPr id="64" name="图片 63"/>
          <p:cNvPicPr>
            <a:picLocks noChangeAspect="1"/>
          </p:cNvPicPr>
          <p:nvPr/>
        </p:nvPicPr>
        <p:blipFill>
          <a:blip r:embed="rId4"/>
          <a:stretch>
            <a:fillRect/>
          </a:stretch>
        </p:blipFill>
        <p:spPr>
          <a:xfrm>
            <a:off x="95745" y="1811390"/>
            <a:ext cx="3819525" cy="3857625"/>
          </a:xfrm>
          <a:prstGeom prst="rect">
            <a:avLst/>
          </a:prstGeom>
        </p:spPr>
      </p:pic>
      <p:sp>
        <p:nvSpPr>
          <p:cNvPr id="65" name="文本框 64"/>
          <p:cNvSpPr txBox="1"/>
          <p:nvPr/>
        </p:nvSpPr>
        <p:spPr>
          <a:xfrm>
            <a:off x="697456" y="5767690"/>
            <a:ext cx="2616101" cy="369332"/>
          </a:xfrm>
          <a:prstGeom prst="rect">
            <a:avLst/>
          </a:prstGeom>
          <a:noFill/>
        </p:spPr>
        <p:txBody>
          <a:bodyPr wrap="none" rtlCol="0">
            <a:spAutoFit/>
          </a:bodyPr>
          <a:lstStyle/>
          <a:p>
            <a:r>
              <a:rPr lang="en-US" altLang="zh-CN" dirty="0"/>
              <a:t>Jacobian</a:t>
            </a:r>
            <a:r>
              <a:rPr lang="zh-CN" altLang="en-US" dirty="0"/>
              <a:t>矩阵（</a:t>
            </a:r>
            <a:r>
              <a:rPr lang="en-US" altLang="zh-CN" dirty="0"/>
              <a:t>80×80</a:t>
            </a:r>
            <a:r>
              <a:rPr lang="zh-CN" altLang="en-US" dirty="0"/>
              <a:t>）</a:t>
            </a:r>
          </a:p>
        </p:txBody>
      </p:sp>
      <p:sp>
        <p:nvSpPr>
          <p:cNvPr id="66" name="文本框 65"/>
          <p:cNvSpPr txBox="1"/>
          <p:nvPr/>
        </p:nvSpPr>
        <p:spPr>
          <a:xfrm>
            <a:off x="4132823" y="4659827"/>
            <a:ext cx="1107996" cy="369332"/>
          </a:xfrm>
          <a:prstGeom prst="rect">
            <a:avLst/>
          </a:prstGeom>
          <a:solidFill>
            <a:srgbClr val="00B050"/>
          </a:solidFill>
        </p:spPr>
        <p:txBody>
          <a:bodyPr wrap="none" rtlCol="0">
            <a:spAutoFit/>
          </a:bodyPr>
          <a:lstStyle/>
          <a:p>
            <a:r>
              <a:rPr lang="zh-CN" altLang="en-US" b="1" dirty="0"/>
              <a:t>非零区域</a:t>
            </a:r>
          </a:p>
        </p:txBody>
      </p:sp>
      <p:sp>
        <p:nvSpPr>
          <p:cNvPr id="68" name="文本框 67"/>
          <p:cNvSpPr txBox="1"/>
          <p:nvPr/>
        </p:nvSpPr>
        <p:spPr>
          <a:xfrm>
            <a:off x="4132823" y="5104881"/>
            <a:ext cx="1338828" cy="369332"/>
          </a:xfrm>
          <a:prstGeom prst="rect">
            <a:avLst/>
          </a:prstGeom>
          <a:solidFill>
            <a:srgbClr val="9BBAE3"/>
          </a:solidFill>
        </p:spPr>
        <p:txBody>
          <a:bodyPr wrap="none" rtlCol="0">
            <a:spAutoFit/>
          </a:bodyPr>
          <a:lstStyle/>
          <a:p>
            <a:r>
              <a:rPr lang="zh-CN" altLang="en-US" b="1" dirty="0"/>
              <a:t>零填充区域</a:t>
            </a:r>
          </a:p>
        </p:txBody>
      </p:sp>
      <p:pic>
        <p:nvPicPr>
          <p:cNvPr id="69" name="图片 68"/>
          <p:cNvPicPr>
            <a:picLocks noChangeAspect="1"/>
          </p:cNvPicPr>
          <p:nvPr/>
        </p:nvPicPr>
        <p:blipFill>
          <a:blip r:embed="rId5"/>
          <a:stretch>
            <a:fillRect/>
          </a:stretch>
        </p:blipFill>
        <p:spPr>
          <a:xfrm>
            <a:off x="6457134" y="2866544"/>
            <a:ext cx="3829050" cy="3857625"/>
          </a:xfrm>
          <a:prstGeom prst="rect">
            <a:avLst/>
          </a:prstGeom>
        </p:spPr>
      </p:pic>
    </p:spTree>
    <p:extLst>
      <p:ext uri="{BB962C8B-B14F-4D97-AF65-F5344CB8AC3E}">
        <p14:creationId xmlns:p14="http://schemas.microsoft.com/office/powerpoint/2010/main" val="54052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读程序</a:t>
            </a:r>
          </a:p>
        </p:txBody>
      </p:sp>
      <p:sp>
        <p:nvSpPr>
          <p:cNvPr id="6" name="内容占位符 5"/>
          <p:cNvSpPr>
            <a:spLocks noGrp="1"/>
          </p:cNvSpPr>
          <p:nvPr>
            <p:ph idx="1"/>
          </p:nvPr>
        </p:nvSpPr>
        <p:spPr/>
        <p:txBody>
          <a:bodyPr/>
          <a:lstStyle/>
          <a:p>
            <a:r>
              <a:rPr lang="en-US" altLang="zh-CN"/>
              <a:t>DEGUB</a:t>
            </a:r>
          </a:p>
          <a:p>
            <a:pPr lvl="1"/>
            <a:r>
              <a:rPr lang="en-US" altLang="zh-CN"/>
              <a:t>Eclipse Parallel Tools Platform(PTP)</a:t>
            </a:r>
          </a:p>
          <a:p>
            <a:pPr lvl="1"/>
            <a:r>
              <a:rPr lang="en-US" altLang="zh-CN"/>
              <a:t>gdb   parallel debug</a:t>
            </a:r>
          </a:p>
          <a:p>
            <a:pPr lvl="2"/>
            <a:r>
              <a:rPr lang="en-US" altLang="zh-CN"/>
              <a:t>mpirun –n 4 xterm –hold –e gdb –args ./SU2_CFD [argu1]...</a:t>
            </a:r>
          </a:p>
          <a:p>
            <a:r>
              <a:rPr lang="en-US" altLang="zh-CN"/>
              <a:t>Problem</a:t>
            </a:r>
          </a:p>
          <a:p>
            <a:pPr lvl="1"/>
            <a:r>
              <a:rPr lang="en-US" altLang="zh-CN"/>
              <a:t>inviscid_bump in a Channel</a:t>
            </a:r>
          </a:p>
          <a:p>
            <a:pPr lvl="1"/>
            <a:r>
              <a:rPr lang="en-US" altLang="zh-CN"/>
              <a:t>Steady, 2D Euler equation</a:t>
            </a:r>
          </a:p>
          <a:p>
            <a:pPr lvl="1"/>
            <a:r>
              <a:rPr lang="en-US" altLang="zh-CN"/>
              <a:t>boundary conditions</a:t>
            </a:r>
          </a:p>
          <a:p>
            <a:pPr lvl="2"/>
            <a:r>
              <a:rPr lang="en-US" altLang="zh-CN"/>
              <a:t>Inlet, Outlet</a:t>
            </a:r>
          </a:p>
          <a:p>
            <a:pPr lvl="2"/>
            <a:r>
              <a:rPr lang="en-US" altLang="zh-CN"/>
              <a:t>Euler Wall</a:t>
            </a:r>
          </a:p>
          <a:p>
            <a:pPr lvl="1"/>
            <a:r>
              <a:rPr lang="zh-CN" altLang="en-US"/>
              <a:t>空间离散</a:t>
            </a:r>
            <a:endParaRPr lang="en-US" altLang="zh-CN"/>
          </a:p>
          <a:p>
            <a:pPr lvl="2"/>
            <a:r>
              <a:rPr lang="zh-CN" altLang="en-US"/>
              <a:t>   </a:t>
            </a:r>
            <a:r>
              <a:rPr lang="en-US" altLang="zh-CN"/>
              <a:t>JST   MUSCL</a:t>
            </a:r>
          </a:p>
          <a:p>
            <a:pPr lvl="1"/>
            <a:r>
              <a:rPr lang="zh-CN" altLang="en-US"/>
              <a:t>时间推进  </a:t>
            </a:r>
            <a:endParaRPr lang="en-US" altLang="zh-CN"/>
          </a:p>
          <a:p>
            <a:pPr lvl="2"/>
            <a:r>
              <a:rPr lang="en-US" altLang="zh-CN"/>
              <a:t>Euler_Implicit</a:t>
            </a:r>
          </a:p>
          <a:p>
            <a:pPr lvl="1"/>
            <a:endParaRPr lang="en-US" altLang="zh-CN"/>
          </a:p>
        </p:txBody>
      </p:sp>
      <p:pic>
        <p:nvPicPr>
          <p:cNvPr id="2" name="图片 1"/>
          <p:cNvPicPr>
            <a:picLocks noChangeAspect="1"/>
          </p:cNvPicPr>
          <p:nvPr/>
        </p:nvPicPr>
        <p:blipFill>
          <a:blip r:embed="rId3"/>
          <a:stretch>
            <a:fillRect/>
          </a:stretch>
        </p:blipFill>
        <p:spPr>
          <a:xfrm>
            <a:off x="8256240" y="106636"/>
            <a:ext cx="3579826" cy="2448272"/>
          </a:xfrm>
          <a:prstGeom prst="rect">
            <a:avLst/>
          </a:prstGeom>
        </p:spPr>
      </p:pic>
      <p:sp>
        <p:nvSpPr>
          <p:cNvPr id="3" name="文本框 2"/>
          <p:cNvSpPr txBox="1"/>
          <p:nvPr/>
        </p:nvSpPr>
        <p:spPr>
          <a:xfrm>
            <a:off x="9267735" y="2554908"/>
            <a:ext cx="1556836" cy="369332"/>
          </a:xfrm>
          <a:prstGeom prst="rect">
            <a:avLst/>
          </a:prstGeom>
          <a:noFill/>
        </p:spPr>
        <p:txBody>
          <a:bodyPr wrap="none" rtlCol="0">
            <a:spAutoFit/>
          </a:bodyPr>
          <a:lstStyle/>
          <a:p>
            <a:r>
              <a:rPr lang="en-US" altLang="zh-CN"/>
              <a:t>gdb </a:t>
            </a:r>
            <a:r>
              <a:rPr lang="zh-CN" altLang="en-US"/>
              <a:t>并行调试</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960" y="3273365"/>
            <a:ext cx="5968121" cy="3281999"/>
          </a:xfrm>
          <a:prstGeom prst="rect">
            <a:avLst/>
          </a:prstGeom>
        </p:spPr>
      </p:pic>
      <p:pic>
        <p:nvPicPr>
          <p:cNvPr id="10" name="图片 9"/>
          <p:cNvPicPr>
            <a:picLocks noChangeAspect="1"/>
          </p:cNvPicPr>
          <p:nvPr/>
        </p:nvPicPr>
        <p:blipFill>
          <a:blip r:embed="rId5"/>
          <a:stretch>
            <a:fillRect/>
          </a:stretch>
        </p:blipFill>
        <p:spPr>
          <a:xfrm>
            <a:off x="5798367" y="3364477"/>
            <a:ext cx="5906772" cy="3288674"/>
          </a:xfrm>
          <a:prstGeom prst="rect">
            <a:avLst/>
          </a:prstGeom>
        </p:spPr>
      </p:pic>
    </p:spTree>
    <p:extLst>
      <p:ext uri="{BB962C8B-B14F-4D97-AF65-F5344CB8AC3E}">
        <p14:creationId xmlns:p14="http://schemas.microsoft.com/office/powerpoint/2010/main" val="263887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p:cNvPicPr>
            <a:picLocks noChangeAspect="1"/>
          </p:cNvPicPr>
          <p:nvPr/>
        </p:nvPicPr>
        <p:blipFill>
          <a:blip r:embed="rId3"/>
          <a:stretch>
            <a:fillRect/>
          </a:stretch>
        </p:blipFill>
        <p:spPr>
          <a:xfrm>
            <a:off x="7762875" y="27861"/>
            <a:ext cx="4429125" cy="3000375"/>
          </a:xfrm>
          <a:prstGeom prst="rect">
            <a:avLst/>
          </a:prstGeom>
        </p:spPr>
      </p:pic>
      <p:sp>
        <p:nvSpPr>
          <p:cNvPr id="2" name="矩形 1"/>
          <p:cNvSpPr/>
          <p:nvPr/>
        </p:nvSpPr>
        <p:spPr>
          <a:xfrm>
            <a:off x="191344" y="143054"/>
            <a:ext cx="6787246" cy="1815882"/>
          </a:xfrm>
          <a:prstGeom prst="rect">
            <a:avLst/>
          </a:prstGeom>
        </p:spPr>
        <p:txBody>
          <a:bodyPr wrap="square">
            <a:spAutoFit/>
          </a:bodyPr>
          <a:lstStyle/>
          <a:p>
            <a:pPr marL="0" lvl="2"/>
            <a:r>
              <a:rPr lang="en-US" altLang="zh-CN" sz="2800" b="1" dirty="0">
                <a:solidFill>
                  <a:srgbClr val="CC00CC"/>
                </a:solidFill>
              </a:rPr>
              <a:t>Jacobian</a:t>
            </a:r>
            <a:r>
              <a:rPr lang="zh-CN" altLang="en-US" sz="2800" b="1" dirty="0">
                <a:solidFill>
                  <a:srgbClr val="CC00CC"/>
                </a:solidFill>
              </a:rPr>
              <a:t>矩阵长什么样子解决了</a:t>
            </a:r>
            <a:endParaRPr lang="en-US" altLang="zh-CN" sz="2800" b="1" dirty="0">
              <a:solidFill>
                <a:srgbClr val="CC00CC"/>
              </a:solidFill>
            </a:endParaRPr>
          </a:p>
          <a:p>
            <a:pPr marL="0" lvl="2"/>
            <a:r>
              <a:rPr lang="zh-CN" altLang="en-US" sz="2800" b="1" dirty="0">
                <a:solidFill>
                  <a:srgbClr val="CC00CC"/>
                </a:solidFill>
              </a:rPr>
              <a:t>它算的结果是正确的</a:t>
            </a:r>
            <a:endParaRPr lang="en-US" altLang="zh-CN" sz="2800" b="1" dirty="0">
              <a:solidFill>
                <a:srgbClr val="CC00CC"/>
              </a:solidFill>
            </a:endParaRPr>
          </a:p>
          <a:p>
            <a:pPr marL="0" lvl="2"/>
            <a:r>
              <a:rPr lang="en-US" altLang="zh-CN" sz="2800" b="1" dirty="0">
                <a:solidFill>
                  <a:srgbClr val="CC00CC"/>
                </a:solidFill>
              </a:rPr>
              <a:t>ILU</a:t>
            </a:r>
            <a:r>
              <a:rPr lang="zh-CN" altLang="en-US" sz="2800" b="1" dirty="0">
                <a:solidFill>
                  <a:srgbClr val="CC00CC"/>
                </a:solidFill>
              </a:rPr>
              <a:t>分解做了个什么事情，分解完的矩阵长右边这样</a:t>
            </a:r>
            <a:r>
              <a:rPr lang="en-US" altLang="zh-CN" sz="2800" b="1" dirty="0">
                <a:solidFill>
                  <a:srgbClr val="CC00CC"/>
                </a:solidFill>
              </a:rPr>
              <a:t>;</a:t>
            </a:r>
          </a:p>
        </p:txBody>
      </p:sp>
      <p:pic>
        <p:nvPicPr>
          <p:cNvPr id="64" name="图片 63"/>
          <p:cNvPicPr>
            <a:picLocks noChangeAspect="1"/>
          </p:cNvPicPr>
          <p:nvPr/>
        </p:nvPicPr>
        <p:blipFill>
          <a:blip r:embed="rId4"/>
          <a:stretch>
            <a:fillRect/>
          </a:stretch>
        </p:blipFill>
        <p:spPr>
          <a:xfrm>
            <a:off x="182259" y="3559855"/>
            <a:ext cx="3217814" cy="3249912"/>
          </a:xfrm>
          <a:prstGeom prst="rect">
            <a:avLst/>
          </a:prstGeom>
        </p:spPr>
      </p:pic>
      <p:sp>
        <p:nvSpPr>
          <p:cNvPr id="65" name="文本框 64"/>
          <p:cNvSpPr txBox="1"/>
          <p:nvPr/>
        </p:nvSpPr>
        <p:spPr>
          <a:xfrm>
            <a:off x="2946872" y="3049037"/>
            <a:ext cx="2616101" cy="369332"/>
          </a:xfrm>
          <a:prstGeom prst="rect">
            <a:avLst/>
          </a:prstGeom>
          <a:noFill/>
        </p:spPr>
        <p:txBody>
          <a:bodyPr wrap="none" rtlCol="0">
            <a:spAutoFit/>
          </a:bodyPr>
          <a:lstStyle/>
          <a:p>
            <a:r>
              <a:rPr lang="en-US" altLang="zh-CN" dirty="0"/>
              <a:t>Jacobian</a:t>
            </a:r>
            <a:r>
              <a:rPr lang="zh-CN" altLang="en-US" dirty="0"/>
              <a:t>矩阵（</a:t>
            </a:r>
            <a:r>
              <a:rPr lang="en-US" altLang="zh-CN" dirty="0"/>
              <a:t>80×80</a:t>
            </a:r>
            <a:r>
              <a:rPr lang="zh-CN" altLang="en-US" dirty="0"/>
              <a:t>）</a:t>
            </a:r>
          </a:p>
        </p:txBody>
      </p:sp>
      <p:sp>
        <p:nvSpPr>
          <p:cNvPr id="66" name="文本框 65"/>
          <p:cNvSpPr txBox="1"/>
          <p:nvPr/>
        </p:nvSpPr>
        <p:spPr>
          <a:xfrm>
            <a:off x="479376" y="2583182"/>
            <a:ext cx="1107996" cy="369332"/>
          </a:xfrm>
          <a:prstGeom prst="rect">
            <a:avLst/>
          </a:prstGeom>
          <a:solidFill>
            <a:srgbClr val="00B050"/>
          </a:solidFill>
        </p:spPr>
        <p:txBody>
          <a:bodyPr wrap="none" rtlCol="0">
            <a:spAutoFit/>
          </a:bodyPr>
          <a:lstStyle/>
          <a:p>
            <a:r>
              <a:rPr lang="zh-CN" altLang="en-US" b="1" dirty="0"/>
              <a:t>非零区域</a:t>
            </a:r>
          </a:p>
        </p:txBody>
      </p:sp>
      <p:sp>
        <p:nvSpPr>
          <p:cNvPr id="68" name="文本框 67"/>
          <p:cNvSpPr txBox="1"/>
          <p:nvPr/>
        </p:nvSpPr>
        <p:spPr>
          <a:xfrm>
            <a:off x="479376" y="3028236"/>
            <a:ext cx="1338828" cy="369332"/>
          </a:xfrm>
          <a:prstGeom prst="rect">
            <a:avLst/>
          </a:prstGeom>
          <a:solidFill>
            <a:srgbClr val="9BBAE3"/>
          </a:solidFill>
        </p:spPr>
        <p:txBody>
          <a:bodyPr wrap="none" rtlCol="0">
            <a:spAutoFit/>
          </a:bodyPr>
          <a:lstStyle/>
          <a:p>
            <a:r>
              <a:rPr lang="zh-CN" altLang="en-US" b="1" dirty="0"/>
              <a:t>零填充区域</a:t>
            </a:r>
          </a:p>
        </p:txBody>
      </p:sp>
      <p:pic>
        <p:nvPicPr>
          <p:cNvPr id="69" name="图片 68"/>
          <p:cNvPicPr>
            <a:picLocks noChangeAspect="1"/>
          </p:cNvPicPr>
          <p:nvPr/>
        </p:nvPicPr>
        <p:blipFill>
          <a:blip r:embed="rId5"/>
          <a:stretch>
            <a:fillRect/>
          </a:stretch>
        </p:blipFill>
        <p:spPr>
          <a:xfrm>
            <a:off x="3752751" y="3559856"/>
            <a:ext cx="3225839" cy="3249912"/>
          </a:xfrm>
          <a:prstGeom prst="rect">
            <a:avLst/>
          </a:prstGeom>
        </p:spPr>
      </p:pic>
      <p:pic>
        <p:nvPicPr>
          <p:cNvPr id="3" name="图片 2"/>
          <p:cNvPicPr>
            <a:picLocks noChangeAspect="1"/>
          </p:cNvPicPr>
          <p:nvPr/>
        </p:nvPicPr>
        <p:blipFill>
          <a:blip r:embed="rId6"/>
          <a:stretch>
            <a:fillRect/>
          </a:stretch>
        </p:blipFill>
        <p:spPr>
          <a:xfrm>
            <a:off x="7176120" y="3559856"/>
            <a:ext cx="3168352" cy="3191996"/>
          </a:xfrm>
          <a:prstGeom prst="rect">
            <a:avLst/>
          </a:prstGeom>
        </p:spPr>
      </p:pic>
    </p:spTree>
    <p:extLst>
      <p:ext uri="{BB962C8B-B14F-4D97-AF65-F5344CB8AC3E}">
        <p14:creationId xmlns:p14="http://schemas.microsoft.com/office/powerpoint/2010/main" val="1363263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5999" y="89870"/>
            <a:ext cx="6946582" cy="523220"/>
          </a:xfrm>
          <a:prstGeom prst="rect">
            <a:avLst/>
          </a:prstGeom>
        </p:spPr>
        <p:txBody>
          <a:bodyPr wrap="none">
            <a:spAutoFit/>
          </a:bodyPr>
          <a:lstStyle/>
          <a:p>
            <a:pPr marL="0" lvl="2"/>
            <a:r>
              <a:rPr lang="en-US" altLang="zh-CN" sz="2800" b="1">
                <a:solidFill>
                  <a:srgbClr val="CC00CC"/>
                </a:solidFill>
              </a:rPr>
              <a:t>system.Solve(Jacobian, LinSysRes, LinSysSol) ;</a:t>
            </a:r>
          </a:p>
        </p:txBody>
      </p:sp>
      <p:sp>
        <p:nvSpPr>
          <p:cNvPr id="3" name="矩形 2"/>
          <p:cNvSpPr/>
          <p:nvPr/>
        </p:nvSpPr>
        <p:spPr>
          <a:xfrm>
            <a:off x="199386" y="581921"/>
            <a:ext cx="11992613" cy="584775"/>
          </a:xfrm>
          <a:prstGeom prst="rect">
            <a:avLst/>
          </a:prstGeom>
        </p:spPr>
        <p:txBody>
          <a:bodyPr wrap="square">
            <a:spAutoFit/>
          </a:bodyPr>
          <a:lstStyle/>
          <a:p>
            <a:r>
              <a:rPr lang="en-US" altLang="zh-CN" sz="3200" b="1" dirty="0">
                <a:solidFill>
                  <a:schemeClr val="accent1">
                    <a:lumMod val="75000"/>
                  </a:schemeClr>
                </a:solidFill>
              </a:rPr>
              <a:t> </a:t>
            </a:r>
            <a:r>
              <a:rPr lang="en-US" altLang="zh-CN" sz="3200" b="1" dirty="0" err="1">
                <a:solidFill>
                  <a:schemeClr val="accent1">
                    <a:lumMod val="75000"/>
                  </a:schemeClr>
                </a:solidFill>
              </a:rPr>
              <a:t>IterLinSol</a:t>
            </a:r>
            <a:r>
              <a:rPr lang="en-US" altLang="zh-CN" sz="3200" b="1" dirty="0">
                <a:solidFill>
                  <a:schemeClr val="accent1">
                    <a:lumMod val="75000"/>
                  </a:schemeClr>
                </a:solidFill>
              </a:rPr>
              <a:t> = </a:t>
            </a:r>
            <a:r>
              <a:rPr lang="en-US" altLang="zh-CN" sz="3200" b="1" dirty="0" err="1">
                <a:solidFill>
                  <a:schemeClr val="accent1">
                    <a:lumMod val="75000"/>
                  </a:schemeClr>
                </a:solidFill>
              </a:rPr>
              <a:t>FGMRES_LinSolver</a:t>
            </a:r>
            <a:r>
              <a:rPr lang="en-US" altLang="zh-CN" sz="3200" b="1" dirty="0">
                <a:solidFill>
                  <a:schemeClr val="accent1">
                    <a:lumMod val="75000"/>
                  </a:schemeClr>
                </a:solidFill>
              </a:rPr>
              <a:t>();  //</a:t>
            </a:r>
            <a:r>
              <a:rPr lang="en-US" altLang="zh-CN" sz="2000" b="1" dirty="0">
                <a:solidFill>
                  <a:schemeClr val="accent1">
                    <a:lumMod val="75000"/>
                  </a:schemeClr>
                </a:solidFill>
              </a:rPr>
              <a:t>Flexible Generalized Minimal Residual method</a:t>
            </a:r>
            <a:endParaRPr lang="zh-CN" altLang="en-US" sz="2000" b="1" dirty="0"/>
          </a:p>
        </p:txBody>
      </p:sp>
    </p:spTree>
    <p:extLst>
      <p:ext uri="{BB962C8B-B14F-4D97-AF65-F5344CB8AC3E}">
        <p14:creationId xmlns:p14="http://schemas.microsoft.com/office/powerpoint/2010/main" val="976901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176120" y="620688"/>
            <a:ext cx="3864496" cy="2722016"/>
          </a:xfrm>
          <a:prstGeom prst="rect">
            <a:avLst/>
          </a:prstGeom>
        </p:spPr>
      </p:pic>
      <p:sp>
        <p:nvSpPr>
          <p:cNvPr id="5" name="标题 4"/>
          <p:cNvSpPr>
            <a:spLocks noGrp="1"/>
          </p:cNvSpPr>
          <p:nvPr>
            <p:ph type="title"/>
          </p:nvPr>
        </p:nvSpPr>
        <p:spPr/>
        <p:txBody>
          <a:bodyPr/>
          <a:lstStyle/>
          <a:p>
            <a:r>
              <a:rPr lang="en-US" altLang="zh-CN"/>
              <a:t>cell-centered scheme &amp; median-dual scheme	</a:t>
            </a:r>
            <a:endParaRPr lang="zh-CN" altLang="en-US"/>
          </a:p>
        </p:txBody>
      </p:sp>
      <p:sp>
        <p:nvSpPr>
          <p:cNvPr id="6" name="内容占位符 5"/>
          <p:cNvSpPr>
            <a:spLocks noGrp="1"/>
          </p:cNvSpPr>
          <p:nvPr>
            <p:ph idx="1"/>
          </p:nvPr>
        </p:nvSpPr>
        <p:spPr/>
        <p:txBody>
          <a:bodyPr/>
          <a:lstStyle/>
          <a:p>
            <a:r>
              <a:rPr lang="en-US" altLang="zh-CN"/>
              <a:t>Different definition</a:t>
            </a:r>
          </a:p>
          <a:p>
            <a:pPr lvl="1"/>
            <a:r>
              <a:rPr lang="en-US" altLang="zh-CN"/>
              <a:t>control volume</a:t>
            </a:r>
          </a:p>
          <a:p>
            <a:pPr lvl="1"/>
            <a:r>
              <a:rPr lang="en-US" altLang="zh-CN"/>
              <a:t>the location of the flow variables</a:t>
            </a:r>
          </a:p>
          <a:p>
            <a:endParaRPr lang="en-US" altLang="zh-CN" b="1"/>
          </a:p>
          <a:p>
            <a:endParaRPr lang="en-US" altLang="zh-CN" b="1"/>
          </a:p>
          <a:p>
            <a:r>
              <a:rPr lang="en-US" altLang="zh-CN" b="1"/>
              <a:t>Cell-centered scheme</a:t>
            </a:r>
          </a:p>
          <a:p>
            <a:pPr lvl="1"/>
            <a:r>
              <a:rPr lang="en-US" altLang="zh-CN"/>
              <a:t>control volume </a:t>
            </a:r>
            <a:r>
              <a:rPr lang="zh-CN" altLang="en-US"/>
              <a:t>＝ </a:t>
            </a:r>
            <a:r>
              <a:rPr lang="en-US" altLang="zh-CN"/>
              <a:t>grid cell        </a:t>
            </a:r>
          </a:p>
          <a:p>
            <a:pPr lvl="1"/>
            <a:r>
              <a:rPr lang="en-US" altLang="zh-CN"/>
              <a:t>flow variable associated with centroids  C</a:t>
            </a:r>
          </a:p>
          <a:p>
            <a:pPr lvl="1"/>
            <a:endParaRPr lang="en-US" altLang="zh-CN"/>
          </a:p>
          <a:p>
            <a:r>
              <a:rPr lang="en-US" altLang="zh-CN"/>
              <a:t>Fluxes	     M</a:t>
            </a:r>
            <a:r>
              <a:rPr lang="en-US" altLang="zh-CN" baseline="-25000"/>
              <a:t>01</a:t>
            </a:r>
          </a:p>
          <a:p>
            <a:pPr lvl="1"/>
            <a:r>
              <a:rPr lang="en-US" altLang="zh-CN"/>
              <a:t>at the mid-point of the faces of the control volume</a:t>
            </a:r>
          </a:p>
          <a:p>
            <a:endParaRPr lang="en-US" altLang="zh-CN"/>
          </a:p>
          <a:p>
            <a:endParaRPr lang="en-US" altLang="zh-CN"/>
          </a:p>
          <a:p>
            <a:pPr lvl="1"/>
            <a:endParaRPr lang="en-US" altLang="zh-CN"/>
          </a:p>
        </p:txBody>
      </p:sp>
      <p:sp>
        <p:nvSpPr>
          <p:cNvPr id="3" name="文本框 2"/>
          <p:cNvSpPr txBox="1"/>
          <p:nvPr/>
        </p:nvSpPr>
        <p:spPr>
          <a:xfrm>
            <a:off x="7968208" y="3409712"/>
            <a:ext cx="2531462" cy="369332"/>
          </a:xfrm>
          <a:prstGeom prst="rect">
            <a:avLst/>
          </a:prstGeom>
          <a:noFill/>
        </p:spPr>
        <p:txBody>
          <a:bodyPr wrap="none" rtlCol="0">
            <a:spAutoFit/>
          </a:bodyPr>
          <a:lstStyle/>
          <a:p>
            <a:r>
              <a:rPr lang="en-US" altLang="zh-CN" b="1"/>
              <a:t>cell-centered scheme</a:t>
            </a:r>
            <a:endParaRPr lang="zh-CN" altLang="en-US" b="1"/>
          </a:p>
        </p:txBody>
      </p:sp>
      <p:sp>
        <p:nvSpPr>
          <p:cNvPr id="8" name="矩形 7"/>
          <p:cNvSpPr/>
          <p:nvPr/>
        </p:nvSpPr>
        <p:spPr bwMode="auto">
          <a:xfrm>
            <a:off x="5487996" y="3583880"/>
            <a:ext cx="576064" cy="288032"/>
          </a:xfrm>
          <a:prstGeom prst="rect">
            <a:avLst/>
          </a:prstGeom>
          <a:solidFill>
            <a:srgbClr val="D1D2D4"/>
          </a:solidFill>
          <a:ln w="9525" cap="flat" cmpd="sng" algn="ctr">
            <a:solidFill>
              <a:srgbClr val="D1D2D4"/>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nvGrpSpPr>
          <p:cNvPr id="15" name="组合 14"/>
          <p:cNvGrpSpPr/>
          <p:nvPr/>
        </p:nvGrpSpPr>
        <p:grpSpPr>
          <a:xfrm>
            <a:off x="7487003" y="3934048"/>
            <a:ext cx="3493871" cy="2554545"/>
            <a:chOff x="7546745" y="4077072"/>
            <a:chExt cx="3493871" cy="2554545"/>
          </a:xfrm>
        </p:grpSpPr>
        <p:sp>
          <p:nvSpPr>
            <p:cNvPr id="10" name="文本框 9"/>
            <p:cNvSpPr txBox="1"/>
            <p:nvPr/>
          </p:nvSpPr>
          <p:spPr>
            <a:xfrm>
              <a:off x="7608168" y="4077072"/>
              <a:ext cx="3432448" cy="2554545"/>
            </a:xfrm>
            <a:prstGeom prst="rect">
              <a:avLst/>
            </a:prstGeom>
            <a:noFill/>
            <a:ln w="38100">
              <a:solidFill>
                <a:schemeClr val="tx1">
                  <a:lumMod val="85000"/>
                  <a:lumOff val="15000"/>
                </a:schemeClr>
              </a:solidFill>
            </a:ln>
          </p:spPr>
          <p:txBody>
            <a:bodyPr wrap="square" rtlCol="0">
              <a:spAutoFit/>
            </a:bodyPr>
            <a:lstStyle/>
            <a:p>
              <a:r>
                <a:rPr lang="en-US" altLang="zh-CN" sz="2000" b="1" i="1">
                  <a:latin typeface="Calisto MT" panose="02040603050505030304" pitchFamily="18" charset="0"/>
                  <a:ea typeface="Microsoft YaHei UI" panose="020B0503020204020204" pitchFamily="34" charset="-122"/>
                </a:rPr>
                <a:t>DO</a:t>
              </a:r>
              <a:r>
                <a:rPr lang="en-US" altLang="zh-CN" sz="2000" i="1">
                  <a:latin typeface="Calisto MT" panose="02040603050505030304" pitchFamily="18" charset="0"/>
                  <a:ea typeface="Microsoft YaHei UI" panose="020B0503020204020204" pitchFamily="34" charset="-122"/>
                </a:rPr>
                <a:t> </a:t>
              </a:r>
              <a:r>
                <a:rPr lang="en-US" altLang="zh-CN"/>
                <a:t>  </a:t>
              </a:r>
              <a:r>
                <a:rPr lang="en-US" altLang="zh-CN" sz="2000" i="1">
                  <a:latin typeface="Calisto MT" panose="02040603050505030304" pitchFamily="18" charset="0"/>
                  <a:ea typeface="Microsoft YaHei UI" panose="020B0503020204020204" pitchFamily="34" charset="-122"/>
                </a:rPr>
                <a:t>face = 1, nfaces</a:t>
              </a:r>
              <a:endParaRPr lang="en-US" altLang="zh-CN" i="1">
                <a:latin typeface="Calisto MT" panose="02040603050505030304" pitchFamily="18" charset="0"/>
                <a:ea typeface="Microsoft YaHei UI" panose="020B0503020204020204" pitchFamily="34" charset="-122"/>
              </a:endParaRPr>
            </a:p>
            <a:p>
              <a:r>
                <a:rPr lang="en-US" altLang="zh-CN" sz="2000" i="1">
                  <a:latin typeface="Calisto MT" panose="02040603050505030304" pitchFamily="18" charset="0"/>
                  <a:ea typeface="Microsoft YaHei UI" panose="020B0503020204020204" pitchFamily="34" charset="-122"/>
                </a:rPr>
                <a:t>I = pointer to left cell</a:t>
              </a:r>
            </a:p>
            <a:p>
              <a:r>
                <a:rPr lang="en-US" altLang="zh-CN" sz="2000" i="1">
                  <a:latin typeface="Calisto MT" panose="02040603050505030304" pitchFamily="18" charset="0"/>
                  <a:ea typeface="Microsoft YaHei UI" panose="020B0503020204020204" pitchFamily="34" charset="-122"/>
                </a:rPr>
                <a:t>J = pointer to right cell</a:t>
              </a:r>
            </a:p>
            <a:p>
              <a:endParaRPr lang="en-US" altLang="zh-CN" sz="2000" i="1">
                <a:latin typeface="Calisto MT" panose="02040603050505030304" pitchFamily="18" charset="0"/>
                <a:ea typeface="Microsoft YaHei UI" panose="020B0503020204020204" pitchFamily="34" charset="-122"/>
              </a:endParaRPr>
            </a:p>
            <a:p>
              <a:endParaRPr lang="en-US" altLang="zh-CN" sz="2000" i="1">
                <a:latin typeface="Calisto MT" panose="02040603050505030304" pitchFamily="18" charset="0"/>
                <a:ea typeface="Microsoft YaHei UI" panose="020B0503020204020204" pitchFamily="34" charset="-122"/>
              </a:endParaRPr>
            </a:p>
            <a:p>
              <a:endParaRPr lang="en-US" altLang="zh-CN" sz="2000" i="1">
                <a:latin typeface="Calisto MT" panose="02040603050505030304" pitchFamily="18" charset="0"/>
                <a:ea typeface="Microsoft YaHei UI" panose="020B0503020204020204" pitchFamily="34" charset="-122"/>
              </a:endParaRPr>
            </a:p>
            <a:p>
              <a:endParaRPr lang="en-US" altLang="zh-CN" sz="2000" i="1">
                <a:latin typeface="Calisto MT" panose="02040603050505030304" pitchFamily="18" charset="0"/>
                <a:ea typeface="Microsoft YaHei UI" panose="020B0503020204020204" pitchFamily="34" charset="-122"/>
              </a:endParaRPr>
            </a:p>
            <a:p>
              <a:r>
                <a:rPr lang="en-US" altLang="zh-CN" sz="2000" b="1" i="1">
                  <a:latin typeface="Calisto MT" panose="02040603050505030304" pitchFamily="18" charset="0"/>
                  <a:ea typeface="Microsoft YaHei UI" panose="020B0503020204020204" pitchFamily="34" charset="-122"/>
                </a:rPr>
                <a:t>END DO</a:t>
              </a:r>
            </a:p>
          </p:txBody>
        </p:sp>
        <mc:AlternateContent xmlns:mc="http://schemas.openxmlformats.org/markup-compatibility/2006" xmlns:a14="http://schemas.microsoft.com/office/drawing/2010/main">
          <mc:Choice Requires="a14">
            <p:sp>
              <p:nvSpPr>
                <p:cNvPr id="13" name="矩形 12"/>
                <p:cNvSpPr/>
                <p:nvPr/>
              </p:nvSpPr>
              <p:spPr>
                <a:xfrm>
                  <a:off x="7546745" y="5031788"/>
                  <a:ext cx="2890022" cy="491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r>
                                  <m:rPr>
                                    <m:nor/>
                                  </m:rPr>
                                  <a:rPr lang="zh-CN" altLang="en-US"/>
                                  <m:t> </m:t>
                                </m:r>
                              </m:e>
                            </m:d>
                          </m:e>
                          <m:sub>
                            <m:r>
                              <a:rPr lang="en-US" altLang="zh-CN" i="1">
                                <a:latin typeface="Cambria Math" panose="02040503050406030204" pitchFamily="18" charset="0"/>
                              </a:rPr>
                              <m:t>𝐼𝐽</m:t>
                            </m:r>
                          </m:sub>
                        </m:sSub>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𝐼𝐽</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𝑛</m:t>
                                    </m:r>
                                  </m:e>
                                </m:acc>
                              </m:e>
                              <m:sub>
                                <m:r>
                                  <a:rPr lang="en-US" altLang="zh-CN" i="1">
                                    <a:latin typeface="Cambria Math" panose="02040503050406030204" pitchFamily="18" charset="0"/>
                                  </a:rPr>
                                  <m:t>𝐼𝐽</m:t>
                                </m:r>
                              </m:sub>
                            </m:sSub>
                          </m:e>
                        </m:d>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rPr>
                              <m:t>𝐼𝐽</m:t>
                            </m:r>
                          </m:sub>
                        </m:sSub>
                      </m:oMath>
                    </m:oMathPara>
                  </a14:m>
                  <a:endParaRPr lang="en-US" altLang="zh-CN"/>
                </a:p>
              </p:txBody>
            </p:sp>
          </mc:Choice>
          <mc:Fallback xmlns="">
            <p:sp>
              <p:nvSpPr>
                <p:cNvPr id="13" name="矩形 12"/>
                <p:cNvSpPr>
                  <a:spLocks noRot="1" noChangeAspect="1" noMove="1" noResize="1" noEditPoints="1" noAdjustHandles="1" noChangeArrowheads="1" noChangeShapeType="1" noTextEdit="1"/>
                </p:cNvSpPr>
                <p:nvPr/>
              </p:nvSpPr>
              <p:spPr>
                <a:xfrm>
                  <a:off x="7546745" y="5031788"/>
                  <a:ext cx="2890022" cy="491225"/>
                </a:xfrm>
                <a:prstGeom prst="rect">
                  <a:avLst/>
                </a:prstGeom>
                <a:blipFill rotWithShape="0">
                  <a:blip r:embed="rId4"/>
                  <a:stretch>
                    <a:fillRect t="-17284" b="-3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606052" y="5468128"/>
                  <a:ext cx="2121991" cy="8901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i="1">
                                <a:latin typeface="Cambria Math" panose="02040503050406030204" pitchFamily="18" charset="0"/>
                              </a:rPr>
                              <m:t>𝐼</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i="1">
                                <a:latin typeface="Cambria Math" panose="02040503050406030204" pitchFamily="18" charset="0"/>
                              </a:rPr>
                              <m:t>𝐼</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r>
                                  <m:rPr>
                                    <m:nor/>
                                  </m:rPr>
                                  <a:rPr lang="zh-CN" altLang="en-US"/>
                                  <m:t> </m:t>
                                </m:r>
                              </m:e>
                            </m:d>
                          </m:e>
                          <m:sub>
                            <m:r>
                              <a:rPr lang="en-US" altLang="zh-CN" i="1">
                                <a:latin typeface="Cambria Math" panose="02040503050406030204" pitchFamily="18" charset="0"/>
                              </a:rPr>
                              <m:t>𝐼𝐽</m:t>
                            </m:r>
                          </m:sub>
                        </m:sSub>
                      </m:oMath>
                    </m:oMathPara>
                  </a14:m>
                  <a:endParaRPr lang="en-US" altLang="zh-CN"/>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b="0" i="1" smtClean="0">
                                <a:latin typeface="Cambria Math" panose="02040503050406030204" pitchFamily="18" charset="0"/>
                              </a:rPr>
                              <m:t>𝐽</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b="0" i="1" smtClean="0">
                                <a:latin typeface="Cambria Math" panose="02040503050406030204" pitchFamily="18" charset="0"/>
                              </a:rPr>
                              <m:t>𝐽</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r>
                                  <m:rPr>
                                    <m:nor/>
                                  </m:rPr>
                                  <a:rPr lang="zh-CN" altLang="en-US"/>
                                  <m:t> </m:t>
                                </m:r>
                              </m:e>
                            </m:d>
                          </m:e>
                          <m:sub>
                            <m:r>
                              <a:rPr lang="en-US" altLang="zh-CN" i="1">
                                <a:latin typeface="Cambria Math" panose="02040503050406030204" pitchFamily="18" charset="0"/>
                              </a:rPr>
                              <m:t>𝐼𝐽</m:t>
                            </m:r>
                          </m:sub>
                        </m:sSub>
                      </m:oMath>
                    </m:oMathPara>
                  </a14:m>
                  <a:endParaRPr lang="zh-CN" altLang="en-US"/>
                </a:p>
              </p:txBody>
            </p:sp>
          </mc:Choice>
          <mc:Fallback xmlns="">
            <p:sp>
              <p:nvSpPr>
                <p:cNvPr id="14" name="矩形 13"/>
                <p:cNvSpPr>
                  <a:spLocks noRot="1" noChangeAspect="1" noMove="1" noResize="1" noEditPoints="1" noAdjustHandles="1" noChangeArrowheads="1" noChangeShapeType="1" noTextEdit="1"/>
                </p:cNvSpPr>
                <p:nvPr/>
              </p:nvSpPr>
              <p:spPr>
                <a:xfrm>
                  <a:off x="7606052" y="5468128"/>
                  <a:ext cx="2121991" cy="890115"/>
                </a:xfrm>
                <a:prstGeom prst="rect">
                  <a:avLst/>
                </a:prstGeom>
                <a:blipFill rotWithShape="0">
                  <a:blip r:embed="rId5"/>
                  <a:stretch>
                    <a:fillRect t="-9589" b="-2055"/>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71949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Median-dual cell-vertex scheme     SU2</a:t>
            </a:r>
            <a:endParaRPr lang="zh-CN" altLang="en-US"/>
          </a:p>
        </p:txBody>
      </p:sp>
      <p:sp>
        <p:nvSpPr>
          <p:cNvPr id="6" name="内容占位符 5"/>
          <p:cNvSpPr>
            <a:spLocks noGrp="1"/>
          </p:cNvSpPr>
          <p:nvPr>
            <p:ph idx="1"/>
          </p:nvPr>
        </p:nvSpPr>
        <p:spPr>
          <a:xfrm>
            <a:off x="478366" y="1079500"/>
            <a:ext cx="11954337" cy="5399088"/>
          </a:xfrm>
        </p:spPr>
        <p:txBody>
          <a:bodyPr/>
          <a:lstStyle/>
          <a:p>
            <a:r>
              <a:rPr lang="en-US" altLang="zh-CN"/>
              <a:t>Variables </a:t>
            </a:r>
            <a:r>
              <a:rPr lang="zh-CN" altLang="en-US"/>
              <a:t>→ </a:t>
            </a:r>
            <a:r>
              <a:rPr lang="en-US" altLang="zh-CN"/>
              <a:t>grid nodes &amp; vertex</a:t>
            </a:r>
          </a:p>
          <a:p>
            <a:r>
              <a:rPr lang="en-US" altLang="zh-CN"/>
              <a:t>Control volume &amp; Median-dual control volume</a:t>
            </a:r>
          </a:p>
          <a:p>
            <a:pPr lvl="1"/>
            <a:r>
              <a:rPr lang="en-US" altLang="zh-CN"/>
              <a:t>connecting the centroids, face- and  edge-midpoints of all cells sharing the particular node</a:t>
            </a:r>
          </a:p>
          <a:p>
            <a:pPr lvl="1"/>
            <a:r>
              <a:rPr lang="en-US" altLang="zh-CN"/>
              <a:t>Shaded area represents one part of the control volume face </a:t>
            </a:r>
          </a:p>
          <a:p>
            <a:pPr marL="457200" lvl="1" indent="0">
              <a:buNone/>
            </a:pPr>
            <a:endParaRPr lang="en-US" altLang="zh-CN"/>
          </a:p>
        </p:txBody>
      </p:sp>
      <p:sp>
        <p:nvSpPr>
          <p:cNvPr id="3" name="矩形 2"/>
          <p:cNvSpPr/>
          <p:nvPr/>
        </p:nvSpPr>
        <p:spPr bwMode="auto">
          <a:xfrm>
            <a:off x="1487488" y="5301208"/>
            <a:ext cx="792088" cy="50405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nvGrpSpPr>
          <p:cNvPr id="12" name="组合 11"/>
          <p:cNvGrpSpPr/>
          <p:nvPr/>
        </p:nvGrpSpPr>
        <p:grpSpPr>
          <a:xfrm>
            <a:off x="1678153" y="3103013"/>
            <a:ext cx="8640960" cy="3393668"/>
            <a:chOff x="1343472" y="2492896"/>
            <a:chExt cx="9192923" cy="3681700"/>
          </a:xfrm>
        </p:grpSpPr>
        <p:grpSp>
          <p:nvGrpSpPr>
            <p:cNvPr id="9" name="组合 8"/>
            <p:cNvGrpSpPr/>
            <p:nvPr/>
          </p:nvGrpSpPr>
          <p:grpSpPr>
            <a:xfrm>
              <a:off x="1343472" y="2492896"/>
              <a:ext cx="9192923" cy="3394715"/>
              <a:chOff x="1343472" y="2492896"/>
              <a:chExt cx="9192923" cy="3394715"/>
            </a:xfrm>
          </p:grpSpPr>
          <p:grpSp>
            <p:nvGrpSpPr>
              <p:cNvPr id="4" name="组合 3"/>
              <p:cNvGrpSpPr/>
              <p:nvPr/>
            </p:nvGrpSpPr>
            <p:grpSpPr>
              <a:xfrm>
                <a:off x="1343472" y="2492896"/>
                <a:ext cx="9192923" cy="3394715"/>
                <a:chOff x="1343472" y="2492896"/>
                <a:chExt cx="9192923" cy="3394715"/>
              </a:xfrm>
            </p:grpSpPr>
            <p:pic>
              <p:nvPicPr>
                <p:cNvPr id="2" name="图片 1"/>
                <p:cNvPicPr>
                  <a:picLocks noChangeAspect="1"/>
                </p:cNvPicPr>
                <p:nvPr/>
              </p:nvPicPr>
              <p:blipFill>
                <a:blip r:embed="rId3"/>
                <a:stretch>
                  <a:fillRect/>
                </a:stretch>
              </p:blipFill>
              <p:spPr>
                <a:xfrm>
                  <a:off x="1343472" y="2492896"/>
                  <a:ext cx="9192923" cy="3394715"/>
                </a:xfrm>
                <a:prstGeom prst="rect">
                  <a:avLst/>
                </a:prstGeom>
              </p:spPr>
            </p:pic>
            <p:sp>
              <p:nvSpPr>
                <p:cNvPr id="7" name="矩形 6"/>
                <p:cNvSpPr/>
                <p:nvPr/>
              </p:nvSpPr>
              <p:spPr bwMode="auto">
                <a:xfrm>
                  <a:off x="5410482" y="5383555"/>
                  <a:ext cx="792088" cy="50405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sp>
            <p:nvSpPr>
              <p:cNvPr id="8" name="矩形 7"/>
              <p:cNvSpPr/>
              <p:nvPr/>
            </p:nvSpPr>
            <p:spPr bwMode="auto">
              <a:xfrm>
                <a:off x="1487488" y="5324237"/>
                <a:ext cx="792088" cy="50405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sp>
          <p:nvSpPr>
            <p:cNvPr id="10" name="矩形 9"/>
            <p:cNvSpPr/>
            <p:nvPr/>
          </p:nvSpPr>
          <p:spPr>
            <a:xfrm>
              <a:off x="2982401" y="5805264"/>
              <a:ext cx="1364476" cy="369332"/>
            </a:xfrm>
            <a:prstGeom prst="rect">
              <a:avLst/>
            </a:prstGeom>
          </p:spPr>
          <p:txBody>
            <a:bodyPr wrap="none">
              <a:spAutoFit/>
            </a:bodyPr>
            <a:lstStyle/>
            <a:p>
              <a:r>
                <a:rPr lang="zh-CN" altLang="en-US"/>
                <a:t>tetrahedron</a:t>
              </a:r>
            </a:p>
          </p:txBody>
        </p:sp>
        <p:sp>
          <p:nvSpPr>
            <p:cNvPr id="11" name="矩形 10"/>
            <p:cNvSpPr/>
            <p:nvPr/>
          </p:nvSpPr>
          <p:spPr>
            <a:xfrm>
              <a:off x="7646412" y="5702945"/>
              <a:ext cx="1402948" cy="369332"/>
            </a:xfrm>
            <a:prstGeom prst="rect">
              <a:avLst/>
            </a:prstGeom>
          </p:spPr>
          <p:txBody>
            <a:bodyPr wrap="none">
              <a:spAutoFit/>
            </a:bodyPr>
            <a:lstStyle/>
            <a:p>
              <a:r>
                <a:rPr lang="zh-CN" altLang="en-US"/>
                <a:t>hexahedron</a:t>
              </a:r>
            </a:p>
          </p:txBody>
        </p:sp>
      </p:grpSp>
    </p:spTree>
    <p:extLst>
      <p:ext uri="{BB962C8B-B14F-4D97-AF65-F5344CB8AC3E}">
        <p14:creationId xmlns:p14="http://schemas.microsoft.com/office/powerpoint/2010/main" val="41041383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Median-dual cell-vertex scheme</a:t>
            </a:r>
            <a:endParaRPr lang="zh-CN" altLang="en-US"/>
          </a:p>
        </p:txBody>
      </p:sp>
      <p:sp>
        <p:nvSpPr>
          <p:cNvPr id="6" name="内容占位符 5"/>
          <p:cNvSpPr>
            <a:spLocks noGrp="1"/>
          </p:cNvSpPr>
          <p:nvPr>
            <p:ph idx="1"/>
          </p:nvPr>
        </p:nvSpPr>
        <p:spPr/>
        <p:txBody>
          <a:bodyPr/>
          <a:lstStyle/>
          <a:p>
            <a:r>
              <a:rPr lang="en-US" altLang="zh-CN"/>
              <a:t>Variables </a:t>
            </a:r>
            <a:r>
              <a:rPr lang="zh-CN" altLang="en-US"/>
              <a:t>→ </a:t>
            </a:r>
            <a:r>
              <a:rPr lang="en-US" altLang="zh-CN"/>
              <a:t>grid nodes &amp; vertex</a:t>
            </a:r>
          </a:p>
          <a:p>
            <a:r>
              <a:rPr lang="en-US" altLang="zh-CN"/>
              <a:t>Control volume &amp; Median-dual control volume</a:t>
            </a:r>
          </a:p>
          <a:p>
            <a:pPr lvl="1"/>
            <a:r>
              <a:rPr lang="en-US" altLang="zh-CN"/>
              <a:t>e.g</a:t>
            </a:r>
            <a:r>
              <a:rPr lang="zh-CN" altLang="en-US"/>
              <a:t>：</a:t>
            </a:r>
            <a:r>
              <a:rPr lang="en-US" altLang="zh-CN"/>
              <a:t>2D case</a:t>
            </a:r>
          </a:p>
          <a:p>
            <a:pPr lvl="1"/>
            <a:r>
              <a:rPr lang="en-US" altLang="zh-CN"/>
              <a:t>compute the fluxes for each partial face</a:t>
            </a:r>
          </a:p>
          <a:p>
            <a:pPr lvl="2"/>
            <a:r>
              <a:rPr lang="en-US" altLang="zh-CN"/>
              <a:t>in 2D</a:t>
            </a:r>
            <a:r>
              <a:rPr lang="zh-CN" altLang="en-US"/>
              <a:t>，</a:t>
            </a:r>
            <a:r>
              <a:rPr lang="en-US" altLang="zh-CN"/>
              <a:t>partial edge</a:t>
            </a:r>
          </a:p>
          <a:p>
            <a:pPr lvl="1"/>
            <a:r>
              <a:rPr lang="en-US" altLang="zh-CN"/>
              <a:t>Assumption</a:t>
            </a:r>
            <a:r>
              <a:rPr lang="zh-CN" altLang="en-US"/>
              <a:t>：</a:t>
            </a:r>
            <a:endParaRPr lang="en-US" altLang="zh-CN"/>
          </a:p>
          <a:p>
            <a:pPr lvl="2"/>
            <a:r>
              <a:rPr lang="en-US" altLang="zh-CN"/>
              <a:t>the flow variables to be constant for all faces grouped  around a particular edge</a:t>
            </a:r>
          </a:p>
          <a:p>
            <a:pPr lvl="3"/>
            <a:r>
              <a:rPr lang="en-US" altLang="zh-CN"/>
              <a:t>the C1-M01 &amp; C5-M01</a:t>
            </a:r>
          </a:p>
          <a:p>
            <a:pPr lvl="1"/>
            <a:r>
              <a:rPr lang="en-US" altLang="zh-CN"/>
              <a:t>so.... Edge is important</a:t>
            </a:r>
          </a:p>
          <a:p>
            <a:pPr lvl="2"/>
            <a:r>
              <a:rPr lang="en-US" altLang="zh-CN"/>
              <a:t>fluxes </a:t>
            </a:r>
            <a:r>
              <a:rPr lang="zh-CN" altLang="en-US"/>
              <a:t>→ </a:t>
            </a:r>
            <a:r>
              <a:rPr lang="en-US" altLang="zh-CN"/>
              <a:t>edge midpoint and  gradients from both nodes</a:t>
            </a:r>
          </a:p>
          <a:p>
            <a:pPr lvl="2"/>
            <a:r>
              <a:rPr lang="en-US" altLang="zh-CN"/>
              <a:t>define the mean unit normal  and face area</a:t>
            </a:r>
          </a:p>
          <a:p>
            <a:pPr lvl="2"/>
            <a:endParaRPr lang="en-US" altLang="zh-CN"/>
          </a:p>
          <a:p>
            <a:pPr lvl="1"/>
            <a:endParaRPr lang="en-US" altLang="zh-CN"/>
          </a:p>
        </p:txBody>
      </p:sp>
      <p:sp>
        <p:nvSpPr>
          <p:cNvPr id="7" name="矩形 6"/>
          <p:cNvSpPr/>
          <p:nvPr/>
        </p:nvSpPr>
        <p:spPr bwMode="auto">
          <a:xfrm>
            <a:off x="5410482" y="5383555"/>
            <a:ext cx="792088" cy="50405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pic>
        <p:nvPicPr>
          <p:cNvPr id="8" name="图片 7"/>
          <p:cNvPicPr>
            <a:picLocks noChangeAspect="1"/>
          </p:cNvPicPr>
          <p:nvPr/>
        </p:nvPicPr>
        <p:blipFill>
          <a:blip r:embed="rId3"/>
          <a:stretch>
            <a:fillRect/>
          </a:stretch>
        </p:blipFill>
        <p:spPr>
          <a:xfrm>
            <a:off x="7355794" y="332656"/>
            <a:ext cx="4659682" cy="2682847"/>
          </a:xfrm>
          <a:prstGeom prst="rect">
            <a:avLst/>
          </a:prstGeom>
        </p:spPr>
      </p:pic>
      <p:pic>
        <p:nvPicPr>
          <p:cNvPr id="9" name="图片 8"/>
          <p:cNvPicPr>
            <a:picLocks noChangeAspect="1"/>
          </p:cNvPicPr>
          <p:nvPr/>
        </p:nvPicPr>
        <p:blipFill>
          <a:blip r:embed="rId4"/>
          <a:stretch>
            <a:fillRect/>
          </a:stretch>
        </p:blipFill>
        <p:spPr>
          <a:xfrm>
            <a:off x="1570439" y="5264456"/>
            <a:ext cx="1971675" cy="542925"/>
          </a:xfrm>
          <a:prstGeom prst="rect">
            <a:avLst/>
          </a:prstGeom>
        </p:spPr>
      </p:pic>
      <p:pic>
        <p:nvPicPr>
          <p:cNvPr id="10" name="图片 9"/>
          <p:cNvPicPr>
            <a:picLocks noChangeAspect="1"/>
          </p:cNvPicPr>
          <p:nvPr/>
        </p:nvPicPr>
        <p:blipFill>
          <a:blip r:embed="rId5"/>
          <a:stretch>
            <a:fillRect/>
          </a:stretch>
        </p:blipFill>
        <p:spPr>
          <a:xfrm>
            <a:off x="4223792" y="5350180"/>
            <a:ext cx="2638425" cy="371475"/>
          </a:xfrm>
          <a:prstGeom prst="rect">
            <a:avLst/>
          </a:prstGeom>
        </p:spPr>
      </p:pic>
      <p:sp>
        <p:nvSpPr>
          <p:cNvPr id="11" name="文本框 10"/>
          <p:cNvSpPr txBox="1"/>
          <p:nvPr/>
        </p:nvSpPr>
        <p:spPr>
          <a:xfrm>
            <a:off x="8688288" y="3163493"/>
            <a:ext cx="2454518" cy="369332"/>
          </a:xfrm>
          <a:prstGeom prst="rect">
            <a:avLst/>
          </a:prstGeom>
          <a:noFill/>
        </p:spPr>
        <p:txBody>
          <a:bodyPr wrap="none" rtlCol="0">
            <a:spAutoFit/>
          </a:bodyPr>
          <a:lstStyle/>
          <a:p>
            <a:r>
              <a:rPr lang="en-US" altLang="zh-CN" b="1"/>
              <a:t>Median-dual scheme</a:t>
            </a:r>
            <a:endParaRPr lang="zh-CN" altLang="en-US" b="1"/>
          </a:p>
        </p:txBody>
      </p:sp>
    </p:spTree>
    <p:extLst>
      <p:ext uri="{BB962C8B-B14F-4D97-AF65-F5344CB8AC3E}">
        <p14:creationId xmlns:p14="http://schemas.microsoft.com/office/powerpoint/2010/main" val="977432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Median-dual cell-vertex scheme</a:t>
            </a:r>
            <a:endParaRPr lang="zh-CN" altLang="en-US"/>
          </a:p>
        </p:txBody>
      </p:sp>
      <p:sp>
        <p:nvSpPr>
          <p:cNvPr id="6" name="内容占位符 5"/>
          <p:cNvSpPr>
            <a:spLocks noGrp="1"/>
          </p:cNvSpPr>
          <p:nvPr>
            <p:ph idx="1"/>
          </p:nvPr>
        </p:nvSpPr>
        <p:spPr/>
        <p:txBody>
          <a:bodyPr/>
          <a:lstStyle/>
          <a:p>
            <a:r>
              <a:rPr lang="en-US" altLang="zh-CN"/>
              <a:t>Variables </a:t>
            </a:r>
            <a:r>
              <a:rPr lang="zh-CN" altLang="en-US"/>
              <a:t>→ </a:t>
            </a:r>
            <a:r>
              <a:rPr lang="en-US" altLang="zh-CN"/>
              <a:t>grid nodes &amp; vertex</a:t>
            </a:r>
          </a:p>
          <a:p>
            <a:r>
              <a:rPr lang="en-US" altLang="zh-CN"/>
              <a:t>Control volume &amp; Median-dual control volume</a:t>
            </a:r>
          </a:p>
          <a:p>
            <a:r>
              <a:rPr lang="en-US" altLang="zh-CN"/>
              <a:t>Edge based data Structure</a:t>
            </a:r>
          </a:p>
          <a:p>
            <a:r>
              <a:rPr lang="en-US" altLang="zh-CN"/>
              <a:t>Fluxes computation</a:t>
            </a:r>
          </a:p>
          <a:p>
            <a:pPr lvl="1"/>
            <a:endParaRPr lang="en-US" altLang="zh-CN"/>
          </a:p>
        </p:txBody>
      </p:sp>
      <p:grpSp>
        <p:nvGrpSpPr>
          <p:cNvPr id="8" name="组合 7"/>
          <p:cNvGrpSpPr/>
          <p:nvPr/>
        </p:nvGrpSpPr>
        <p:grpSpPr>
          <a:xfrm>
            <a:off x="2504762" y="3224710"/>
            <a:ext cx="3493871" cy="2554545"/>
            <a:chOff x="7546745" y="4077072"/>
            <a:chExt cx="3493871" cy="2554545"/>
          </a:xfrm>
        </p:grpSpPr>
        <p:sp>
          <p:nvSpPr>
            <p:cNvPr id="9" name="文本框 8"/>
            <p:cNvSpPr txBox="1"/>
            <p:nvPr/>
          </p:nvSpPr>
          <p:spPr>
            <a:xfrm>
              <a:off x="7608168" y="4077072"/>
              <a:ext cx="3432448" cy="2554545"/>
            </a:xfrm>
            <a:prstGeom prst="rect">
              <a:avLst/>
            </a:prstGeom>
            <a:noFill/>
            <a:ln w="38100">
              <a:solidFill>
                <a:schemeClr val="tx1">
                  <a:lumMod val="85000"/>
                  <a:lumOff val="15000"/>
                </a:schemeClr>
              </a:solidFill>
            </a:ln>
          </p:spPr>
          <p:txBody>
            <a:bodyPr wrap="square" rtlCol="0">
              <a:spAutoFit/>
            </a:bodyPr>
            <a:lstStyle/>
            <a:p>
              <a:r>
                <a:rPr lang="en-US" altLang="zh-CN" sz="2000" b="1" i="1">
                  <a:latin typeface="Calisto MT" panose="02040603050505030304" pitchFamily="18" charset="0"/>
                  <a:ea typeface="Microsoft YaHei UI" panose="020B0503020204020204" pitchFamily="34" charset="-122"/>
                </a:rPr>
                <a:t>DO</a:t>
              </a:r>
              <a:r>
                <a:rPr lang="en-US" altLang="zh-CN" sz="2000" i="1">
                  <a:latin typeface="Calisto MT" panose="02040603050505030304" pitchFamily="18" charset="0"/>
                  <a:ea typeface="Microsoft YaHei UI" panose="020B0503020204020204" pitchFamily="34" charset="-122"/>
                </a:rPr>
                <a:t> </a:t>
              </a:r>
              <a:r>
                <a:rPr lang="en-US" altLang="zh-CN"/>
                <a:t>  </a:t>
              </a:r>
              <a:r>
                <a:rPr lang="en-US" altLang="zh-CN" sz="2000" i="1">
                  <a:latin typeface="Calisto MT" panose="02040603050505030304" pitchFamily="18" charset="0"/>
                  <a:ea typeface="Microsoft YaHei UI" panose="020B0503020204020204" pitchFamily="34" charset="-122"/>
                </a:rPr>
                <a:t>edge = 1, nedges</a:t>
              </a:r>
              <a:endParaRPr lang="en-US" altLang="zh-CN" i="1">
                <a:latin typeface="Calisto MT" panose="02040603050505030304" pitchFamily="18" charset="0"/>
                <a:ea typeface="Microsoft YaHei UI" panose="020B0503020204020204" pitchFamily="34" charset="-122"/>
              </a:endParaRPr>
            </a:p>
            <a:p>
              <a:r>
                <a:rPr lang="en-US" altLang="zh-CN" sz="2000" i="1">
                  <a:latin typeface="Calisto MT" panose="02040603050505030304" pitchFamily="18" charset="0"/>
                  <a:ea typeface="Microsoft YaHei UI" panose="020B0503020204020204" pitchFamily="34" charset="-122"/>
                </a:rPr>
                <a:t>i = pointer to left node</a:t>
              </a:r>
            </a:p>
            <a:p>
              <a:r>
                <a:rPr lang="en-US" altLang="zh-CN" sz="2000" i="1">
                  <a:latin typeface="Calisto MT" panose="02040603050505030304" pitchFamily="18" charset="0"/>
                  <a:ea typeface="Microsoft YaHei UI" panose="020B0503020204020204" pitchFamily="34" charset="-122"/>
                </a:rPr>
                <a:t>j = pointer to right node</a:t>
              </a:r>
            </a:p>
            <a:p>
              <a:endParaRPr lang="en-US" altLang="zh-CN" sz="2000" i="1">
                <a:latin typeface="Calisto MT" panose="02040603050505030304" pitchFamily="18" charset="0"/>
                <a:ea typeface="Microsoft YaHei UI" panose="020B0503020204020204" pitchFamily="34" charset="-122"/>
              </a:endParaRPr>
            </a:p>
            <a:p>
              <a:endParaRPr lang="en-US" altLang="zh-CN" sz="2000" i="1">
                <a:latin typeface="Calisto MT" panose="02040603050505030304" pitchFamily="18" charset="0"/>
                <a:ea typeface="Microsoft YaHei UI" panose="020B0503020204020204" pitchFamily="34" charset="-122"/>
              </a:endParaRPr>
            </a:p>
            <a:p>
              <a:endParaRPr lang="en-US" altLang="zh-CN" sz="2000" i="1">
                <a:latin typeface="Calisto MT" panose="02040603050505030304" pitchFamily="18" charset="0"/>
                <a:ea typeface="Microsoft YaHei UI" panose="020B0503020204020204" pitchFamily="34" charset="-122"/>
              </a:endParaRPr>
            </a:p>
            <a:p>
              <a:endParaRPr lang="en-US" altLang="zh-CN" sz="2000" i="1">
                <a:latin typeface="Calisto MT" panose="02040603050505030304" pitchFamily="18" charset="0"/>
                <a:ea typeface="Microsoft YaHei UI" panose="020B0503020204020204" pitchFamily="34" charset="-122"/>
              </a:endParaRPr>
            </a:p>
            <a:p>
              <a:r>
                <a:rPr lang="en-US" altLang="zh-CN" sz="2000" b="1" i="1">
                  <a:latin typeface="Calisto MT" panose="02040603050505030304" pitchFamily="18" charset="0"/>
                  <a:ea typeface="Microsoft YaHei UI" panose="020B0503020204020204" pitchFamily="34" charset="-122"/>
                </a:rPr>
                <a:t>END DO</a:t>
              </a:r>
            </a:p>
          </p:txBody>
        </p:sp>
        <mc:AlternateContent xmlns:mc="http://schemas.openxmlformats.org/markup-compatibility/2006" xmlns:a14="http://schemas.microsoft.com/office/drawing/2010/main">
          <mc:Choice Requires="a14">
            <p:sp>
              <p:nvSpPr>
                <p:cNvPr id="10" name="矩形 9"/>
                <p:cNvSpPr/>
                <p:nvPr/>
              </p:nvSpPr>
              <p:spPr>
                <a:xfrm>
                  <a:off x="7546745" y="5031788"/>
                  <a:ext cx="2890022" cy="491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r>
                                  <m:rPr>
                                    <m:nor/>
                                  </m:rPr>
                                  <a:rPr lang="zh-CN" altLang="en-US"/>
                                  <m:t> </m:t>
                                </m:r>
                              </m:e>
                            </m:d>
                          </m:e>
                          <m:sub>
                            <m:r>
                              <a:rPr lang="en-US" altLang="zh-CN" i="1">
                                <a:latin typeface="Cambria Math" panose="02040503050406030204" pitchFamily="18" charset="0"/>
                              </a:rPr>
                              <m:t>𝐼𝐽</m:t>
                            </m:r>
                          </m:sub>
                        </m:sSub>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𝐼𝐽</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𝑛</m:t>
                                    </m:r>
                                  </m:e>
                                </m:acc>
                              </m:e>
                              <m:sub>
                                <m:r>
                                  <a:rPr lang="en-US" altLang="zh-CN" i="1">
                                    <a:latin typeface="Cambria Math" panose="02040503050406030204" pitchFamily="18" charset="0"/>
                                  </a:rPr>
                                  <m:t>𝐼𝐽</m:t>
                                </m:r>
                              </m:sub>
                            </m:sSub>
                          </m:e>
                        </m:d>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rPr>
                              <m:t>𝐼𝐽</m:t>
                            </m:r>
                          </m:sub>
                        </m:sSub>
                      </m:oMath>
                    </m:oMathPara>
                  </a14:m>
                  <a:endParaRPr lang="en-US" altLang="zh-CN"/>
                </a:p>
              </p:txBody>
            </p:sp>
          </mc:Choice>
          <mc:Fallback xmlns="">
            <p:sp>
              <p:nvSpPr>
                <p:cNvPr id="10" name="矩形 9"/>
                <p:cNvSpPr>
                  <a:spLocks noRot="1" noChangeAspect="1" noMove="1" noResize="1" noEditPoints="1" noAdjustHandles="1" noChangeArrowheads="1" noChangeShapeType="1" noTextEdit="1"/>
                </p:cNvSpPr>
                <p:nvPr/>
              </p:nvSpPr>
              <p:spPr>
                <a:xfrm>
                  <a:off x="7546745" y="5031788"/>
                  <a:ext cx="2890022" cy="491225"/>
                </a:xfrm>
                <a:prstGeom prst="rect">
                  <a:avLst/>
                </a:prstGeom>
                <a:blipFill rotWithShape="0">
                  <a:blip r:embed="rId3"/>
                  <a:stretch>
                    <a:fillRect t="-17500"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606052" y="5468128"/>
                  <a:ext cx="2121991" cy="8901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i="1">
                                <a:latin typeface="Cambria Math" panose="02040503050406030204" pitchFamily="18" charset="0"/>
                              </a:rPr>
                              <m:t>𝐼</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i="1">
                                <a:latin typeface="Cambria Math" panose="02040503050406030204" pitchFamily="18" charset="0"/>
                              </a:rPr>
                              <m:t>𝐼</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r>
                                  <m:rPr>
                                    <m:nor/>
                                  </m:rPr>
                                  <a:rPr lang="zh-CN" altLang="en-US"/>
                                  <m:t> </m:t>
                                </m:r>
                              </m:e>
                            </m:d>
                          </m:e>
                          <m:sub>
                            <m:r>
                              <a:rPr lang="en-US" altLang="zh-CN" i="1">
                                <a:latin typeface="Cambria Math" panose="02040503050406030204" pitchFamily="18" charset="0"/>
                              </a:rPr>
                              <m:t>𝐼𝐽</m:t>
                            </m:r>
                          </m:sub>
                        </m:sSub>
                      </m:oMath>
                    </m:oMathPara>
                  </a14:m>
                  <a:endParaRPr lang="en-US" altLang="zh-CN"/>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b="0" i="1" smtClean="0">
                                <a:latin typeface="Cambria Math" panose="02040503050406030204" pitchFamily="18" charset="0"/>
                              </a:rPr>
                              <m:t>𝐽</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b="0" i="1" smtClean="0">
                                <a:latin typeface="Cambria Math" panose="02040503050406030204" pitchFamily="18" charset="0"/>
                              </a:rPr>
                              <m:t>𝐽</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r>
                                  <m:rPr>
                                    <m:nor/>
                                  </m:rPr>
                                  <a:rPr lang="zh-CN" altLang="en-US"/>
                                  <m:t> </m:t>
                                </m:r>
                              </m:e>
                            </m:d>
                          </m:e>
                          <m:sub>
                            <m:r>
                              <a:rPr lang="en-US" altLang="zh-CN" i="1">
                                <a:latin typeface="Cambria Math" panose="02040503050406030204" pitchFamily="18" charset="0"/>
                              </a:rPr>
                              <m:t>𝐼𝐽</m:t>
                            </m:r>
                          </m:sub>
                        </m:sSub>
                      </m:oMath>
                    </m:oMathPara>
                  </a14:m>
                  <a:endParaRPr lang="zh-CN" altLang="en-US"/>
                </a:p>
              </p:txBody>
            </p:sp>
          </mc:Choice>
          <mc:Fallback xmlns="">
            <p:sp>
              <p:nvSpPr>
                <p:cNvPr id="11" name="矩形 10"/>
                <p:cNvSpPr>
                  <a:spLocks noRot="1" noChangeAspect="1" noMove="1" noResize="1" noEditPoints="1" noAdjustHandles="1" noChangeArrowheads="1" noChangeShapeType="1" noTextEdit="1"/>
                </p:cNvSpPr>
                <p:nvPr/>
              </p:nvSpPr>
              <p:spPr>
                <a:xfrm>
                  <a:off x="7606052" y="5468128"/>
                  <a:ext cx="2121991" cy="890115"/>
                </a:xfrm>
                <a:prstGeom prst="rect">
                  <a:avLst/>
                </a:prstGeom>
                <a:blipFill rotWithShape="0">
                  <a:blip r:embed="rId4"/>
                  <a:stretch>
                    <a:fillRect t="-9589" b="-2740"/>
                  </a:stretch>
                </a:blipFill>
              </p:spPr>
              <p:txBody>
                <a:bodyPr/>
                <a:lstStyle/>
                <a:p>
                  <a:r>
                    <a:rPr lang="zh-CN" altLang="en-US">
                      <a:noFill/>
                    </a:rPr>
                    <a:t> </a:t>
                  </a:r>
                </a:p>
              </p:txBody>
            </p:sp>
          </mc:Fallback>
        </mc:AlternateContent>
      </p:grpSp>
      <p:grpSp>
        <p:nvGrpSpPr>
          <p:cNvPr id="12" name="组合 11"/>
          <p:cNvGrpSpPr/>
          <p:nvPr/>
        </p:nvGrpSpPr>
        <p:grpSpPr>
          <a:xfrm>
            <a:off x="6960096" y="3224710"/>
            <a:ext cx="3493871" cy="2554545"/>
            <a:chOff x="7546745" y="4077072"/>
            <a:chExt cx="3493871" cy="2554545"/>
          </a:xfrm>
        </p:grpSpPr>
        <p:sp>
          <p:nvSpPr>
            <p:cNvPr id="13" name="文本框 12"/>
            <p:cNvSpPr txBox="1"/>
            <p:nvPr/>
          </p:nvSpPr>
          <p:spPr>
            <a:xfrm>
              <a:off x="7608168" y="4077072"/>
              <a:ext cx="3432448" cy="2554545"/>
            </a:xfrm>
            <a:prstGeom prst="rect">
              <a:avLst/>
            </a:prstGeom>
            <a:noFill/>
            <a:ln w="38100">
              <a:solidFill>
                <a:schemeClr val="tx1">
                  <a:lumMod val="85000"/>
                  <a:lumOff val="15000"/>
                </a:schemeClr>
              </a:solidFill>
            </a:ln>
          </p:spPr>
          <p:txBody>
            <a:bodyPr wrap="square" rtlCol="0">
              <a:spAutoFit/>
            </a:bodyPr>
            <a:lstStyle/>
            <a:p>
              <a:r>
                <a:rPr lang="en-US" altLang="zh-CN" sz="2000" b="1" i="1">
                  <a:latin typeface="Calisto MT" panose="02040603050505030304" pitchFamily="18" charset="0"/>
                  <a:ea typeface="Microsoft YaHei UI" panose="020B0503020204020204" pitchFamily="34" charset="-122"/>
                </a:rPr>
                <a:t>DO</a:t>
              </a:r>
              <a:r>
                <a:rPr lang="en-US" altLang="zh-CN" sz="2000" i="1">
                  <a:latin typeface="Calisto MT" panose="02040603050505030304" pitchFamily="18" charset="0"/>
                  <a:ea typeface="Microsoft YaHei UI" panose="020B0503020204020204" pitchFamily="34" charset="-122"/>
                </a:rPr>
                <a:t> </a:t>
              </a:r>
              <a:r>
                <a:rPr lang="en-US" altLang="zh-CN"/>
                <a:t>  </a:t>
              </a:r>
              <a:r>
                <a:rPr lang="en-US" altLang="zh-CN" sz="2000" i="1">
                  <a:latin typeface="Calisto MT" panose="02040603050505030304" pitchFamily="18" charset="0"/>
                  <a:ea typeface="Microsoft YaHei UI" panose="020B0503020204020204" pitchFamily="34" charset="-122"/>
                </a:rPr>
                <a:t>face = 1, nfaces</a:t>
              </a:r>
              <a:endParaRPr lang="en-US" altLang="zh-CN" i="1">
                <a:latin typeface="Calisto MT" panose="02040603050505030304" pitchFamily="18" charset="0"/>
                <a:ea typeface="Microsoft YaHei UI" panose="020B0503020204020204" pitchFamily="34" charset="-122"/>
              </a:endParaRPr>
            </a:p>
            <a:p>
              <a:r>
                <a:rPr lang="en-US" altLang="zh-CN" sz="2000" i="1">
                  <a:latin typeface="Calisto MT" panose="02040603050505030304" pitchFamily="18" charset="0"/>
                  <a:ea typeface="Microsoft YaHei UI" panose="020B0503020204020204" pitchFamily="34" charset="-122"/>
                </a:rPr>
                <a:t>I = pointer to left cell</a:t>
              </a:r>
            </a:p>
            <a:p>
              <a:r>
                <a:rPr lang="en-US" altLang="zh-CN" sz="2000" i="1">
                  <a:latin typeface="Calisto MT" panose="02040603050505030304" pitchFamily="18" charset="0"/>
                  <a:ea typeface="Microsoft YaHei UI" panose="020B0503020204020204" pitchFamily="34" charset="-122"/>
                </a:rPr>
                <a:t>J = pointer to right cell</a:t>
              </a:r>
            </a:p>
            <a:p>
              <a:endParaRPr lang="en-US" altLang="zh-CN" sz="2000" i="1">
                <a:latin typeface="Calisto MT" panose="02040603050505030304" pitchFamily="18" charset="0"/>
                <a:ea typeface="Microsoft YaHei UI" panose="020B0503020204020204" pitchFamily="34" charset="-122"/>
              </a:endParaRPr>
            </a:p>
            <a:p>
              <a:endParaRPr lang="en-US" altLang="zh-CN" sz="2000" i="1">
                <a:latin typeface="Calisto MT" panose="02040603050505030304" pitchFamily="18" charset="0"/>
                <a:ea typeface="Microsoft YaHei UI" panose="020B0503020204020204" pitchFamily="34" charset="-122"/>
              </a:endParaRPr>
            </a:p>
            <a:p>
              <a:endParaRPr lang="en-US" altLang="zh-CN" sz="2000" i="1">
                <a:latin typeface="Calisto MT" panose="02040603050505030304" pitchFamily="18" charset="0"/>
                <a:ea typeface="Microsoft YaHei UI" panose="020B0503020204020204" pitchFamily="34" charset="-122"/>
              </a:endParaRPr>
            </a:p>
            <a:p>
              <a:endParaRPr lang="en-US" altLang="zh-CN" sz="2000" i="1">
                <a:latin typeface="Calisto MT" panose="02040603050505030304" pitchFamily="18" charset="0"/>
                <a:ea typeface="Microsoft YaHei UI" panose="020B0503020204020204" pitchFamily="34" charset="-122"/>
              </a:endParaRPr>
            </a:p>
            <a:p>
              <a:r>
                <a:rPr lang="en-US" altLang="zh-CN" sz="2000" b="1" i="1">
                  <a:latin typeface="Calisto MT" panose="02040603050505030304" pitchFamily="18" charset="0"/>
                  <a:ea typeface="Microsoft YaHei UI" panose="020B0503020204020204" pitchFamily="34" charset="-122"/>
                </a:rPr>
                <a:t>END DO</a:t>
              </a:r>
            </a:p>
          </p:txBody>
        </p:sp>
        <mc:AlternateContent xmlns:mc="http://schemas.openxmlformats.org/markup-compatibility/2006" xmlns:a14="http://schemas.microsoft.com/office/drawing/2010/main">
          <mc:Choice Requires="a14">
            <p:sp>
              <p:nvSpPr>
                <p:cNvPr id="14" name="矩形 13"/>
                <p:cNvSpPr/>
                <p:nvPr/>
              </p:nvSpPr>
              <p:spPr>
                <a:xfrm>
                  <a:off x="7546745" y="5031788"/>
                  <a:ext cx="2890022" cy="491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r>
                                  <m:rPr>
                                    <m:nor/>
                                  </m:rPr>
                                  <a:rPr lang="zh-CN" altLang="en-US"/>
                                  <m:t> </m:t>
                                </m:r>
                              </m:e>
                            </m:d>
                          </m:e>
                          <m:sub>
                            <m:r>
                              <a:rPr lang="en-US" altLang="zh-CN" i="1">
                                <a:latin typeface="Cambria Math" panose="02040503050406030204" pitchFamily="18" charset="0"/>
                              </a:rPr>
                              <m:t>𝐼𝐽</m:t>
                            </m:r>
                          </m:sub>
                        </m:sSub>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𝑊</m:t>
                                    </m:r>
                                  </m:e>
                                </m:acc>
                              </m:e>
                              <m:sub>
                                <m:r>
                                  <a:rPr lang="en-US" altLang="zh-CN" i="1">
                                    <a:latin typeface="Cambria Math" panose="02040503050406030204" pitchFamily="18" charset="0"/>
                                  </a:rPr>
                                  <m:t>𝐼𝐽</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𝑛</m:t>
                                    </m:r>
                                  </m:e>
                                </m:acc>
                              </m:e>
                              <m:sub>
                                <m:r>
                                  <a:rPr lang="en-US" altLang="zh-CN" i="1">
                                    <a:latin typeface="Cambria Math" panose="02040503050406030204" pitchFamily="18" charset="0"/>
                                  </a:rPr>
                                  <m:t>𝐼𝐽</m:t>
                                </m:r>
                              </m:sub>
                            </m:sSub>
                          </m:e>
                        </m:d>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e>
                          <m:sub>
                            <m:r>
                              <a:rPr lang="en-US" altLang="zh-CN" i="1">
                                <a:latin typeface="Cambria Math" panose="02040503050406030204" pitchFamily="18" charset="0"/>
                              </a:rPr>
                              <m:t>𝐼𝐽</m:t>
                            </m:r>
                          </m:sub>
                        </m:sSub>
                      </m:oMath>
                    </m:oMathPara>
                  </a14:m>
                  <a:endParaRPr lang="en-US" altLang="zh-CN"/>
                </a:p>
              </p:txBody>
            </p:sp>
          </mc:Choice>
          <mc:Fallback xmlns="">
            <p:sp>
              <p:nvSpPr>
                <p:cNvPr id="14" name="矩形 13"/>
                <p:cNvSpPr>
                  <a:spLocks noRot="1" noChangeAspect="1" noMove="1" noResize="1" noEditPoints="1" noAdjustHandles="1" noChangeArrowheads="1" noChangeShapeType="1" noTextEdit="1"/>
                </p:cNvSpPr>
                <p:nvPr/>
              </p:nvSpPr>
              <p:spPr>
                <a:xfrm>
                  <a:off x="7546745" y="5031788"/>
                  <a:ext cx="2890022" cy="491225"/>
                </a:xfrm>
                <a:prstGeom prst="rect">
                  <a:avLst/>
                </a:prstGeom>
                <a:blipFill rotWithShape="0">
                  <a:blip r:embed="rId5"/>
                  <a:stretch>
                    <a:fillRect t="-17500" b="-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606052" y="5468128"/>
                  <a:ext cx="2121991" cy="8901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i="1">
                                <a:latin typeface="Cambria Math" panose="02040503050406030204" pitchFamily="18" charset="0"/>
                              </a:rPr>
                              <m:t>𝐼</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i="1">
                                <a:latin typeface="Cambria Math" panose="02040503050406030204" pitchFamily="18" charset="0"/>
                              </a:rPr>
                              <m:t>𝐼</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r>
                                  <m:rPr>
                                    <m:nor/>
                                  </m:rPr>
                                  <a:rPr lang="zh-CN" altLang="en-US"/>
                                  <m:t> </m:t>
                                </m:r>
                              </m:e>
                            </m:d>
                          </m:e>
                          <m:sub>
                            <m:r>
                              <a:rPr lang="en-US" altLang="zh-CN" i="1">
                                <a:latin typeface="Cambria Math" panose="02040503050406030204" pitchFamily="18" charset="0"/>
                              </a:rPr>
                              <m:t>𝐼𝐽</m:t>
                            </m:r>
                          </m:sub>
                        </m:sSub>
                      </m:oMath>
                    </m:oMathPara>
                  </a14:m>
                  <a:endParaRPr lang="en-US" altLang="zh-CN"/>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b="0" i="1" smtClean="0">
                                <a:latin typeface="Cambria Math" panose="02040503050406030204" pitchFamily="18" charset="0"/>
                              </a:rPr>
                              <m:t>𝐽</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𝑅</m:t>
                                </m:r>
                              </m:e>
                            </m:acc>
                          </m:e>
                          <m:sub>
                            <m:r>
                              <a:rPr lang="en-US" altLang="zh-CN" b="0" i="1" smtClean="0">
                                <a:latin typeface="Cambria Math" panose="02040503050406030204" pitchFamily="18" charset="0"/>
                              </a:rPr>
                              <m:t>𝐽</m:t>
                            </m:r>
                          </m:sub>
                        </m:sSub>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r>
                                  <m:rPr>
                                    <m:sty m:val="p"/>
                                  </m:rPr>
                                  <a:rPr lang="el-GR" altLang="zh-CN" i="1">
                                    <a:latin typeface="Cambria Math" panose="02040503050406030204" pitchFamily="18" charset="0"/>
                                    <a:ea typeface="Cambria Math" panose="02040503050406030204" pitchFamily="18" charset="0"/>
                                  </a:rPr>
                                  <m:t>Δ</m:t>
                                </m:r>
                                <m:r>
                                  <a:rPr lang="en-US" altLang="zh-CN" i="1">
                                    <a:latin typeface="Cambria Math" panose="02040503050406030204" pitchFamily="18" charset="0"/>
                                    <a:ea typeface="Cambria Math" panose="02040503050406030204" pitchFamily="18" charset="0"/>
                                  </a:rPr>
                                  <m:t>𝑆</m:t>
                                </m:r>
                                <m:r>
                                  <m:rPr>
                                    <m:nor/>
                                  </m:rPr>
                                  <a:rPr lang="zh-CN" altLang="en-US"/>
                                  <m:t> </m:t>
                                </m:r>
                              </m:e>
                            </m:d>
                          </m:e>
                          <m:sub>
                            <m:r>
                              <a:rPr lang="en-US" altLang="zh-CN" i="1">
                                <a:latin typeface="Cambria Math" panose="02040503050406030204" pitchFamily="18" charset="0"/>
                              </a:rPr>
                              <m:t>𝐼𝐽</m:t>
                            </m:r>
                          </m:sub>
                        </m:sSub>
                      </m:oMath>
                    </m:oMathPara>
                  </a14:m>
                  <a:endParaRPr lang="zh-CN" altLang="en-US"/>
                </a:p>
              </p:txBody>
            </p:sp>
          </mc:Choice>
          <mc:Fallback xmlns="">
            <p:sp>
              <p:nvSpPr>
                <p:cNvPr id="15" name="矩形 14"/>
                <p:cNvSpPr>
                  <a:spLocks noRot="1" noChangeAspect="1" noMove="1" noResize="1" noEditPoints="1" noAdjustHandles="1" noChangeArrowheads="1" noChangeShapeType="1" noTextEdit="1"/>
                </p:cNvSpPr>
                <p:nvPr/>
              </p:nvSpPr>
              <p:spPr>
                <a:xfrm>
                  <a:off x="7606052" y="5468128"/>
                  <a:ext cx="2121991" cy="890115"/>
                </a:xfrm>
                <a:prstGeom prst="rect">
                  <a:avLst/>
                </a:prstGeom>
                <a:blipFill rotWithShape="0">
                  <a:blip r:embed="rId6"/>
                  <a:stretch>
                    <a:fillRect t="-9589" b="-2740"/>
                  </a:stretch>
                </a:blipFill>
              </p:spPr>
              <p:txBody>
                <a:bodyPr/>
                <a:lstStyle/>
                <a:p>
                  <a:r>
                    <a:rPr lang="zh-CN" altLang="en-US">
                      <a:noFill/>
                    </a:rPr>
                    <a:t> </a:t>
                  </a:r>
                </a:p>
              </p:txBody>
            </p:sp>
          </mc:Fallback>
        </mc:AlternateContent>
      </p:grpSp>
      <p:sp>
        <p:nvSpPr>
          <p:cNvPr id="3" name="矩形 2"/>
          <p:cNvSpPr/>
          <p:nvPr/>
        </p:nvSpPr>
        <p:spPr>
          <a:xfrm>
            <a:off x="3016678" y="5846263"/>
            <a:ext cx="2531462" cy="369332"/>
          </a:xfrm>
          <a:prstGeom prst="rect">
            <a:avLst/>
          </a:prstGeom>
        </p:spPr>
        <p:txBody>
          <a:bodyPr wrap="none">
            <a:spAutoFit/>
          </a:bodyPr>
          <a:lstStyle/>
          <a:p>
            <a:r>
              <a:rPr lang="en-US" altLang="zh-CN" b="1"/>
              <a:t>cell-centered scheme</a:t>
            </a:r>
            <a:endParaRPr lang="zh-CN" altLang="en-US" b="1"/>
          </a:p>
        </p:txBody>
      </p:sp>
      <p:sp>
        <p:nvSpPr>
          <p:cNvPr id="16" name="矩形 15"/>
          <p:cNvSpPr/>
          <p:nvPr/>
        </p:nvSpPr>
        <p:spPr>
          <a:xfrm>
            <a:off x="7472012" y="5846263"/>
            <a:ext cx="2467342" cy="369332"/>
          </a:xfrm>
          <a:prstGeom prst="rect">
            <a:avLst/>
          </a:prstGeom>
        </p:spPr>
        <p:txBody>
          <a:bodyPr wrap="none">
            <a:spAutoFit/>
          </a:bodyPr>
          <a:lstStyle/>
          <a:p>
            <a:r>
              <a:rPr lang="en-US" altLang="zh-CN" b="1"/>
              <a:t>median-dual scheme</a:t>
            </a:r>
            <a:endParaRPr lang="zh-CN" altLang="en-US" b="1"/>
          </a:p>
        </p:txBody>
      </p:sp>
    </p:spTree>
    <p:extLst>
      <p:ext uri="{BB962C8B-B14F-4D97-AF65-F5344CB8AC3E}">
        <p14:creationId xmlns:p14="http://schemas.microsoft.com/office/powerpoint/2010/main" val="512902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cell-centered scheme &amp; median-dual scheme</a:t>
            </a:r>
            <a:endParaRPr lang="zh-CN" altLang="en-US"/>
          </a:p>
        </p:txBody>
      </p:sp>
      <p:sp>
        <p:nvSpPr>
          <p:cNvPr id="6" name="内容占位符 5"/>
          <p:cNvSpPr>
            <a:spLocks noGrp="1"/>
          </p:cNvSpPr>
          <p:nvPr>
            <p:ph idx="1"/>
          </p:nvPr>
        </p:nvSpPr>
        <p:spPr/>
        <p:txBody>
          <a:bodyPr/>
          <a:lstStyle/>
          <a:p>
            <a:r>
              <a:rPr lang="zh-CN" altLang="en-US"/>
              <a:t>优势劣势对比分析</a:t>
            </a:r>
            <a:endParaRPr lang="en-US" altLang="zh-CN"/>
          </a:p>
          <a:p>
            <a:pPr lvl="1"/>
            <a:r>
              <a:rPr lang="en-US" altLang="zh-CN"/>
              <a:t>cell-centered </a:t>
            </a:r>
            <a:r>
              <a:rPr lang="zh-CN" altLang="en-US"/>
              <a:t>算的多 但是精确 为啥？</a:t>
            </a:r>
            <a:endParaRPr lang="en-US" altLang="zh-CN"/>
          </a:p>
        </p:txBody>
      </p:sp>
      <p:sp>
        <p:nvSpPr>
          <p:cNvPr id="7" name="矩形 6"/>
          <p:cNvSpPr/>
          <p:nvPr/>
        </p:nvSpPr>
        <p:spPr bwMode="auto">
          <a:xfrm>
            <a:off x="5410482" y="5383555"/>
            <a:ext cx="792088" cy="50405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Tree>
    <p:extLst>
      <p:ext uri="{BB962C8B-B14F-4D97-AF65-F5344CB8AC3E}">
        <p14:creationId xmlns:p14="http://schemas.microsoft.com/office/powerpoint/2010/main" val="1327767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多重网格</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a:latin typeface="Cambria Math" panose="02040503050406030204" pitchFamily="18" charset="0"/>
                  </a:rPr>
                  <a:t>基本思想</a:t>
                </a:r>
                <a:endParaRPr lang="en-US" altLang="zh-CN">
                  <a:latin typeface="Cambria Math" panose="02040503050406030204" pitchFamily="18" charset="0"/>
                </a:endParaRPr>
              </a:p>
              <a:p>
                <a:pPr lvl="1"/>
                <a:r>
                  <a:rPr lang="zh-CN" altLang="en-US">
                    <a:latin typeface="Cambria Math" panose="02040503050406030204" pitchFamily="18" charset="0"/>
                  </a:rPr>
                  <a:t>误差分为高频摆动分量和低频光滑分量</a:t>
                </a:r>
                <a:endParaRPr lang="en-US" altLang="zh-CN">
                  <a:latin typeface="Cambria Math" panose="02040503050406030204" pitchFamily="18" charset="0"/>
                </a:endParaRPr>
              </a:p>
              <a:p>
                <a:pPr lvl="1"/>
                <a:r>
                  <a:rPr lang="zh-CN" altLang="en-US">
                    <a:latin typeface="Cambria Math" panose="02040503050406030204" pitchFamily="18" charset="0"/>
                  </a:rPr>
                  <a:t>用粗网格消除光滑分量</a:t>
                </a:r>
                <a:endParaRPr lang="en-US" altLang="zh-CN">
                  <a:latin typeface="Cambria Math" panose="02040503050406030204" pitchFamily="18" charset="0"/>
                </a:endParaRPr>
              </a:p>
              <a:p>
                <a:r>
                  <a:rPr lang="zh-CN" altLang="en-US"/>
                  <a:t>比如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𝑥</m:t>
                            </m:r>
                          </m:e>
                          <m:sup>
                            <m:r>
                              <a:rPr lang="en-US" altLang="zh-CN" i="1" smtClean="0">
                                <a:latin typeface="Cambria Math" panose="02040503050406030204" pitchFamily="18" charset="0"/>
                              </a:rPr>
                              <m:t>2</m:t>
                            </m:r>
                          </m:sup>
                        </m:sSup>
                      </m:den>
                    </m:f>
                    <m: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=0</m:t>
                        </m:r>
                        <m:r>
                          <a:rPr lang="zh-CN" altLang="en-US"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Ω</m:t>
                        </m:r>
                      </m:e>
                    </m:d>
                    <m:r>
                      <a:rPr lang="en-US" altLang="zh-CN" b="0" i="1" smtClean="0">
                        <a:latin typeface="Cambria Math" panose="02040503050406030204" pitchFamily="18" charset="0"/>
                      </a:rPr>
                      <m:t>     </m:t>
                    </m:r>
                  </m:oMath>
                </a14:m>
                <a:endParaRPr lang="en-US" altLang="zh-CN"/>
              </a:p>
              <a:p>
                <a:pPr lvl="1"/>
                <a:r>
                  <a:rPr lang="zh-CN" altLang="en-US"/>
                  <a:t>离散</a:t>
                </a:r>
                <a:r>
                  <a:rPr lang="en-US" altLang="zh-CN"/>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𝑗</m:t>
                        </m:r>
                        <m:r>
                          <a:rPr lang="en-US" altLang="zh-CN" i="1">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𝑗</m:t>
                        </m:r>
                        <m:r>
                          <a:rPr lang="en-US" altLang="zh-CN" b="0" i="1" smtClean="0">
                            <a:latin typeface="Cambria Math" panose="02040503050406030204" pitchFamily="18" charset="0"/>
                          </a:rPr>
                          <m:t>+</m:t>
                        </m:r>
                        <m:r>
                          <a:rPr lang="en-US" altLang="zh-CN" i="1">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i="1">
                            <a:latin typeface="Cambria Math" panose="02040503050406030204" pitchFamily="18" charset="0"/>
                          </a:rPr>
                          <m:t>𝑗</m:t>
                        </m:r>
                      </m:sub>
                    </m:sSub>
                  </m:oMath>
                </a14:m>
                <a:r>
                  <a:rPr lang="en-US" altLang="zh-CN"/>
                  <a:t>     </a:t>
                </a:r>
              </a:p>
              <a:p>
                <a:pPr lvl="1"/>
                <a:r>
                  <a:rPr lang="zh-CN" altLang="en-US"/>
                  <a:t>矩阵形式    </a:t>
                </a:r>
                <a14:m>
                  <m:oMath xmlns:m="http://schemas.openxmlformats.org/officeDocument/2006/math">
                    <m:r>
                      <a:rPr lang="en-US" altLang="zh-CN" b="0" i="1" smtClean="0">
                        <a:latin typeface="Cambria Math" panose="02040503050406030204" pitchFamily="18" charset="0"/>
                      </a:rPr>
                      <m:t>𝐴𝑢</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oMath>
                </a14:m>
                <a:endParaRPr lang="en-US" altLang="zh-CN"/>
              </a:p>
              <a:p>
                <a:pPr lvl="1"/>
                <a:r>
                  <a:rPr lang="zh-CN" altLang="en-US"/>
                  <a:t>使用雅可比松弛迭代 迭代矩阵</a:t>
                </a:r>
                <a14:m>
                  <m:oMath xmlns:m="http://schemas.openxmlformats.org/officeDocument/2006/math">
                    <m:r>
                      <a:rPr lang="en-US" altLang="zh-CN" b="0" i="1" smtClean="0">
                        <a:latin typeface="Cambria Math" panose="02040503050406030204" pitchFamily="18" charset="0"/>
                      </a:rPr>
                      <m:t>𝑀</m:t>
                    </m:r>
                  </m:oMath>
                </a14:m>
                <a:endParaRPr lang="en-US" altLang="zh-CN"/>
              </a:p>
              <a:p>
                <a:pPr lvl="2"/>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𝐸</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𝑀</m:t>
                        </m:r>
                        <m:r>
                          <a:rPr lang="en-US" altLang="zh-CN" i="1">
                            <a:latin typeface="Cambria Math" panose="02040503050406030204" pitchFamily="18" charset="0"/>
                          </a:rPr>
                          <m:t>𝐸</m:t>
                        </m:r>
                      </m:e>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p>
                  </m:oMath>
                </a14:m>
                <a:endParaRPr lang="en-US" altLang="zh-CN"/>
              </a:p>
              <a:p>
                <a:pPr lvl="2"/>
                <a:r>
                  <a:rPr lang="zh-CN" altLang="en-US"/>
                  <a:t>初值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𝐸</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en-US" altLang="zh-CN" b="0" i="1" smtClean="0">
                            <a:latin typeface="Cambria Math" panose="02040503050406030204" pitchFamily="18" charset="0"/>
                          </a:rPr>
                          <m:t>2</m:t>
                        </m:r>
                      </m:sub>
                    </m:sSub>
                  </m:oMath>
                </a14:m>
                <a:r>
                  <a:rPr lang="en-US" altLang="zh-CN"/>
                  <a:t> </a:t>
                </a:r>
                <a14:m>
                  <m:oMath xmlns:m="http://schemas.openxmlformats.org/officeDocument/2006/math">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3</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en-US" altLang="zh-CN" b="0" i="1" smtClean="0">
                            <a:latin typeface="Cambria Math" panose="02040503050406030204" pitchFamily="18" charset="0"/>
                          </a:rPr>
                          <m:t>3</m:t>
                        </m:r>
                      </m:sub>
                    </m:sSub>
                  </m:oMath>
                </a14:m>
                <a:r>
                  <a:rPr lang="en-US" altLang="zh-CN"/>
                  <a:t> </a:t>
                </a:r>
                <a14:m>
                  <m:oMath xmlns:m="http://schemas.openxmlformats.org/officeDocument/2006/math">
                    <m:r>
                      <a:rPr lang="en-US" altLang="zh-CN" i="1">
                        <a:latin typeface="Cambria Math" panose="02040503050406030204" pitchFamily="18" charset="0"/>
                      </a:rPr>
                      <m:t>+</m:t>
                    </m:r>
                  </m:oMath>
                </a14:m>
                <a:r>
                  <a:rPr lang="en-US" altLang="zh-CN"/>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m:t>
                        </m:r>
                        <m:r>
                          <a:rPr lang="en-US" altLang="zh-CN" i="1">
                            <a:latin typeface="Cambria Math" panose="02040503050406030204" pitchFamily="18" charset="0"/>
                          </a:rPr>
                          <m:t>−1</m:t>
                        </m:r>
                      </m:sub>
                    </m:sSub>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𝜐</m:t>
                        </m:r>
                      </m:e>
                      <m:sub>
                        <m:r>
                          <a:rPr lang="zh-CN" altLang="en-US" i="1">
                            <a:latin typeface="Cambria Math" panose="02040503050406030204" pitchFamily="18" charset="0"/>
                          </a:rPr>
                          <m:t>𝑁</m:t>
                        </m:r>
                        <m:r>
                          <a:rPr lang="en-US" altLang="zh-CN" i="1">
                            <a:latin typeface="Cambria Math" panose="02040503050406030204" pitchFamily="18" charset="0"/>
                          </a:rPr>
                          <m:t>−1</m:t>
                        </m:r>
                      </m:sub>
                    </m:sSub>
                  </m:oMath>
                </a14:m>
                <a:endParaRPr lang="en-US" altLang="zh-CN"/>
              </a:p>
              <a:p>
                <a:pPr lvl="2"/>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𝐸</m:t>
                        </m:r>
                      </m:e>
                      <m:sup>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n</m:t>
                            </m:r>
                            <m:r>
                              <a:rPr lang="en-US" altLang="zh-CN" i="1">
                                <a:latin typeface="Cambria Math" panose="02040503050406030204" pitchFamily="18" charset="0"/>
                              </a:rPr>
                              <m:t>+1</m:t>
                            </m:r>
                          </m:e>
                        </m:d>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𝜆</m:t>
                            </m:r>
                          </m:e>
                          <m:sub>
                            <m:r>
                              <a:rPr lang="en-US" altLang="zh-CN" i="1">
                                <a:latin typeface="Cambria Math" panose="02040503050406030204" pitchFamily="18" charset="0"/>
                              </a:rPr>
                              <m:t>1</m:t>
                            </m:r>
                          </m:sub>
                          <m:sup>
                            <m:r>
                              <m:rPr>
                                <m:sty m:val="p"/>
                              </m:rPr>
                              <a:rPr lang="en-US" altLang="zh-CN" i="1">
                                <a:latin typeface="Cambria Math" panose="02040503050406030204" pitchFamily="18" charset="0"/>
                              </a:rPr>
                              <m:t>n</m:t>
                            </m:r>
                            <m:r>
                              <a:rPr lang="en-US" altLang="zh-CN" i="1">
                                <a:latin typeface="Cambria Math" panose="02040503050406030204" pitchFamily="18" charset="0"/>
                              </a:rPr>
                              <m:t>+1</m:t>
                            </m:r>
                          </m:sup>
                        </m:sSubSup>
                        <m:r>
                          <a:rPr lang="zh-CN" altLang="en-US" i="1">
                            <a:latin typeface="Cambria Math" panose="02040503050406030204" pitchFamily="18" charset="0"/>
                          </a:rPr>
                          <m:t>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𝜆</m:t>
                        </m:r>
                      </m:e>
                      <m:sub>
                        <m:r>
                          <a:rPr lang="en-US" altLang="zh-CN" b="0" i="1" smtClean="0">
                            <a:latin typeface="Cambria Math" panose="02040503050406030204" pitchFamily="18" charset="0"/>
                          </a:rPr>
                          <m:t>2</m:t>
                        </m:r>
                      </m:sub>
                      <m:sup>
                        <m:r>
                          <m:rPr>
                            <m:sty m:val="p"/>
                          </m:rPr>
                          <a:rPr lang="en-US" altLang="zh-CN" i="1">
                            <a:latin typeface="Cambria Math" panose="02040503050406030204" pitchFamily="18" charset="0"/>
                          </a:rPr>
                          <m:t>n</m:t>
                        </m:r>
                        <m:r>
                          <a:rPr lang="en-US" altLang="zh-CN" i="1">
                            <a:latin typeface="Cambria Math" panose="02040503050406030204" pitchFamily="18" charset="0"/>
                          </a:rPr>
                          <m:t>+1</m:t>
                        </m:r>
                      </m:sup>
                    </m:sSubSup>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en-US" altLang="zh-CN" i="1">
                            <a:latin typeface="Cambria Math" panose="02040503050406030204" pitchFamily="18" charset="0"/>
                          </a:rPr>
                          <m:t>2</m:t>
                        </m:r>
                      </m:sub>
                    </m:sSub>
                  </m:oMath>
                </a14:m>
                <a:r>
                  <a:rPr lang="en-US" altLang="zh-CN"/>
                  <a:t> </a:t>
                </a:r>
                <a14:m>
                  <m:oMath xmlns:m="http://schemas.openxmlformats.org/officeDocument/2006/math">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𝜆</m:t>
                        </m:r>
                      </m:e>
                      <m:sub>
                        <m:r>
                          <a:rPr lang="en-US" altLang="zh-CN" b="0" i="1" smtClean="0">
                            <a:latin typeface="Cambria Math" panose="02040503050406030204" pitchFamily="18" charset="0"/>
                          </a:rPr>
                          <m:t>3</m:t>
                        </m:r>
                      </m:sub>
                      <m:sup>
                        <m:r>
                          <m:rPr>
                            <m:sty m:val="p"/>
                          </m:rPr>
                          <a:rPr lang="en-US" altLang="zh-CN" i="1">
                            <a:latin typeface="Cambria Math" panose="02040503050406030204" pitchFamily="18" charset="0"/>
                          </a:rPr>
                          <m:t>n</m:t>
                        </m:r>
                        <m:r>
                          <a:rPr lang="en-US" altLang="zh-CN" i="1">
                            <a:latin typeface="Cambria Math" panose="02040503050406030204" pitchFamily="18" charset="0"/>
                          </a:rPr>
                          <m:t>+1</m:t>
                        </m:r>
                      </m:sup>
                    </m:sSubSup>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en-US" altLang="zh-CN" i="1">
                            <a:latin typeface="Cambria Math" panose="02040503050406030204" pitchFamily="18" charset="0"/>
                          </a:rPr>
                          <m:t>3</m:t>
                        </m:r>
                      </m:sub>
                    </m:sSub>
                  </m:oMath>
                </a14:m>
                <a:r>
                  <a:rPr lang="en-US" altLang="zh-CN"/>
                  <a:t> </a:t>
                </a:r>
                <a14:m>
                  <m:oMath xmlns:m="http://schemas.openxmlformats.org/officeDocument/2006/math">
                    <m:r>
                      <a:rPr lang="en-US" altLang="zh-CN" i="1">
                        <a:latin typeface="Cambria Math" panose="02040503050406030204" pitchFamily="18" charset="0"/>
                      </a:rPr>
                      <m:t>+</m:t>
                    </m:r>
                  </m:oMath>
                </a14:m>
                <a:r>
                  <a:rPr lang="en-US" altLang="zh-CN"/>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𝑁</m:t>
                        </m:r>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𝜆</m:t>
                        </m:r>
                      </m:e>
                      <m:sub>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up>
                        <m:r>
                          <m:rPr>
                            <m:sty m:val="p"/>
                          </m:rPr>
                          <a:rPr lang="en-US" altLang="zh-CN" i="1">
                            <a:latin typeface="Cambria Math" panose="02040503050406030204" pitchFamily="18" charset="0"/>
                          </a:rPr>
                          <m:t>n</m:t>
                        </m:r>
                        <m:r>
                          <a:rPr lang="en-US" altLang="zh-CN" i="1">
                            <a:latin typeface="Cambria Math" panose="02040503050406030204" pitchFamily="18" charset="0"/>
                          </a:rPr>
                          <m:t>+1</m:t>
                        </m:r>
                      </m:sup>
                    </m:sSubSup>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zh-CN" altLang="en-US" i="1">
                            <a:latin typeface="Cambria Math" panose="02040503050406030204" pitchFamily="18" charset="0"/>
                          </a:rPr>
                          <m:t>𝑁</m:t>
                        </m:r>
                        <m:r>
                          <a:rPr lang="en-US" altLang="zh-CN" i="1">
                            <a:latin typeface="Cambria Math" panose="02040503050406030204" pitchFamily="18" charset="0"/>
                          </a:rPr>
                          <m:t>−1</m:t>
                        </m:r>
                      </m:sub>
                    </m:sSub>
                  </m:oMath>
                </a14:m>
                <a:endParaRPr lang="en-US" altLang="zh-CN"/>
              </a:p>
              <a:p>
                <a:pPr lvl="1"/>
                <a:r>
                  <a:rPr lang="zh-CN" altLang="en-US"/>
                  <a:t>最不稳定分量</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𝑘</m:t>
                    </m:r>
                    <m:r>
                      <a:rPr lang="en-US" altLang="zh-CN" b="0" i="1" smtClean="0">
                        <a:latin typeface="Cambria Math" panose="02040503050406030204" pitchFamily="18" charset="0"/>
                      </a:rPr>
                      <m:t> </m:t>
                    </m:r>
                    <m:r>
                      <a:rPr lang="en-US" altLang="zh-CN" i="1">
                        <a:latin typeface="Cambria Math" panose="02040503050406030204" pitchFamily="18" charset="0"/>
                      </a:rPr>
                      <m:t>=</m:t>
                    </m:r>
                    <m:r>
                      <a:rPr lang="en-US" altLang="zh-CN" b="0" i="1" smtClean="0">
                        <a:latin typeface="Cambria Math" panose="02040503050406030204" pitchFamily="18" charset="0"/>
                      </a:rPr>
                      <m:t> </m:t>
                    </m:r>
                    <m:r>
                      <a:rPr lang="en-US" altLang="zh-CN" i="1">
                        <a:latin typeface="Cambria Math" panose="02040503050406030204" pitchFamily="18" charset="0"/>
                      </a:rPr>
                      <m:t>1</m:t>
                    </m:r>
                    <m:r>
                      <a:rPr lang="en-US" altLang="zh-CN" b="0" i="1" smtClean="0">
                        <a:latin typeface="Cambria Math" panose="02040503050406030204" pitchFamily="18" charset="0"/>
                      </a:rPr>
                      <m:t> </m:t>
                    </m:r>
                  </m:oMath>
                </a14:m>
                <a:endParaRPr lang="en-US" altLang="zh-CN"/>
              </a:p>
              <a:p>
                <a:pPr lvl="2"/>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r>
                      <a:rPr lang="en-US" altLang="zh-CN" i="1">
                        <a:latin typeface="Cambria Math" panose="02040503050406030204" pitchFamily="18" charset="0"/>
                      </a:rPr>
                      <m:t>=1−2</m:t>
                    </m:r>
                    <m:r>
                      <a:rPr lang="zh-CN" altLang="en-US" i="1">
                        <a:latin typeface="Cambria Math" panose="02040503050406030204" pitchFamily="18" charset="0"/>
                      </a:rPr>
                      <m:t>𝜔</m:t>
                    </m:r>
                    <m:func>
                      <m:funcPr>
                        <m:ctrlPr>
                          <a:rPr lang="en-US" altLang="zh-CN" i="1">
                            <a:latin typeface="Cambria Math" panose="02040503050406030204" pitchFamily="18" charset="0"/>
                          </a:rPr>
                        </m:ctrlPr>
                      </m:funcPr>
                      <m:fNa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sin</m:t>
                            </m:r>
                          </m:e>
                          <m:sup>
                            <m:r>
                              <a:rPr lang="en-US" altLang="zh-CN" i="1">
                                <a:latin typeface="Cambria Math" panose="02040503050406030204" pitchFamily="18" charset="0"/>
                              </a:rPr>
                              <m:t>2</m:t>
                            </m:r>
                          </m:sup>
                        </m:sSup>
                      </m:fName>
                      <m:e>
                        <m:f>
                          <m:fPr>
                            <m:ctrlPr>
                              <a:rPr lang="en-US" altLang="zh-CN" i="1">
                                <a:latin typeface="Cambria Math" panose="02040503050406030204" pitchFamily="18" charset="0"/>
                              </a:rPr>
                            </m:ctrlPr>
                          </m:fPr>
                          <m:num>
                            <m:r>
                              <a:rPr lang="zh-CN" altLang="en-US" i="1">
                                <a:latin typeface="Cambria Math" panose="02040503050406030204" pitchFamily="18" charset="0"/>
                              </a:rPr>
                              <m:t>𝜋</m:t>
                            </m:r>
                          </m:num>
                          <m:den>
                            <m:r>
                              <a:rPr lang="en-US" altLang="zh-CN" i="1">
                                <a:latin typeface="Cambria Math" panose="02040503050406030204" pitchFamily="18" charset="0"/>
                              </a:rPr>
                              <m:t>2</m:t>
                            </m:r>
                            <m:r>
                              <a:rPr lang="en-US" altLang="zh-CN" i="1">
                                <a:latin typeface="Cambria Math" panose="02040503050406030204" pitchFamily="18" charset="0"/>
                              </a:rPr>
                              <m:t>𝑁</m:t>
                            </m:r>
                          </m:den>
                        </m:f>
                      </m:e>
                    </m:func>
                  </m:oMath>
                </a14:m>
                <a:endParaRPr lang="en-US" altLang="zh-CN"/>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rotWithShape="0">
                <a:blip r:embed="rId3"/>
                <a:stretch>
                  <a:fillRect l="-688" t="-1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8328248" y="4725144"/>
                <a:ext cx="3055003" cy="489814"/>
              </a:xfrm>
              <a:prstGeom prst="rect">
                <a:avLst/>
              </a:prstGeom>
            </p:spPr>
            <p:txBody>
              <a:bodyPr wrap="none">
                <a:spAutoFit/>
              </a:bodyPr>
              <a:lstStyle/>
              <a:p>
                <a:r>
                  <a:rPr lang="zh-CN" altLang="en-US"/>
                  <a:t>特征值</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𝜆</m:t>
                        </m:r>
                      </m:e>
                      <m:sub>
                        <m:r>
                          <a:rPr lang="en-US" altLang="zh-CN" i="1">
                            <a:latin typeface="Cambria Math" panose="02040503050406030204" pitchFamily="18" charset="0"/>
                          </a:rPr>
                          <m:t>𝑘</m:t>
                        </m:r>
                      </m:sub>
                    </m:sSub>
                    <m:r>
                      <a:rPr lang="en-US" altLang="zh-CN" i="1">
                        <a:latin typeface="Cambria Math" panose="02040503050406030204" pitchFamily="18" charset="0"/>
                      </a:rPr>
                      <m:t>=1−2</m:t>
                    </m:r>
                    <m:r>
                      <a:rPr lang="zh-CN" altLang="en-US" i="1">
                        <a:latin typeface="Cambria Math" panose="02040503050406030204" pitchFamily="18" charset="0"/>
                      </a:rPr>
                      <m:t>𝜔</m:t>
                    </m:r>
                    <m:func>
                      <m:funcPr>
                        <m:ctrlPr>
                          <a:rPr lang="en-US" altLang="zh-CN" i="1">
                            <a:latin typeface="Cambria Math" panose="02040503050406030204" pitchFamily="18" charset="0"/>
                          </a:rPr>
                        </m:ctrlPr>
                      </m:funcPr>
                      <m:fName>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sin</m:t>
                            </m:r>
                          </m:e>
                          <m:sup>
                            <m:r>
                              <a:rPr lang="en-US" altLang="zh-CN" i="1">
                                <a:latin typeface="Cambria Math" panose="02040503050406030204" pitchFamily="18" charset="0"/>
                              </a:rPr>
                              <m:t>2</m:t>
                            </m:r>
                          </m:sup>
                        </m:sSup>
                      </m:fName>
                      <m:e>
                        <m:f>
                          <m:fPr>
                            <m:ctrlPr>
                              <a:rPr lang="en-US" altLang="zh-CN" i="1">
                                <a:latin typeface="Cambria Math" panose="02040503050406030204" pitchFamily="18" charset="0"/>
                              </a:rPr>
                            </m:ctrlPr>
                          </m:fPr>
                          <m:num>
                            <m:r>
                              <a:rPr lang="en-US" altLang="zh-CN" i="1">
                                <a:latin typeface="Cambria Math" panose="02040503050406030204" pitchFamily="18" charset="0"/>
                              </a:rPr>
                              <m:t>𝑘</m:t>
                            </m:r>
                            <m:r>
                              <a:rPr lang="zh-CN" altLang="en-US" i="1">
                                <a:latin typeface="Cambria Math" panose="02040503050406030204" pitchFamily="18" charset="0"/>
                              </a:rPr>
                              <m:t>𝜋</m:t>
                            </m:r>
                          </m:num>
                          <m:den>
                            <m:r>
                              <a:rPr lang="en-US" altLang="zh-CN" i="1">
                                <a:latin typeface="Cambria Math" panose="02040503050406030204" pitchFamily="18" charset="0"/>
                              </a:rPr>
                              <m:t>2</m:t>
                            </m:r>
                            <m:r>
                              <a:rPr lang="en-US" altLang="zh-CN" i="1">
                                <a:latin typeface="Cambria Math" panose="02040503050406030204" pitchFamily="18" charset="0"/>
                              </a:rPr>
                              <m:t>𝑁</m:t>
                            </m:r>
                          </m:den>
                        </m:f>
                      </m:e>
                    </m:func>
                  </m:oMath>
                </a14:m>
                <a:endParaRPr lang="zh-CN" altLang="en-US"/>
              </a:p>
            </p:txBody>
          </p:sp>
        </mc:Choice>
        <mc:Fallback xmlns="">
          <p:sp>
            <p:nvSpPr>
              <p:cNvPr id="2" name="矩形 1"/>
              <p:cNvSpPr>
                <a:spLocks noRot="1" noChangeAspect="1" noMove="1" noResize="1" noEditPoints="1" noAdjustHandles="1" noChangeArrowheads="1" noChangeShapeType="1" noTextEdit="1"/>
              </p:cNvSpPr>
              <p:nvPr/>
            </p:nvSpPr>
            <p:spPr>
              <a:xfrm>
                <a:off x="8328248" y="4725144"/>
                <a:ext cx="3055003" cy="489814"/>
              </a:xfrm>
              <a:prstGeom prst="rect">
                <a:avLst/>
              </a:prstGeom>
              <a:blipFill rotWithShape="0">
                <a:blip r:embed="rId4"/>
                <a:stretch>
                  <a:fillRect l="-1597" b="-37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3662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多重网格</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a:t>两层网格（细网格</a:t>
                </a:r>
                <a14:m>
                  <m:oMath xmlns:m="http://schemas.openxmlformats.org/officeDocument/2006/math">
                    <m:r>
                      <a:rPr lang="en-US" altLang="zh-CN" i="1">
                        <a:latin typeface="Cambria Math" panose="02040503050406030204" pitchFamily="18" charset="0"/>
                      </a:rPr>
                      <m:t>h</m:t>
                    </m:r>
                    <m:r>
                      <a:rPr lang="en-US" altLang="zh-CN" i="1">
                        <a:latin typeface="Cambria Math" panose="02040503050406030204" pitchFamily="18" charset="0"/>
                      </a:rPr>
                      <m:t> </m:t>
                    </m:r>
                  </m:oMath>
                </a14:m>
                <a:r>
                  <a:rPr lang="zh-CN" altLang="en-US"/>
                  <a:t>、粗网格</a:t>
                </a:r>
                <a14:m>
                  <m:oMath xmlns:m="http://schemas.openxmlformats.org/officeDocument/2006/math">
                    <m:r>
                      <a:rPr lang="en-US" altLang="zh-CN" b="0" i="0" smtClean="0">
                        <a:latin typeface="Cambria Math" panose="02040503050406030204" pitchFamily="18" charset="0"/>
                      </a:rPr>
                      <m:t>2</m:t>
                    </m:r>
                    <m:r>
                      <a:rPr lang="en-US" altLang="zh-CN" i="1">
                        <a:latin typeface="Cambria Math" panose="02040503050406030204" pitchFamily="18" charset="0"/>
                      </a:rPr>
                      <m:t>h</m:t>
                    </m:r>
                    <m:r>
                      <a:rPr lang="en-US" altLang="zh-CN" i="1">
                        <a:latin typeface="Cambria Math" panose="02040503050406030204" pitchFamily="18" charset="0"/>
                      </a:rPr>
                      <m:t> </m:t>
                    </m:r>
                  </m:oMath>
                </a14:m>
                <a:r>
                  <a:rPr lang="zh-CN" altLang="en-US"/>
                  <a:t>）</a:t>
                </a:r>
                <a:r>
                  <a:rPr lang="en-US" altLang="zh-CN"/>
                  <a:t>V</a:t>
                </a:r>
                <a:r>
                  <a:rPr lang="zh-CN" altLang="en-US"/>
                  <a:t>循环</a:t>
                </a:r>
                <a:endParaRPr lang="en-US" altLang="zh-CN"/>
              </a:p>
              <a:p>
                <a:pPr marL="457200" lvl="1" indent="0">
                  <a:buNone/>
                </a:pPr>
                <a:r>
                  <a:rPr lang="zh-CN" altLang="en-US"/>
                  <a:t>①在细网格上迭代求解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h</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h</m:t>
                        </m:r>
                      </m:sup>
                    </m:sSup>
                  </m:oMath>
                </a14:m>
                <a:endParaRPr lang="en-US" altLang="zh-CN"/>
              </a:p>
              <a:p>
                <a:pPr marL="457200" lvl="1" indent="0">
                  <a:buNone/>
                </a:pPr>
                <a:r>
                  <a:rPr lang="en-US" altLang="zh-CN"/>
                  <a:t>    </a:t>
                </a:r>
                <a:r>
                  <a:rPr lang="zh-CN" altLang="en-US"/>
                  <a:t>迭代若干步后，得到近似解</a:t>
                </a:r>
                <a14:m>
                  <m:oMath xmlns:m="http://schemas.openxmlformats.org/officeDocument/2006/math">
                    <m:sSup>
                      <m:sSupPr>
                        <m:ctrlPr>
                          <a:rPr lang="en-US" altLang="zh-CN" i="1">
                            <a:latin typeface="Cambria Math" panose="02040503050406030204" pitchFamily="18" charset="0"/>
                          </a:rPr>
                        </m:ctrlPr>
                      </m:sSupPr>
                      <m:e>
                        <m:r>
                          <a:rPr lang="zh-CN" altLang="en-US" i="1">
                            <a:latin typeface="Cambria Math" panose="02040503050406030204" pitchFamily="18" charset="0"/>
                          </a:rPr>
                          <m:t>𝜐</m:t>
                        </m:r>
                      </m:e>
                      <m:sup>
                        <m:r>
                          <a:rPr lang="en-US" altLang="zh-CN" i="1">
                            <a:latin typeface="Cambria Math" panose="02040503050406030204" pitchFamily="18" charset="0"/>
                          </a:rPr>
                          <m:t>h</m:t>
                        </m:r>
                      </m:sup>
                    </m:sSup>
                  </m:oMath>
                </a14:m>
                <a:r>
                  <a:rPr lang="zh-CN" altLang="en-US"/>
                  <a:t>的残差</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h</m:t>
                        </m:r>
                      </m:sup>
                    </m:sSup>
                  </m:oMath>
                </a14:m>
                <a:endParaRPr lang="en-US" altLang="zh-CN" i="1">
                  <a:latin typeface="Cambria Math" panose="02040503050406030204" pitchFamily="18" charset="0"/>
                </a:endParaRPr>
              </a:p>
              <a:p>
                <a:pPr lvl="2"/>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h</m:t>
                        </m:r>
                      </m:sup>
                    </m:sSup>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𝑓</m:t>
                        </m:r>
                      </m:e>
                      <m:sup>
                        <m:r>
                          <a:rPr lang="en-US" altLang="zh-CN">
                            <a:latin typeface="Cambria Math" panose="02040503050406030204" pitchFamily="18" charset="0"/>
                          </a:rPr>
                          <m:t>h</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h</m:t>
                        </m:r>
                      </m:sub>
                    </m:sSub>
                    <m:sSup>
                      <m:sSupPr>
                        <m:ctrlPr>
                          <a:rPr lang="en-US" altLang="zh-CN" i="1">
                            <a:latin typeface="Cambria Math" panose="02040503050406030204" pitchFamily="18" charset="0"/>
                          </a:rPr>
                        </m:ctrlPr>
                      </m:sSupPr>
                      <m:e>
                        <m:r>
                          <a:rPr lang="zh-CN" altLang="en-US" i="1">
                            <a:latin typeface="Cambria Math" panose="02040503050406030204" pitchFamily="18" charset="0"/>
                          </a:rPr>
                          <m:t>𝜐</m:t>
                        </m:r>
                      </m:e>
                      <m:sup>
                        <m:r>
                          <a:rPr lang="en-US" altLang="zh-CN" i="1">
                            <a:latin typeface="Cambria Math" panose="02040503050406030204" pitchFamily="18" charset="0"/>
                          </a:rPr>
                          <m:t>h</m:t>
                        </m:r>
                      </m:sup>
                    </m:sSup>
                  </m:oMath>
                </a14:m>
                <a:endParaRPr lang="en-US" altLang="zh-CN"/>
              </a:p>
              <a:p>
                <a:pPr marL="457200" lvl="1" indent="0">
                  <a:buNone/>
                </a:pPr>
                <a:r>
                  <a:rPr lang="zh-CN" altLang="en-US"/>
                  <a:t>②在粗网格上求解误差方程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r>
                          <a:rPr lang="zh-CN" altLang="en-US" i="1">
                            <a:latin typeface="Cambria Math" panose="02040503050406030204" pitchFamily="18" charset="0"/>
                          </a:rPr>
                          <m:t>𝜐</m:t>
                        </m:r>
                      </m:e>
                      <m:sup>
                        <m:r>
                          <a:rPr lang="en-US" altLang="zh-CN" i="1">
                            <a:latin typeface="Cambria Math" panose="02040503050406030204" pitchFamily="18" charset="0"/>
                          </a:rPr>
                          <m:t>2</m:t>
                        </m:r>
                        <m:r>
                          <a:rPr lang="en-US" altLang="zh-CN" i="1">
                            <a:latin typeface="Cambria Math" panose="02040503050406030204" pitchFamily="18" charset="0"/>
                          </a:rPr>
                          <m:t>h</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2</m:t>
                        </m:r>
                        <m:r>
                          <a:rPr lang="en-US" altLang="zh-CN" i="1">
                            <a:latin typeface="Cambria Math" panose="02040503050406030204" pitchFamily="18" charset="0"/>
                          </a:rPr>
                          <m:t>h</m:t>
                        </m:r>
                      </m:sup>
                    </m:sSubSup>
                    <m:sSup>
                      <m:sSupPr>
                        <m:ctrlPr>
                          <a:rPr lang="en-US" altLang="zh-CN" i="1">
                            <a:latin typeface="Cambria Math" panose="02040503050406030204" pitchFamily="18" charset="0"/>
                          </a:rPr>
                        </m:ctrlPr>
                      </m:sSupPr>
                      <m:e>
                        <m:r>
                          <a:rPr lang="en-US" altLang="zh-CN" i="1">
                            <a:latin typeface="Cambria Math" panose="02040503050406030204" pitchFamily="18" charset="0"/>
                          </a:rPr>
                          <m:t>𝑟</m:t>
                        </m:r>
                      </m:e>
                      <m:sup>
                        <m:r>
                          <a:rPr lang="en-US" altLang="zh-CN" i="1">
                            <a:latin typeface="Cambria Math" panose="02040503050406030204" pitchFamily="18" charset="0"/>
                          </a:rPr>
                          <m:t>h</m:t>
                        </m:r>
                      </m:sup>
                    </m:sSup>
                  </m:oMath>
                </a14:m>
                <a:endParaRPr lang="en-US" altLang="zh-CN" i="1">
                  <a:latin typeface="Cambria Math" panose="02040503050406030204" pitchFamily="18" charset="0"/>
                </a:endParaRPr>
              </a:p>
              <a:p>
                <a:pPr marL="457200" lvl="1" indent="0">
                  <a:buNone/>
                </a:pPr>
                <a:r>
                  <a:rPr lang="zh-CN" altLang="en-US"/>
                  <a:t>③粗网格修正     </a:t>
                </a:r>
                <a14:m>
                  <m:oMath xmlns:m="http://schemas.openxmlformats.org/officeDocument/2006/math">
                    <m:sSup>
                      <m:sSupPr>
                        <m:ctrlPr>
                          <a:rPr lang="en-US" altLang="zh-CN" i="1">
                            <a:latin typeface="Cambria Math" panose="02040503050406030204" pitchFamily="18" charset="0"/>
                          </a:rPr>
                        </m:ctrlPr>
                      </m:sSupPr>
                      <m:e>
                        <m:r>
                          <a:rPr lang="zh-CN" altLang="en-US" i="1" smtClean="0">
                            <a:latin typeface="Cambria Math" panose="02040503050406030204" pitchFamily="18" charset="0"/>
                          </a:rPr>
                          <m:t>𝜐</m:t>
                        </m:r>
                      </m:e>
                      <m:sup>
                        <m:r>
                          <a:rPr lang="en-US" altLang="zh-CN" i="1">
                            <a:latin typeface="Cambria Math" panose="02040503050406030204" pitchFamily="18" charset="0"/>
                          </a:rPr>
                          <m:t>h</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zh-CN" altLang="en-US" i="1" smtClean="0">
                            <a:latin typeface="Cambria Math" panose="02040503050406030204" pitchFamily="18" charset="0"/>
                          </a:rPr>
                          <m:t>𝜐</m:t>
                        </m:r>
                      </m:e>
                      <m:sup>
                        <m:r>
                          <a:rPr lang="en-US" altLang="zh-CN" i="1">
                            <a:latin typeface="Cambria Math" panose="02040503050406030204" pitchFamily="18" charset="0"/>
                          </a:rPr>
                          <m:t>h</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2</m:t>
                        </m:r>
                        <m:r>
                          <a:rPr lang="en-US" altLang="zh-CN" i="1">
                            <a:latin typeface="Cambria Math" panose="02040503050406030204" pitchFamily="18" charset="0"/>
                          </a:rPr>
                          <m:t>h</m:t>
                        </m:r>
                      </m:sub>
                      <m:sup>
                        <m:r>
                          <a:rPr lang="en-US" altLang="zh-CN" i="1">
                            <a:latin typeface="Cambria Math" panose="02040503050406030204" pitchFamily="18" charset="0"/>
                          </a:rPr>
                          <m:t>h</m:t>
                        </m:r>
                      </m:sup>
                    </m:sSubSup>
                    <m:sSup>
                      <m:sSupPr>
                        <m:ctrlPr>
                          <a:rPr lang="en-US" altLang="zh-CN" i="1">
                            <a:latin typeface="Cambria Math" panose="02040503050406030204" pitchFamily="18" charset="0"/>
                          </a:rPr>
                        </m:ctrlPr>
                      </m:sSupPr>
                      <m:e>
                        <m:r>
                          <a:rPr lang="zh-CN" altLang="en-US" i="1">
                            <a:latin typeface="Cambria Math" panose="02040503050406030204" pitchFamily="18" charset="0"/>
                          </a:rPr>
                          <m:t>𝜐</m:t>
                        </m:r>
                      </m:e>
                      <m:sup>
                        <m:r>
                          <a:rPr lang="en-US" altLang="zh-CN" i="1" smtClean="0">
                            <a:latin typeface="Cambria Math" panose="02040503050406030204" pitchFamily="18" charset="0"/>
                          </a:rPr>
                          <m:t>2</m:t>
                        </m:r>
                        <m:r>
                          <a:rPr lang="en-US" altLang="zh-CN" i="1">
                            <a:latin typeface="Cambria Math" panose="02040503050406030204" pitchFamily="18" charset="0"/>
                          </a:rPr>
                          <m:t>h</m:t>
                        </m:r>
                      </m:sup>
                    </m:sSup>
                  </m:oMath>
                </a14:m>
                <a:endParaRPr lang="en-US" altLang="zh-CN"/>
              </a:p>
              <a:p>
                <a:pPr marL="457200" lvl="1" indent="0">
                  <a:buNone/>
                </a:pPr>
                <a:r>
                  <a:rPr lang="zh-CN" altLang="en-US"/>
                  <a:t>④再在细网格上迭代，回到①，直到收敛</a:t>
                </a:r>
                <a:endParaRPr lang="en-US" altLang="zh-CN"/>
              </a:p>
              <a:p>
                <a:r>
                  <a:rPr lang="zh-CN" altLang="en-US"/>
                  <a:t>常见循环格式</a:t>
                </a:r>
                <a:endParaRPr lang="en-US" altLang="zh-CN"/>
              </a:p>
              <a:p>
                <a:pPr lvl="1"/>
                <a:r>
                  <a:rPr lang="en-US" altLang="zh-CN"/>
                  <a:t>V  W   FMV</a:t>
                </a:r>
              </a:p>
              <a:p>
                <a:pPr marL="457200" lvl="1" indent="0">
                  <a:buNone/>
                </a:pPr>
                <a:endParaRPr lang="en-US" altLang="zh-CN" sz="2400">
                  <a:solidFill>
                    <a:srgbClr val="000066"/>
                  </a:solidFill>
                </a:endParaRP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rotWithShape="0">
                <a:blip r:embed="rId3"/>
                <a:stretch>
                  <a:fillRect l="-688" t="-1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032104" y="3068960"/>
                <a:ext cx="3069110" cy="387542"/>
              </a:xfrm>
              <a:prstGeom prst="rect">
                <a:avLst/>
              </a:prstGeom>
            </p:spPr>
            <p:txBody>
              <a:bodyPr wrap="none">
                <a:spAutoFit/>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2</m:t>
                        </m:r>
                        <m:r>
                          <a:rPr lang="en-US" altLang="zh-CN" i="1">
                            <a:latin typeface="Cambria Math" panose="02040503050406030204" pitchFamily="18" charset="0"/>
                          </a:rPr>
                          <m:t>h</m:t>
                        </m:r>
                      </m:sub>
                      <m:sup>
                        <m:r>
                          <a:rPr lang="en-US" altLang="zh-CN" i="1">
                            <a:latin typeface="Cambria Math" panose="02040503050406030204" pitchFamily="18" charset="0"/>
                          </a:rPr>
                          <m:t>h</m:t>
                        </m:r>
                      </m:sup>
                    </m:sSubSup>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    </m:t>
                        </m:r>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2</m:t>
                        </m:r>
                        <m:r>
                          <a:rPr lang="en-US" altLang="zh-CN" i="1">
                            <a:latin typeface="Cambria Math" panose="02040503050406030204" pitchFamily="18" charset="0"/>
                          </a:rPr>
                          <m:t>h</m:t>
                        </m:r>
                      </m:sup>
                    </m:sSubSup>
                    <m:r>
                      <a:rPr lang="zh-CN" altLang="en-US" i="1">
                        <a:latin typeface="Cambria Math" panose="02040503050406030204" pitchFamily="18" charset="0"/>
                      </a:rPr>
                      <m:t>：</m:t>
                    </m:r>
                  </m:oMath>
                </a14:m>
                <a:r>
                  <a:rPr lang="zh-CN" altLang="en-US"/>
                  <a:t>完全加权限制算子</a:t>
                </a:r>
              </a:p>
            </p:txBody>
          </p:sp>
        </mc:Choice>
        <mc:Fallback xmlns="">
          <p:sp>
            <p:nvSpPr>
              <p:cNvPr id="2" name="矩形 1"/>
              <p:cNvSpPr>
                <a:spLocks noRot="1" noChangeAspect="1" noMove="1" noResize="1" noEditPoints="1" noAdjustHandles="1" noChangeArrowheads="1" noChangeShapeType="1" noTextEdit="1"/>
              </p:cNvSpPr>
              <p:nvPr/>
            </p:nvSpPr>
            <p:spPr>
              <a:xfrm>
                <a:off x="7032104" y="3068960"/>
                <a:ext cx="3069110" cy="387542"/>
              </a:xfrm>
              <a:prstGeom prst="rect">
                <a:avLst/>
              </a:prstGeom>
              <a:blipFill rotWithShape="0">
                <a:blip r:embed="rId4"/>
                <a:stretch>
                  <a:fillRect t="-7813" r="-795" b="-18750"/>
                </a:stretch>
              </a:blipFill>
            </p:spPr>
            <p:txBody>
              <a:bodyPr/>
              <a:lstStyle/>
              <a:p>
                <a:r>
                  <a:rPr lang="zh-CN" altLang="en-US">
                    <a:noFill/>
                  </a:rPr>
                  <a:t> </a:t>
                </a:r>
              </a:p>
            </p:txBody>
          </p:sp>
        </mc:Fallback>
      </mc:AlternateContent>
      <p:sp>
        <p:nvSpPr>
          <p:cNvPr id="4" name="线形标注 1 3"/>
          <p:cNvSpPr/>
          <p:nvPr/>
        </p:nvSpPr>
        <p:spPr bwMode="auto">
          <a:xfrm>
            <a:off x="6960096" y="2159000"/>
            <a:ext cx="2653433" cy="576064"/>
          </a:xfrm>
          <a:prstGeom prst="borderCallout1">
            <a:avLst>
              <a:gd name="adj1" fmla="val 51179"/>
              <a:gd name="adj2" fmla="val -551"/>
              <a:gd name="adj3" fmla="val 112500"/>
              <a:gd name="adj4" fmla="val -38333"/>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 name="文本框 6"/>
          <p:cNvSpPr txBox="1"/>
          <p:nvPr/>
        </p:nvSpPr>
        <p:spPr>
          <a:xfrm>
            <a:off x="7176120" y="2262366"/>
            <a:ext cx="2095445" cy="369332"/>
          </a:xfrm>
          <a:prstGeom prst="rect">
            <a:avLst/>
          </a:prstGeom>
          <a:noFill/>
        </p:spPr>
        <p:txBody>
          <a:bodyPr wrap="none" rtlCol="0">
            <a:spAutoFit/>
          </a:bodyPr>
          <a:lstStyle/>
          <a:p>
            <a:r>
              <a:rPr lang="zh-CN" altLang="en-US" b="1"/>
              <a:t>针对线性方程成立</a:t>
            </a:r>
          </a:p>
        </p:txBody>
      </p:sp>
      <p:sp>
        <p:nvSpPr>
          <p:cNvPr id="8" name="椭圆 7"/>
          <p:cNvSpPr/>
          <p:nvPr/>
        </p:nvSpPr>
        <p:spPr bwMode="auto">
          <a:xfrm>
            <a:off x="1559496" y="4725144"/>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 name="椭圆 8"/>
          <p:cNvSpPr/>
          <p:nvPr/>
        </p:nvSpPr>
        <p:spPr bwMode="auto">
          <a:xfrm>
            <a:off x="1703512" y="5229200"/>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 name="椭圆 9"/>
          <p:cNvSpPr/>
          <p:nvPr/>
        </p:nvSpPr>
        <p:spPr bwMode="auto">
          <a:xfrm>
            <a:off x="1847528" y="570987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1" name="椭圆 10"/>
          <p:cNvSpPr/>
          <p:nvPr/>
        </p:nvSpPr>
        <p:spPr bwMode="auto">
          <a:xfrm>
            <a:off x="1991544" y="6190556"/>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2" name="椭圆 11"/>
          <p:cNvSpPr/>
          <p:nvPr/>
        </p:nvSpPr>
        <p:spPr bwMode="auto">
          <a:xfrm>
            <a:off x="2135560" y="570987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3" name="椭圆 12"/>
          <p:cNvSpPr/>
          <p:nvPr/>
        </p:nvSpPr>
        <p:spPr bwMode="auto">
          <a:xfrm>
            <a:off x="2279576" y="5229200"/>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4" name="椭圆 13"/>
          <p:cNvSpPr/>
          <p:nvPr/>
        </p:nvSpPr>
        <p:spPr bwMode="auto">
          <a:xfrm>
            <a:off x="2423592" y="4725144"/>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5" name="文本框 14"/>
          <p:cNvSpPr txBox="1"/>
          <p:nvPr/>
        </p:nvSpPr>
        <p:spPr>
          <a:xfrm>
            <a:off x="2681386" y="4616636"/>
            <a:ext cx="312906" cy="369332"/>
          </a:xfrm>
          <a:prstGeom prst="rect">
            <a:avLst/>
          </a:prstGeom>
          <a:noFill/>
        </p:spPr>
        <p:txBody>
          <a:bodyPr wrap="none" rtlCol="0">
            <a:spAutoFit/>
          </a:bodyPr>
          <a:lstStyle/>
          <a:p>
            <a:r>
              <a:rPr lang="en-US" altLang="zh-CN" i="1"/>
              <a:t>h</a:t>
            </a:r>
            <a:endParaRPr lang="zh-CN" altLang="en-US" i="1"/>
          </a:p>
        </p:txBody>
      </p:sp>
      <p:sp>
        <p:nvSpPr>
          <p:cNvPr id="16" name="文本框 15"/>
          <p:cNvSpPr txBox="1"/>
          <p:nvPr/>
        </p:nvSpPr>
        <p:spPr>
          <a:xfrm>
            <a:off x="2684814" y="5120692"/>
            <a:ext cx="441146" cy="369332"/>
          </a:xfrm>
          <a:prstGeom prst="rect">
            <a:avLst/>
          </a:prstGeom>
          <a:noFill/>
        </p:spPr>
        <p:txBody>
          <a:bodyPr wrap="none" rtlCol="0">
            <a:spAutoFit/>
          </a:bodyPr>
          <a:lstStyle/>
          <a:p>
            <a:r>
              <a:rPr lang="en-US" altLang="zh-CN" i="1"/>
              <a:t>2h</a:t>
            </a:r>
            <a:endParaRPr lang="zh-CN" altLang="en-US" i="1"/>
          </a:p>
        </p:txBody>
      </p:sp>
      <p:sp>
        <p:nvSpPr>
          <p:cNvPr id="17" name="文本框 16"/>
          <p:cNvSpPr txBox="1"/>
          <p:nvPr/>
        </p:nvSpPr>
        <p:spPr>
          <a:xfrm>
            <a:off x="2684814" y="5624748"/>
            <a:ext cx="441146" cy="369332"/>
          </a:xfrm>
          <a:prstGeom prst="rect">
            <a:avLst/>
          </a:prstGeom>
          <a:noFill/>
        </p:spPr>
        <p:txBody>
          <a:bodyPr wrap="none" rtlCol="0">
            <a:spAutoFit/>
          </a:bodyPr>
          <a:lstStyle/>
          <a:p>
            <a:r>
              <a:rPr lang="en-US" altLang="zh-CN" i="1"/>
              <a:t>4h</a:t>
            </a:r>
            <a:endParaRPr lang="zh-CN" altLang="en-US" i="1"/>
          </a:p>
        </p:txBody>
      </p:sp>
      <p:sp>
        <p:nvSpPr>
          <p:cNvPr id="18" name="文本框 17"/>
          <p:cNvSpPr txBox="1"/>
          <p:nvPr/>
        </p:nvSpPr>
        <p:spPr>
          <a:xfrm>
            <a:off x="2681386" y="6077898"/>
            <a:ext cx="441146" cy="369332"/>
          </a:xfrm>
          <a:prstGeom prst="rect">
            <a:avLst/>
          </a:prstGeom>
          <a:noFill/>
        </p:spPr>
        <p:txBody>
          <a:bodyPr wrap="none" rtlCol="0">
            <a:spAutoFit/>
          </a:bodyPr>
          <a:lstStyle/>
          <a:p>
            <a:r>
              <a:rPr lang="en-US" altLang="zh-CN" i="1"/>
              <a:t>8h</a:t>
            </a:r>
            <a:endParaRPr lang="zh-CN" altLang="en-US" i="1"/>
          </a:p>
        </p:txBody>
      </p:sp>
      <p:cxnSp>
        <p:nvCxnSpPr>
          <p:cNvPr id="20" name="直接连接符 19"/>
          <p:cNvCxnSpPr>
            <a:endCxn id="11" idx="1"/>
          </p:cNvCxnSpPr>
          <p:nvPr/>
        </p:nvCxnSpPr>
        <p:spPr bwMode="auto">
          <a:xfrm>
            <a:off x="1658021" y="4869160"/>
            <a:ext cx="354614" cy="1342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直接连接符 24"/>
          <p:cNvCxnSpPr>
            <a:stCxn id="14" idx="4"/>
            <a:endCxn id="11" idx="7"/>
          </p:cNvCxnSpPr>
          <p:nvPr/>
        </p:nvCxnSpPr>
        <p:spPr bwMode="auto">
          <a:xfrm flipH="1">
            <a:off x="2114469" y="4869160"/>
            <a:ext cx="381131" cy="1342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椭圆 29"/>
          <p:cNvSpPr/>
          <p:nvPr/>
        </p:nvSpPr>
        <p:spPr bwMode="auto">
          <a:xfrm>
            <a:off x="3266970" y="4725144"/>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 name="椭圆 30"/>
          <p:cNvSpPr/>
          <p:nvPr/>
        </p:nvSpPr>
        <p:spPr bwMode="auto">
          <a:xfrm>
            <a:off x="3410986" y="5229200"/>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 name="椭圆 31"/>
          <p:cNvSpPr/>
          <p:nvPr/>
        </p:nvSpPr>
        <p:spPr bwMode="auto">
          <a:xfrm>
            <a:off x="3555002" y="570987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 name="椭圆 32"/>
          <p:cNvSpPr/>
          <p:nvPr/>
        </p:nvSpPr>
        <p:spPr bwMode="auto">
          <a:xfrm>
            <a:off x="3699018" y="6190556"/>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 name="椭圆 33"/>
          <p:cNvSpPr/>
          <p:nvPr/>
        </p:nvSpPr>
        <p:spPr bwMode="auto">
          <a:xfrm>
            <a:off x="3843034" y="570987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 name="文本框 36"/>
          <p:cNvSpPr txBox="1"/>
          <p:nvPr/>
        </p:nvSpPr>
        <p:spPr>
          <a:xfrm>
            <a:off x="5560555" y="4670638"/>
            <a:ext cx="312906" cy="369332"/>
          </a:xfrm>
          <a:prstGeom prst="rect">
            <a:avLst/>
          </a:prstGeom>
          <a:noFill/>
        </p:spPr>
        <p:txBody>
          <a:bodyPr wrap="none" rtlCol="0">
            <a:spAutoFit/>
          </a:bodyPr>
          <a:lstStyle/>
          <a:p>
            <a:r>
              <a:rPr lang="en-US" altLang="zh-CN" i="1"/>
              <a:t>h</a:t>
            </a:r>
            <a:endParaRPr lang="zh-CN" altLang="en-US" i="1"/>
          </a:p>
        </p:txBody>
      </p:sp>
      <p:sp>
        <p:nvSpPr>
          <p:cNvPr id="38" name="文本框 37"/>
          <p:cNvSpPr txBox="1"/>
          <p:nvPr/>
        </p:nvSpPr>
        <p:spPr>
          <a:xfrm>
            <a:off x="5563983" y="5174694"/>
            <a:ext cx="441146" cy="369332"/>
          </a:xfrm>
          <a:prstGeom prst="rect">
            <a:avLst/>
          </a:prstGeom>
          <a:noFill/>
        </p:spPr>
        <p:txBody>
          <a:bodyPr wrap="none" rtlCol="0">
            <a:spAutoFit/>
          </a:bodyPr>
          <a:lstStyle/>
          <a:p>
            <a:r>
              <a:rPr lang="en-US" altLang="zh-CN" i="1"/>
              <a:t>2h</a:t>
            </a:r>
            <a:endParaRPr lang="zh-CN" altLang="en-US" i="1"/>
          </a:p>
        </p:txBody>
      </p:sp>
      <p:sp>
        <p:nvSpPr>
          <p:cNvPr id="39" name="文本框 38"/>
          <p:cNvSpPr txBox="1"/>
          <p:nvPr/>
        </p:nvSpPr>
        <p:spPr>
          <a:xfrm>
            <a:off x="5563983" y="5678750"/>
            <a:ext cx="441146" cy="369332"/>
          </a:xfrm>
          <a:prstGeom prst="rect">
            <a:avLst/>
          </a:prstGeom>
          <a:noFill/>
        </p:spPr>
        <p:txBody>
          <a:bodyPr wrap="none" rtlCol="0">
            <a:spAutoFit/>
          </a:bodyPr>
          <a:lstStyle/>
          <a:p>
            <a:r>
              <a:rPr lang="en-US" altLang="zh-CN" i="1"/>
              <a:t>4h</a:t>
            </a:r>
            <a:endParaRPr lang="zh-CN" altLang="en-US" i="1"/>
          </a:p>
        </p:txBody>
      </p:sp>
      <p:sp>
        <p:nvSpPr>
          <p:cNvPr id="40" name="文本框 39"/>
          <p:cNvSpPr txBox="1"/>
          <p:nvPr/>
        </p:nvSpPr>
        <p:spPr>
          <a:xfrm>
            <a:off x="5560555" y="6131900"/>
            <a:ext cx="441146" cy="369332"/>
          </a:xfrm>
          <a:prstGeom prst="rect">
            <a:avLst/>
          </a:prstGeom>
          <a:noFill/>
        </p:spPr>
        <p:txBody>
          <a:bodyPr wrap="none" rtlCol="0">
            <a:spAutoFit/>
          </a:bodyPr>
          <a:lstStyle/>
          <a:p>
            <a:r>
              <a:rPr lang="en-US" altLang="zh-CN" i="1"/>
              <a:t>8h</a:t>
            </a:r>
            <a:endParaRPr lang="zh-CN" altLang="en-US" i="1"/>
          </a:p>
        </p:txBody>
      </p:sp>
      <p:cxnSp>
        <p:nvCxnSpPr>
          <p:cNvPr id="41" name="直接连接符 40"/>
          <p:cNvCxnSpPr>
            <a:endCxn id="33" idx="1"/>
          </p:cNvCxnSpPr>
          <p:nvPr/>
        </p:nvCxnSpPr>
        <p:spPr bwMode="auto">
          <a:xfrm>
            <a:off x="3365495" y="4869160"/>
            <a:ext cx="354614" cy="1342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直接连接符 41"/>
          <p:cNvCxnSpPr>
            <a:stCxn id="34" idx="4"/>
            <a:endCxn id="33" idx="7"/>
          </p:cNvCxnSpPr>
          <p:nvPr/>
        </p:nvCxnSpPr>
        <p:spPr bwMode="auto">
          <a:xfrm flipH="1">
            <a:off x="3821943" y="5853894"/>
            <a:ext cx="93099" cy="3577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4" name="椭圆 53"/>
          <p:cNvSpPr/>
          <p:nvPr/>
        </p:nvSpPr>
        <p:spPr bwMode="auto">
          <a:xfrm>
            <a:off x="4959032" y="570987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 name="椭圆 54"/>
          <p:cNvSpPr/>
          <p:nvPr/>
        </p:nvSpPr>
        <p:spPr bwMode="auto">
          <a:xfrm>
            <a:off x="5103048" y="5229200"/>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 name="椭圆 55"/>
          <p:cNvSpPr/>
          <p:nvPr/>
        </p:nvSpPr>
        <p:spPr bwMode="auto">
          <a:xfrm>
            <a:off x="5247064" y="4725144"/>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57" name="直接连接符 56"/>
          <p:cNvCxnSpPr>
            <a:stCxn id="56" idx="4"/>
          </p:cNvCxnSpPr>
          <p:nvPr/>
        </p:nvCxnSpPr>
        <p:spPr bwMode="auto">
          <a:xfrm flipH="1">
            <a:off x="4937941" y="4869160"/>
            <a:ext cx="381131" cy="1342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0" name="椭圆 59"/>
          <p:cNvSpPr/>
          <p:nvPr/>
        </p:nvSpPr>
        <p:spPr bwMode="auto">
          <a:xfrm>
            <a:off x="3983457" y="6190556"/>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1" name="椭圆 60"/>
          <p:cNvSpPr/>
          <p:nvPr/>
        </p:nvSpPr>
        <p:spPr bwMode="auto">
          <a:xfrm>
            <a:off x="4127473" y="570987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62" name="直接连接符 61"/>
          <p:cNvCxnSpPr>
            <a:stCxn id="66" idx="4"/>
            <a:endCxn id="60" idx="7"/>
          </p:cNvCxnSpPr>
          <p:nvPr/>
        </p:nvCxnSpPr>
        <p:spPr bwMode="auto">
          <a:xfrm flipH="1">
            <a:off x="4106382" y="5383260"/>
            <a:ext cx="241122" cy="8283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直接连接符 62"/>
          <p:cNvCxnSpPr>
            <a:stCxn id="34" idx="4"/>
            <a:endCxn id="60" idx="1"/>
          </p:cNvCxnSpPr>
          <p:nvPr/>
        </p:nvCxnSpPr>
        <p:spPr bwMode="auto">
          <a:xfrm>
            <a:off x="3915042" y="5853894"/>
            <a:ext cx="89506" cy="3577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6" name="椭圆 65"/>
          <p:cNvSpPr/>
          <p:nvPr/>
        </p:nvSpPr>
        <p:spPr bwMode="auto">
          <a:xfrm>
            <a:off x="4275496" y="5239244"/>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8" name="椭圆 67"/>
          <p:cNvSpPr/>
          <p:nvPr/>
        </p:nvSpPr>
        <p:spPr bwMode="auto">
          <a:xfrm>
            <a:off x="4419668" y="570987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9" name="椭圆 68"/>
          <p:cNvSpPr/>
          <p:nvPr/>
        </p:nvSpPr>
        <p:spPr bwMode="auto">
          <a:xfrm>
            <a:off x="4560091" y="6190556"/>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70" name="直接连接符 69"/>
          <p:cNvCxnSpPr>
            <a:stCxn id="66" idx="4"/>
            <a:endCxn id="69" idx="1"/>
          </p:cNvCxnSpPr>
          <p:nvPr/>
        </p:nvCxnSpPr>
        <p:spPr bwMode="auto">
          <a:xfrm>
            <a:off x="4347504" y="5383260"/>
            <a:ext cx="233678" cy="8283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2" name="椭圆 71"/>
          <p:cNvSpPr/>
          <p:nvPr/>
        </p:nvSpPr>
        <p:spPr bwMode="auto">
          <a:xfrm>
            <a:off x="4693435" y="570987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73" name="直接连接符 72"/>
          <p:cNvCxnSpPr>
            <a:stCxn id="72" idx="4"/>
          </p:cNvCxnSpPr>
          <p:nvPr/>
        </p:nvCxnSpPr>
        <p:spPr bwMode="auto">
          <a:xfrm flipH="1">
            <a:off x="4672344" y="5853894"/>
            <a:ext cx="93099" cy="3577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4" name="椭圆 73"/>
          <p:cNvSpPr/>
          <p:nvPr/>
        </p:nvSpPr>
        <p:spPr bwMode="auto">
          <a:xfrm>
            <a:off x="4833858" y="6190556"/>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76" name="直接连接符 75"/>
          <p:cNvCxnSpPr>
            <a:stCxn id="72" idx="4"/>
            <a:endCxn id="74" idx="1"/>
          </p:cNvCxnSpPr>
          <p:nvPr/>
        </p:nvCxnSpPr>
        <p:spPr bwMode="auto">
          <a:xfrm>
            <a:off x="4765443" y="5853894"/>
            <a:ext cx="89506" cy="3577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8" name="椭圆 77"/>
          <p:cNvSpPr/>
          <p:nvPr/>
        </p:nvSpPr>
        <p:spPr bwMode="auto">
          <a:xfrm>
            <a:off x="8608138" y="4778590"/>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9" name="椭圆 78"/>
          <p:cNvSpPr/>
          <p:nvPr/>
        </p:nvSpPr>
        <p:spPr bwMode="auto">
          <a:xfrm>
            <a:off x="8752154" y="5282646"/>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0" name="椭圆 79"/>
          <p:cNvSpPr/>
          <p:nvPr/>
        </p:nvSpPr>
        <p:spPr bwMode="auto">
          <a:xfrm>
            <a:off x="8896170" y="5763324"/>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 name="椭圆 80"/>
          <p:cNvSpPr/>
          <p:nvPr/>
        </p:nvSpPr>
        <p:spPr bwMode="auto">
          <a:xfrm>
            <a:off x="9040186" y="6244002"/>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 name="椭圆 81"/>
          <p:cNvSpPr/>
          <p:nvPr/>
        </p:nvSpPr>
        <p:spPr bwMode="auto">
          <a:xfrm>
            <a:off x="9184202" y="5763324"/>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 name="椭圆 82"/>
          <p:cNvSpPr/>
          <p:nvPr/>
        </p:nvSpPr>
        <p:spPr bwMode="auto">
          <a:xfrm>
            <a:off x="9328218" y="5282646"/>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 name="椭圆 83"/>
          <p:cNvSpPr/>
          <p:nvPr/>
        </p:nvSpPr>
        <p:spPr bwMode="auto">
          <a:xfrm>
            <a:off x="9472234" y="4778590"/>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 name="文本框 84"/>
          <p:cNvSpPr txBox="1"/>
          <p:nvPr/>
        </p:nvSpPr>
        <p:spPr>
          <a:xfrm>
            <a:off x="9730028" y="4670082"/>
            <a:ext cx="312906" cy="369332"/>
          </a:xfrm>
          <a:prstGeom prst="rect">
            <a:avLst/>
          </a:prstGeom>
          <a:noFill/>
        </p:spPr>
        <p:txBody>
          <a:bodyPr wrap="none" rtlCol="0">
            <a:spAutoFit/>
          </a:bodyPr>
          <a:lstStyle/>
          <a:p>
            <a:r>
              <a:rPr lang="en-US" altLang="zh-CN" i="1"/>
              <a:t>h</a:t>
            </a:r>
            <a:endParaRPr lang="zh-CN" altLang="en-US" i="1"/>
          </a:p>
        </p:txBody>
      </p:sp>
      <p:sp>
        <p:nvSpPr>
          <p:cNvPr id="86" name="文本框 85"/>
          <p:cNvSpPr txBox="1"/>
          <p:nvPr/>
        </p:nvSpPr>
        <p:spPr>
          <a:xfrm>
            <a:off x="9733456" y="5174138"/>
            <a:ext cx="441146" cy="369332"/>
          </a:xfrm>
          <a:prstGeom prst="rect">
            <a:avLst/>
          </a:prstGeom>
          <a:noFill/>
        </p:spPr>
        <p:txBody>
          <a:bodyPr wrap="none" rtlCol="0">
            <a:spAutoFit/>
          </a:bodyPr>
          <a:lstStyle/>
          <a:p>
            <a:r>
              <a:rPr lang="en-US" altLang="zh-CN" i="1"/>
              <a:t>2h</a:t>
            </a:r>
            <a:endParaRPr lang="zh-CN" altLang="en-US" i="1"/>
          </a:p>
        </p:txBody>
      </p:sp>
      <p:sp>
        <p:nvSpPr>
          <p:cNvPr id="87" name="文本框 86"/>
          <p:cNvSpPr txBox="1"/>
          <p:nvPr/>
        </p:nvSpPr>
        <p:spPr>
          <a:xfrm>
            <a:off x="9733456" y="5678194"/>
            <a:ext cx="441146" cy="369332"/>
          </a:xfrm>
          <a:prstGeom prst="rect">
            <a:avLst/>
          </a:prstGeom>
          <a:noFill/>
        </p:spPr>
        <p:txBody>
          <a:bodyPr wrap="none" rtlCol="0">
            <a:spAutoFit/>
          </a:bodyPr>
          <a:lstStyle/>
          <a:p>
            <a:r>
              <a:rPr lang="en-US" altLang="zh-CN" i="1"/>
              <a:t>4h</a:t>
            </a:r>
            <a:endParaRPr lang="zh-CN" altLang="en-US" i="1"/>
          </a:p>
        </p:txBody>
      </p:sp>
      <p:sp>
        <p:nvSpPr>
          <p:cNvPr id="88" name="文本框 87"/>
          <p:cNvSpPr txBox="1"/>
          <p:nvPr/>
        </p:nvSpPr>
        <p:spPr>
          <a:xfrm>
            <a:off x="9730028" y="6131344"/>
            <a:ext cx="441146" cy="369332"/>
          </a:xfrm>
          <a:prstGeom prst="rect">
            <a:avLst/>
          </a:prstGeom>
          <a:noFill/>
        </p:spPr>
        <p:txBody>
          <a:bodyPr wrap="none" rtlCol="0">
            <a:spAutoFit/>
          </a:bodyPr>
          <a:lstStyle/>
          <a:p>
            <a:r>
              <a:rPr lang="en-US" altLang="zh-CN" i="1"/>
              <a:t>8h</a:t>
            </a:r>
            <a:endParaRPr lang="zh-CN" altLang="en-US" i="1"/>
          </a:p>
        </p:txBody>
      </p:sp>
      <p:cxnSp>
        <p:nvCxnSpPr>
          <p:cNvPr id="89" name="直接连接符 88"/>
          <p:cNvCxnSpPr>
            <a:endCxn id="81" idx="1"/>
          </p:cNvCxnSpPr>
          <p:nvPr/>
        </p:nvCxnSpPr>
        <p:spPr bwMode="auto">
          <a:xfrm>
            <a:off x="8706663" y="4922606"/>
            <a:ext cx="354614" cy="1342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0" name="直接连接符 89"/>
          <p:cNvCxnSpPr>
            <a:stCxn id="84" idx="4"/>
            <a:endCxn id="81" idx="7"/>
          </p:cNvCxnSpPr>
          <p:nvPr/>
        </p:nvCxnSpPr>
        <p:spPr bwMode="auto">
          <a:xfrm flipH="1">
            <a:off x="9163111" y="4922606"/>
            <a:ext cx="381131" cy="1342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1" name="椭圆 90"/>
          <p:cNvSpPr/>
          <p:nvPr/>
        </p:nvSpPr>
        <p:spPr bwMode="auto">
          <a:xfrm>
            <a:off x="8171132" y="6252474"/>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2" name="椭圆 91"/>
          <p:cNvSpPr/>
          <p:nvPr/>
        </p:nvSpPr>
        <p:spPr bwMode="auto">
          <a:xfrm>
            <a:off x="8315148" y="5771796"/>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3" name="椭圆 92"/>
          <p:cNvSpPr/>
          <p:nvPr/>
        </p:nvSpPr>
        <p:spPr bwMode="auto">
          <a:xfrm>
            <a:off x="8459164" y="529111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95" name="直接连接符 94"/>
          <p:cNvCxnSpPr>
            <a:endCxn id="91" idx="7"/>
          </p:cNvCxnSpPr>
          <p:nvPr/>
        </p:nvCxnSpPr>
        <p:spPr bwMode="auto">
          <a:xfrm flipH="1">
            <a:off x="8294057" y="4931078"/>
            <a:ext cx="381131" cy="13424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6" name="椭圆 95"/>
          <p:cNvSpPr/>
          <p:nvPr/>
        </p:nvSpPr>
        <p:spPr bwMode="auto">
          <a:xfrm>
            <a:off x="7601322" y="6254800"/>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7" name="椭圆 96"/>
          <p:cNvSpPr/>
          <p:nvPr/>
        </p:nvSpPr>
        <p:spPr bwMode="auto">
          <a:xfrm>
            <a:off x="7745338" y="5774122"/>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98" name="直接连接符 97"/>
          <p:cNvCxnSpPr>
            <a:stCxn id="99" idx="4"/>
            <a:endCxn id="96" idx="7"/>
          </p:cNvCxnSpPr>
          <p:nvPr/>
        </p:nvCxnSpPr>
        <p:spPr bwMode="auto">
          <a:xfrm flipH="1">
            <a:off x="7724247" y="5447504"/>
            <a:ext cx="241122" cy="8283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9" name="椭圆 98"/>
          <p:cNvSpPr/>
          <p:nvPr/>
        </p:nvSpPr>
        <p:spPr bwMode="auto">
          <a:xfrm>
            <a:off x="7893361" y="5303488"/>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0" name="椭圆 99"/>
          <p:cNvSpPr/>
          <p:nvPr/>
        </p:nvSpPr>
        <p:spPr bwMode="auto">
          <a:xfrm>
            <a:off x="8037533" y="5774122"/>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02" name="直接连接符 101"/>
          <p:cNvCxnSpPr>
            <a:stCxn id="99" idx="4"/>
          </p:cNvCxnSpPr>
          <p:nvPr/>
        </p:nvCxnSpPr>
        <p:spPr bwMode="auto">
          <a:xfrm>
            <a:off x="7965369" y="5447504"/>
            <a:ext cx="233678" cy="82838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4" name="椭圆 103"/>
          <p:cNvSpPr/>
          <p:nvPr/>
        </p:nvSpPr>
        <p:spPr bwMode="auto">
          <a:xfrm>
            <a:off x="7311374" y="6260171"/>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5" name="椭圆 104"/>
          <p:cNvSpPr/>
          <p:nvPr/>
        </p:nvSpPr>
        <p:spPr bwMode="auto">
          <a:xfrm>
            <a:off x="7455390" y="5779493"/>
            <a:ext cx="144016" cy="144016"/>
          </a:xfrm>
          <a:prstGeom prst="ellipse">
            <a:avLst/>
          </a:prstGeom>
          <a:solidFill>
            <a:schemeClr val="tx1">
              <a:lumMod val="95000"/>
              <a:lumOff val="5000"/>
            </a:schemeClr>
          </a:solidFill>
          <a:ln w="9525" cap="flat" cmpd="sng" algn="ctr">
            <a:solidFill>
              <a:schemeClr val="tx1">
                <a:lumMod val="95000"/>
                <a:lumOff val="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06" name="直接连接符 105"/>
          <p:cNvCxnSpPr>
            <a:stCxn id="105" idx="4"/>
            <a:endCxn id="104" idx="7"/>
          </p:cNvCxnSpPr>
          <p:nvPr/>
        </p:nvCxnSpPr>
        <p:spPr bwMode="auto">
          <a:xfrm flipH="1">
            <a:off x="7434299" y="5923509"/>
            <a:ext cx="93099" cy="3577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7" name="直接连接符 106"/>
          <p:cNvCxnSpPr>
            <a:stCxn id="105" idx="4"/>
          </p:cNvCxnSpPr>
          <p:nvPr/>
        </p:nvCxnSpPr>
        <p:spPr bwMode="auto">
          <a:xfrm>
            <a:off x="7527398" y="5923509"/>
            <a:ext cx="89506" cy="35775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460175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Full-Approximation Storage (FAS) Multigrid</a:t>
            </a:r>
            <a:endParaRPr lang="zh-CN" altLang="en-US"/>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a:t>针对非线性方程</a:t>
                </a:r>
                <a:endParaRPr lang="en-US" altLang="zh-CN"/>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h</m:t>
                        </m:r>
                      </m:sub>
                    </m:sSub>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𝑢</m:t>
                        </m:r>
                      </m:e>
                      <m:sup>
                        <m:r>
                          <a:rPr lang="en-US" altLang="zh-CN" b="0" i="1" smtClean="0">
                            <a:latin typeface="Cambria Math" panose="02040503050406030204" pitchFamily="18" charset="0"/>
                          </a:rPr>
                          <m:t>h</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𝑓</m:t>
                        </m:r>
                      </m:e>
                      <m:sup>
                        <m:r>
                          <a:rPr lang="en-US" altLang="zh-CN" b="0" i="1" smtClean="0">
                            <a:latin typeface="Cambria Math" panose="02040503050406030204" pitchFamily="18" charset="0"/>
                          </a:rPr>
                          <m:t>h</m:t>
                        </m:r>
                      </m:sup>
                    </m:sSup>
                  </m:oMath>
                </a14:m>
                <a:r>
                  <a:rPr lang="en-US" altLang="zh-CN"/>
                  <a:t>,</a:t>
                </a:r>
                <a:r>
                  <a:rPr lang="zh-CN" altLang="en-US"/>
                  <a:t>在细网格上迭代</a:t>
                </a:r>
                <a:endParaRPr lang="en-US" altLang="zh-CN"/>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smtClean="0">
                            <a:latin typeface="Cambria Math" panose="02040503050406030204" pitchFamily="18" charset="0"/>
                          </a:rPr>
                          <m:t>2</m:t>
                        </m:r>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smtClean="0">
                            <a:latin typeface="Cambria Math" panose="02040503050406030204" pitchFamily="18" charset="0"/>
                          </a:rPr>
                          <m:t>2</m:t>
                        </m:r>
                        <m:r>
                          <a:rPr lang="en-US" altLang="zh-CN" i="1">
                            <a:latin typeface="Cambria Math" panose="02040503050406030204" pitchFamily="18" charset="0"/>
                          </a:rPr>
                          <m:t>h</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2</m:t>
                        </m:r>
                        <m:r>
                          <a:rPr lang="en-US" altLang="zh-CN" i="1">
                            <a:latin typeface="Cambria Math" panose="02040503050406030204" pitchFamily="18" charset="0"/>
                          </a:rPr>
                          <m:t>h</m:t>
                        </m:r>
                      </m:sup>
                    </m:sSup>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r>
                          <a:rPr lang="en-US" altLang="zh-CN" i="1">
                            <a:latin typeface="Cambria Math" panose="02040503050406030204" pitchFamily="18" charset="0"/>
                          </a:rPr>
                          <m:t>h</m:t>
                        </m:r>
                      </m:sub>
                    </m:sSub>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𝐼</m:t>
                        </m:r>
                      </m:e>
                      <m:sub>
                        <m:r>
                          <a:rPr lang="en-US" altLang="zh-CN" b="0" i="1" smtClean="0">
                            <a:latin typeface="Cambria Math" panose="02040503050406030204" pitchFamily="18" charset="0"/>
                          </a:rPr>
                          <m:t>h</m:t>
                        </m:r>
                      </m:sub>
                      <m:sup>
                        <m:r>
                          <a:rPr lang="en-US" altLang="zh-CN" b="0" i="1" smtClean="0">
                            <a:latin typeface="Cambria Math" panose="02040503050406030204" pitchFamily="18" charset="0"/>
                          </a:rPr>
                          <m:t>2</m:t>
                        </m:r>
                        <m:r>
                          <a:rPr lang="en-US" altLang="zh-CN" b="0" i="1" smtClean="0">
                            <a:latin typeface="Cambria Math" panose="02040503050406030204" pitchFamily="18" charset="0"/>
                          </a:rPr>
                          <m:t>h</m:t>
                        </m:r>
                      </m:sup>
                    </m:sSubSup>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2</m:t>
                        </m:r>
                        <m:r>
                          <a:rPr lang="en-US" altLang="zh-CN" i="1">
                            <a:latin typeface="Cambria Math" panose="02040503050406030204" pitchFamily="18" charset="0"/>
                          </a:rPr>
                          <m:t>h</m:t>
                        </m:r>
                      </m:sup>
                    </m:s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2</m:t>
                        </m:r>
                        <m:r>
                          <a:rPr lang="en-US" altLang="zh-CN" i="1">
                            <a:latin typeface="Cambria Math" panose="02040503050406030204" pitchFamily="18" charset="0"/>
                          </a:rPr>
                          <m:t>h</m:t>
                        </m:r>
                      </m:sup>
                    </m:sSubSup>
                    <m:d>
                      <m:dPr>
                        <m:ctrlPr>
                          <a:rPr lang="en-US" altLang="zh-CN"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h</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h</m:t>
                            </m:r>
                          </m:sup>
                        </m:sSup>
                      </m:e>
                    </m:d>
                  </m:oMath>
                </a14:m>
                <a:r>
                  <a:rPr lang="en-US" altLang="zh-CN"/>
                  <a:t> </a:t>
                </a:r>
              </a:p>
              <a:p>
                <a:pPr marL="457200" lvl="1" indent="0">
                  <a:buNone/>
                </a:pPr>
                <a:r>
                  <a:rPr lang="en-US" altLang="zh-CN"/>
                  <a:t>   </a:t>
                </a:r>
                <a:r>
                  <a:rPr lang="zh-CN" altLang="en-US"/>
                  <a:t>在粗网格上求解</a:t>
                </a:r>
                <a:endParaRPr lang="en-US" altLang="zh-CN"/>
              </a:p>
              <a:p>
                <a:pPr lvl="1"/>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h</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h</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2</m:t>
                        </m:r>
                        <m:r>
                          <a:rPr lang="en-US" altLang="zh-CN" i="1">
                            <a:latin typeface="Cambria Math" panose="02040503050406030204" pitchFamily="18" charset="0"/>
                          </a:rPr>
                          <m:t>h</m:t>
                        </m:r>
                      </m:sub>
                      <m:sup>
                        <m:r>
                          <a:rPr lang="en-US" altLang="zh-CN" i="1">
                            <a:latin typeface="Cambria Math" panose="02040503050406030204" pitchFamily="18" charset="0"/>
                          </a:rPr>
                          <m:t>h</m:t>
                        </m:r>
                      </m:sup>
                    </m:sSubSup>
                    <m:d>
                      <m:dPr>
                        <m:ctrlPr>
                          <a:rPr lang="en-US" altLang="zh-CN" i="1" smtClean="0">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2</m:t>
                            </m:r>
                            <m:r>
                              <a:rPr lang="en-US" altLang="zh-CN" i="1">
                                <a:latin typeface="Cambria Math" panose="02040503050406030204" pitchFamily="18" charset="0"/>
                              </a:rPr>
                              <m:t>h</m:t>
                            </m:r>
                          </m:sup>
                        </m:s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2</m:t>
                            </m:r>
                            <m:r>
                              <a:rPr lang="en-US" altLang="zh-CN" i="1">
                                <a:latin typeface="Cambria Math" panose="02040503050406030204" pitchFamily="18" charset="0"/>
                              </a:rPr>
                              <m:t>h</m:t>
                            </m:r>
                          </m:sup>
                        </m:sSub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h</m:t>
                            </m:r>
                          </m:sup>
                        </m:sSup>
                      </m:e>
                    </m:d>
                  </m:oMath>
                </a14:m>
                <a:r>
                  <a:rPr lang="en-US" altLang="zh-CN"/>
                  <a:t>, </a:t>
                </a:r>
                <a:r>
                  <a:rPr lang="zh-CN" altLang="en-US"/>
                  <a:t>做粗网格修正</a:t>
                </a:r>
                <a:endParaRPr lang="en-US" altLang="zh-CN"/>
              </a:p>
              <a:p>
                <a:pPr marL="457200" lvl="1" indent="0">
                  <a:buNone/>
                </a:pPr>
                <a:endParaRPr lang="en-US" altLang="zh-CN"/>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rotWithShape="0">
                <a:blip r:embed="rId3"/>
                <a:stretch>
                  <a:fillRect l="-688" t="-1242"/>
                </a:stretch>
              </a:blipFill>
            </p:spPr>
            <p:txBody>
              <a:bodyPr/>
              <a:lstStyle/>
              <a:p>
                <a:r>
                  <a:rPr lang="zh-CN" altLang="en-US">
                    <a:noFill/>
                  </a:rPr>
                  <a:t> </a:t>
                </a:r>
              </a:p>
            </p:txBody>
          </p:sp>
        </mc:Fallback>
      </mc:AlternateContent>
      <p:sp>
        <p:nvSpPr>
          <p:cNvPr id="4" name="内容占位符 5"/>
          <p:cNvSpPr txBox="1">
            <a:spLocks/>
          </p:cNvSpPr>
          <p:nvPr/>
        </p:nvSpPr>
        <p:spPr bwMode="auto">
          <a:xfrm>
            <a:off x="6456040" y="1079500"/>
            <a:ext cx="5927088" cy="5399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rgbClr val="FF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ct val="0"/>
              </a:spcAft>
              <a:buClr>
                <a:schemeClr val="hlink"/>
              </a:buClr>
              <a:buFont typeface="Wingdings" pitchFamily="2" charset="2"/>
              <a:buChar char="§"/>
              <a:defRPr sz="2400">
                <a:solidFill>
                  <a:srgbClr val="000066"/>
                </a:solidFill>
                <a:latin typeface="+mn-lt"/>
                <a:ea typeface="+mn-ea"/>
                <a:cs typeface="+mn-cs"/>
              </a:defRPr>
            </a:lvl1pPr>
            <a:lvl2pPr marL="742950" indent="-285750" algn="l" rtl="0" eaLnBrk="1" fontAlgn="base" hangingPunct="1">
              <a:spcBef>
                <a:spcPts val="600"/>
              </a:spcBef>
              <a:spcAft>
                <a:spcPct val="0"/>
              </a:spcAft>
              <a:buClr>
                <a:schemeClr val="tx2"/>
              </a:buClr>
              <a:buSzPct val="85000"/>
              <a:buFont typeface="Wingdings" pitchFamily="2" charset="2"/>
              <a:buChar char="Ø"/>
              <a:defRPr sz="2000">
                <a:solidFill>
                  <a:srgbClr val="006666"/>
                </a:solidFill>
                <a:latin typeface="+mn-lt"/>
                <a:ea typeface="+mn-ea"/>
                <a:cs typeface="+mn-cs"/>
              </a:defRPr>
            </a:lvl2pPr>
            <a:lvl3pPr marL="1143000" indent="-228600" algn="l" rtl="0" eaLnBrk="1" fontAlgn="base" hangingPunct="1">
              <a:spcBef>
                <a:spcPts val="600"/>
              </a:spcBef>
              <a:spcAft>
                <a:spcPct val="0"/>
              </a:spcAft>
              <a:buClr>
                <a:schemeClr val="hlink"/>
              </a:buClr>
              <a:buSzPct val="95000"/>
              <a:buFont typeface="Wingdings 2" pitchFamily="18" charset="2"/>
              <a:buChar char="¡"/>
              <a:defRPr sz="1800">
                <a:solidFill>
                  <a:schemeClr val="hlink"/>
                </a:solidFill>
                <a:latin typeface="+mn-lt"/>
                <a:ea typeface="+mn-ea"/>
                <a:cs typeface="+mn-cs"/>
              </a:defRPr>
            </a:lvl3pPr>
            <a:lvl4pPr marL="1600200" indent="-228600" algn="l" rtl="0" eaLnBrk="1" fontAlgn="base" hangingPunct="1">
              <a:spcBef>
                <a:spcPts val="600"/>
              </a:spcBef>
              <a:spcAft>
                <a:spcPct val="0"/>
              </a:spcAft>
              <a:buClr>
                <a:schemeClr val="tx2"/>
              </a:buClr>
              <a:buSzPct val="90000"/>
              <a:buFont typeface="Wingdings" pitchFamily="2" charset="2"/>
              <a:buChar char="Ø"/>
              <a:defRPr sz="1600">
                <a:solidFill>
                  <a:srgbClr val="990099"/>
                </a:solidFill>
                <a:latin typeface="+mn-lt"/>
                <a:ea typeface="+mn-ea"/>
                <a:cs typeface="+mn-cs"/>
              </a:defRPr>
            </a:lvl4pPr>
            <a:lvl5pPr marL="2057400" indent="-228600" algn="l" rtl="0" eaLnBrk="1" fontAlgn="base" hangingPunct="1">
              <a:spcBef>
                <a:spcPts val="600"/>
              </a:spcBef>
              <a:spcAft>
                <a:spcPct val="0"/>
              </a:spcAft>
              <a:buClr>
                <a:schemeClr val="hlink"/>
              </a:buClr>
              <a:buFont typeface="Wingdings 2" pitchFamily="18" charset="2"/>
              <a:buChar char="¡"/>
              <a:defRPr sz="1600">
                <a:solidFill>
                  <a:schemeClr val="tx1"/>
                </a:solidFill>
                <a:latin typeface="+mn-lt"/>
                <a:ea typeface="+mn-ea"/>
                <a:cs typeface="+mn-cs"/>
              </a:defRPr>
            </a:lvl5pPr>
            <a:lvl6pPr marL="25146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6pPr>
            <a:lvl7pPr marL="29718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7pPr>
            <a:lvl8pPr marL="34290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8pPr>
            <a:lvl9pPr marL="38862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9pPr>
          </a:lstStyle>
          <a:p>
            <a:r>
              <a:rPr lang="en-US" altLang="zh-CN" kern="0"/>
              <a:t>SU2</a:t>
            </a:r>
          </a:p>
          <a:p>
            <a:pPr lvl="1"/>
            <a:r>
              <a:rPr lang="en-US" altLang="zh-CN" kern="0"/>
              <a:t>pre-smoothing</a:t>
            </a:r>
          </a:p>
          <a:p>
            <a:pPr lvl="1"/>
            <a:r>
              <a:rPr lang="en-US" altLang="zh-CN" kern="0"/>
              <a:t>restriction of unknows and residuals</a:t>
            </a:r>
          </a:p>
          <a:p>
            <a:pPr lvl="2"/>
            <a:r>
              <a:rPr lang="zh-CN" altLang="en-US" kern="0"/>
              <a:t>残差、未知量限制投影到粗网格上</a:t>
            </a:r>
            <a:endParaRPr lang="en-US" altLang="zh-CN" kern="0"/>
          </a:p>
          <a:p>
            <a:pPr lvl="1"/>
            <a:r>
              <a:rPr lang="en-US" altLang="zh-CN" kern="0"/>
              <a:t>solution of the corse grid equation</a:t>
            </a:r>
          </a:p>
          <a:p>
            <a:pPr lvl="2"/>
            <a:r>
              <a:rPr lang="zh-CN" altLang="en-US" kern="0"/>
              <a:t>在粗网格上求解</a:t>
            </a:r>
            <a:endParaRPr lang="en-US" altLang="zh-CN" kern="0"/>
          </a:p>
          <a:p>
            <a:pPr lvl="1"/>
            <a:r>
              <a:rPr lang="en-US" altLang="zh-CN" kern="0"/>
              <a:t>prolongation and correction</a:t>
            </a:r>
          </a:p>
          <a:p>
            <a:pPr lvl="2"/>
            <a:r>
              <a:rPr lang="zh-CN" altLang="en-US" kern="0"/>
              <a:t>将误差投影到细网格上、进行矫正</a:t>
            </a:r>
            <a:endParaRPr lang="en-US" altLang="zh-CN" kern="0"/>
          </a:p>
          <a:p>
            <a:pPr lvl="1"/>
            <a:r>
              <a:rPr lang="en-US" altLang="zh-CN" kern="0"/>
              <a:t>post-smoothing</a:t>
            </a:r>
          </a:p>
        </p:txBody>
      </p:sp>
      <mc:AlternateContent xmlns:mc="http://schemas.openxmlformats.org/markup-compatibility/2006" xmlns:a14="http://schemas.microsoft.com/office/drawing/2010/main">
        <mc:Choice Requires="a14">
          <p:sp>
            <p:nvSpPr>
              <p:cNvPr id="2" name="矩形 1"/>
              <p:cNvSpPr/>
              <p:nvPr/>
            </p:nvSpPr>
            <p:spPr>
              <a:xfrm>
                <a:off x="2999656" y="3284984"/>
                <a:ext cx="1307281" cy="374270"/>
              </a:xfrm>
              <a:prstGeom prst="rect">
                <a:avLst/>
              </a:prstGeom>
              <a:noFill/>
              <a:ln>
                <a:solidFill>
                  <a:schemeClr val="tx1">
                    <a:lumMod val="95000"/>
                    <a:lumOff val="5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h</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h</m:t>
                          </m:r>
                        </m:sup>
                      </m:sSup>
                    </m:oMath>
                  </m:oMathPara>
                </a14:m>
                <a:endParaRPr lang="zh-CN" altLang="en-US"/>
              </a:p>
            </p:txBody>
          </p:sp>
        </mc:Choice>
        <mc:Fallback xmlns="">
          <p:sp>
            <p:nvSpPr>
              <p:cNvPr id="2" name="矩形 1"/>
              <p:cNvSpPr>
                <a:spLocks noRot="1" noChangeAspect="1" noMove="1" noResize="1" noEditPoints="1" noAdjustHandles="1" noChangeArrowheads="1" noChangeShapeType="1" noTextEdit="1"/>
              </p:cNvSpPr>
              <p:nvPr/>
            </p:nvSpPr>
            <p:spPr>
              <a:xfrm>
                <a:off x="2999656" y="3284984"/>
                <a:ext cx="1307281" cy="374270"/>
              </a:xfrm>
              <a:prstGeom prst="rect">
                <a:avLst/>
              </a:prstGeom>
              <a:blipFill rotWithShape="0">
                <a:blip r:embed="rId4"/>
                <a:stretch>
                  <a:fillRect b="-12698"/>
                </a:stretch>
              </a:blipFill>
              <a:ln>
                <a:solidFill>
                  <a:schemeClr val="tx1">
                    <a:lumMod val="95000"/>
                    <a:lumOff val="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955683" y="3779044"/>
                <a:ext cx="3395225" cy="374270"/>
              </a:xfrm>
              <a:prstGeom prst="rect">
                <a:avLst/>
              </a:prstGeom>
              <a:noFill/>
              <a:ln>
                <a:solidFill>
                  <a:schemeClr val="tx1">
                    <a:lumMod val="95000"/>
                    <a:lumOff val="5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h</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h</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h</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h</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𝑟</m:t>
                          </m:r>
                        </m:e>
                        <m:sup>
                          <m:r>
                            <a:rPr lang="en-US" altLang="zh-CN" b="0" i="1" smtClean="0">
                              <a:latin typeface="Cambria Math" panose="02040503050406030204" pitchFamily="18" charset="0"/>
                            </a:rPr>
                            <m:t>h</m:t>
                          </m:r>
                        </m:sup>
                      </m:sSup>
                    </m:oMath>
                  </m:oMathPara>
                </a14:m>
                <a:endParaRPr lang="zh-CN" altLang="en-US"/>
              </a:p>
            </p:txBody>
          </p:sp>
        </mc:Choice>
        <mc:Fallback xmlns="">
          <p:sp>
            <p:nvSpPr>
              <p:cNvPr id="7" name="矩形 6"/>
              <p:cNvSpPr>
                <a:spLocks noRot="1" noChangeAspect="1" noMove="1" noResize="1" noEditPoints="1" noAdjustHandles="1" noChangeArrowheads="1" noChangeShapeType="1" noTextEdit="1"/>
              </p:cNvSpPr>
              <p:nvPr/>
            </p:nvSpPr>
            <p:spPr>
              <a:xfrm>
                <a:off x="1955683" y="3779044"/>
                <a:ext cx="3395225" cy="374270"/>
              </a:xfrm>
              <a:prstGeom prst="rect">
                <a:avLst/>
              </a:prstGeom>
              <a:blipFill rotWithShape="0">
                <a:blip r:embed="rId5"/>
                <a:stretch>
                  <a:fillRect b="-12698"/>
                </a:stretch>
              </a:blipFill>
              <a:ln>
                <a:solidFill>
                  <a:schemeClr val="tx1">
                    <a:lumMod val="95000"/>
                    <a:lumOff val="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614980" y="4333771"/>
                <a:ext cx="4076629" cy="404983"/>
              </a:xfrm>
              <a:prstGeom prst="rect">
                <a:avLst/>
              </a:prstGeom>
              <a:ln>
                <a:solidFill>
                  <a:schemeClr val="tx1">
                    <a:lumMod val="95000"/>
                    <a:lumOff val="5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2</m:t>
                          </m:r>
                          <m:r>
                            <a:rPr lang="en-US" altLang="zh-CN" i="1">
                              <a:latin typeface="Cambria Math" panose="02040503050406030204" pitchFamily="18" charset="0"/>
                            </a:rPr>
                            <m:t>h</m:t>
                          </m:r>
                        </m:sup>
                      </m:sSup>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r>
                            <a:rPr lang="en-US" altLang="zh-CN" i="1">
                              <a:latin typeface="Cambria Math" panose="02040503050406030204" pitchFamily="18" charset="0"/>
                            </a:rPr>
                            <m:t>h</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2</m:t>
                          </m:r>
                          <m:r>
                            <a:rPr lang="en-US" altLang="zh-CN" i="1">
                              <a:latin typeface="Cambria Math" panose="02040503050406030204" pitchFamily="18" charset="0"/>
                            </a:rPr>
                            <m:t>h</m:t>
                          </m:r>
                        </m:sup>
                      </m:sSub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2</m:t>
                          </m:r>
                          <m:r>
                            <a:rPr lang="en-US" altLang="zh-CN" i="1">
                              <a:latin typeface="Cambria Math" panose="02040503050406030204" pitchFamily="18" charset="0"/>
                            </a:rPr>
                            <m:t>h</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2</m:t>
                          </m:r>
                          <m:r>
                            <a:rPr lang="en-US" altLang="zh-CN" i="1">
                              <a:latin typeface="Cambria Math" panose="02040503050406030204" pitchFamily="18" charset="0"/>
                            </a:rPr>
                            <m:t>h</m:t>
                          </m:r>
                        </m:sup>
                      </m:sSub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h</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h</m:t>
                              </m:r>
                            </m:sup>
                          </m:sSup>
                        </m:e>
                      </m:d>
                    </m:oMath>
                  </m:oMathPara>
                </a14:m>
                <a:endParaRPr lang="zh-CN" altLang="en-US"/>
              </a:p>
            </p:txBody>
          </p:sp>
        </mc:Choice>
        <mc:Fallback xmlns="">
          <p:sp>
            <p:nvSpPr>
              <p:cNvPr id="3" name="矩形 2"/>
              <p:cNvSpPr>
                <a:spLocks noRot="1" noChangeAspect="1" noMove="1" noResize="1" noEditPoints="1" noAdjustHandles="1" noChangeArrowheads="1" noChangeShapeType="1" noTextEdit="1"/>
              </p:cNvSpPr>
              <p:nvPr/>
            </p:nvSpPr>
            <p:spPr>
              <a:xfrm>
                <a:off x="1614980" y="4333771"/>
                <a:ext cx="4076629" cy="404983"/>
              </a:xfrm>
              <a:prstGeom prst="rect">
                <a:avLst/>
              </a:prstGeom>
              <a:blipFill rotWithShape="0">
                <a:blip r:embed="rId6"/>
                <a:stretch>
                  <a:fillRect b="-7353"/>
                </a:stretch>
              </a:blipFill>
              <a:ln>
                <a:solidFill>
                  <a:schemeClr val="tx1">
                    <a:lumMod val="95000"/>
                    <a:lumOff val="5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86043" y="4919211"/>
                <a:ext cx="4734501" cy="404983"/>
              </a:xfrm>
              <a:prstGeom prst="rect">
                <a:avLst/>
              </a:prstGeom>
              <a:ln>
                <a:solidFill>
                  <a:schemeClr val="bg2">
                    <a:lumMod val="1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2</m:t>
                          </m:r>
                          <m:r>
                            <a:rPr lang="en-US" altLang="zh-CN" i="1">
                              <a:latin typeface="Cambria Math" panose="02040503050406030204" pitchFamily="18" charset="0"/>
                            </a:rPr>
                            <m:t>h</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2</m:t>
                          </m:r>
                          <m:r>
                            <a:rPr lang="en-US" altLang="zh-CN" i="1">
                              <a:latin typeface="Cambria Math" panose="02040503050406030204" pitchFamily="18" charset="0"/>
                            </a:rPr>
                            <m:t>h</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2</m:t>
                          </m:r>
                          <m:r>
                            <a:rPr lang="en-US" altLang="zh-CN" i="1">
                              <a:latin typeface="Cambria Math" panose="02040503050406030204" pitchFamily="18" charset="0"/>
                            </a:rPr>
                            <m:t>h</m:t>
                          </m:r>
                        </m:sub>
                      </m:sSub>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2</m:t>
                          </m:r>
                          <m:r>
                            <a:rPr lang="en-US" altLang="zh-CN" i="1">
                              <a:latin typeface="Cambria Math" panose="02040503050406030204" pitchFamily="18" charset="0"/>
                            </a:rPr>
                            <m:t>h</m:t>
                          </m:r>
                        </m:sup>
                      </m:sSubSup>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2</m:t>
                          </m:r>
                          <m:r>
                            <a:rPr lang="en-US" altLang="zh-CN" i="1">
                              <a:latin typeface="Cambria Math" panose="02040503050406030204" pitchFamily="18" charset="0"/>
                            </a:rPr>
                            <m:t>h</m:t>
                          </m:r>
                        </m:sup>
                      </m:s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𝐼</m:t>
                          </m:r>
                        </m:e>
                        <m:sub>
                          <m:r>
                            <a:rPr lang="en-US" altLang="zh-CN" i="1">
                              <a:latin typeface="Cambria Math" panose="02040503050406030204" pitchFamily="18" charset="0"/>
                            </a:rPr>
                            <m:t>h</m:t>
                          </m:r>
                        </m:sub>
                        <m:sup>
                          <m:r>
                            <a:rPr lang="en-US" altLang="zh-CN" i="1">
                              <a:latin typeface="Cambria Math" panose="02040503050406030204" pitchFamily="18" charset="0"/>
                            </a:rPr>
                            <m:t>2</m:t>
                          </m:r>
                          <m:r>
                            <a:rPr lang="en-US" altLang="zh-CN" i="1">
                              <a:latin typeface="Cambria Math" panose="02040503050406030204" pitchFamily="18" charset="0"/>
                            </a:rPr>
                            <m:t>h</m:t>
                          </m:r>
                        </m:sup>
                      </m:sSubSup>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h</m:t>
                              </m:r>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h</m:t>
                              </m:r>
                            </m:sub>
                          </m:sSub>
                          <m:sSup>
                            <m:sSupPr>
                              <m:ctrlPr>
                                <a:rPr lang="en-US" altLang="zh-CN" i="1">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h</m:t>
                              </m:r>
                            </m:sup>
                          </m:sSup>
                        </m:e>
                      </m:d>
                    </m:oMath>
                  </m:oMathPara>
                </a14:m>
                <a:endParaRPr lang="zh-CN" altLang="en-US"/>
              </a:p>
            </p:txBody>
          </p:sp>
        </mc:Choice>
        <mc:Fallback xmlns="">
          <p:sp>
            <p:nvSpPr>
              <p:cNvPr id="8" name="矩形 7"/>
              <p:cNvSpPr>
                <a:spLocks noRot="1" noChangeAspect="1" noMove="1" noResize="1" noEditPoints="1" noAdjustHandles="1" noChangeArrowheads="1" noChangeShapeType="1" noTextEdit="1"/>
              </p:cNvSpPr>
              <p:nvPr/>
            </p:nvSpPr>
            <p:spPr>
              <a:xfrm>
                <a:off x="1286043" y="4919211"/>
                <a:ext cx="4734501" cy="404983"/>
              </a:xfrm>
              <a:prstGeom prst="rect">
                <a:avLst/>
              </a:prstGeom>
              <a:blipFill rotWithShape="0">
                <a:blip r:embed="rId7"/>
                <a:stretch>
                  <a:fillRect b="-7353"/>
                </a:stretch>
              </a:blipFill>
              <a:ln>
                <a:solidFill>
                  <a:schemeClr val="bg2">
                    <a:lumMod val="10000"/>
                  </a:schemeClr>
                </a:solidFill>
              </a:ln>
            </p:spPr>
            <p:txBody>
              <a:bodyPr/>
              <a:lstStyle/>
              <a:p>
                <a:r>
                  <a:rPr lang="zh-CN" altLang="en-US">
                    <a:noFill/>
                  </a:rPr>
                  <a:t> </a:t>
                </a:r>
              </a:p>
            </p:txBody>
          </p:sp>
        </mc:Fallback>
      </mc:AlternateContent>
    </p:spTree>
    <p:extLst>
      <p:ext uri="{BB962C8B-B14F-4D97-AF65-F5344CB8AC3E}">
        <p14:creationId xmlns:p14="http://schemas.microsoft.com/office/powerpoint/2010/main" val="1343118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SU2</a:t>
            </a:r>
            <a:endParaRPr lang="zh-CN" altLang="en-US"/>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en-US" altLang="zh-CN"/>
                  <a:t>PDE System</a:t>
                </a:r>
              </a:p>
              <a:p>
                <a:endParaRPr lang="en-US" altLang="zh-CN"/>
              </a:p>
              <a:p>
                <a:pPr lvl="1"/>
                <a14:m>
                  <m:oMath xmlns:m="http://schemas.openxmlformats.org/officeDocument/2006/math">
                    <m:r>
                      <a:rPr lang="en-US" altLang="zh-CN" i="1">
                        <a:latin typeface="Cambria Math" panose="02040503050406030204" pitchFamily="18" charset="0"/>
                      </a:rPr>
                      <m:t>𝑈</m:t>
                    </m:r>
                  </m:oMath>
                </a14:m>
                <a:r>
                  <a:rPr lang="zh-CN" altLang="en-US"/>
                  <a:t>：</a:t>
                </a:r>
                <a:r>
                  <a:rPr lang="en-US" altLang="zh-CN"/>
                  <a:t>the vector of variables</a:t>
                </a:r>
                <a:r>
                  <a:rPr lang="zh-CN" altLang="en-US"/>
                  <a:t>、</a:t>
                </a:r>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r>
                          <m:rPr>
                            <m:nor/>
                          </m:rPr>
                          <a:rPr lang="zh-CN" altLang="en-US"/>
                          <m:t> </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𝐹</m:t>
                            </m:r>
                          </m:e>
                        </m:acc>
                      </m:e>
                      <m:sup>
                        <m:r>
                          <a:rPr lang="en-US" altLang="zh-CN" i="1">
                            <a:latin typeface="Cambria Math" panose="02040503050406030204" pitchFamily="18" charset="0"/>
                            <a:ea typeface="Cambria Math" panose="02040503050406030204" pitchFamily="18" charset="0"/>
                          </a:rPr>
                          <m:t>𝐶</m:t>
                        </m:r>
                      </m:sup>
                    </m:sSup>
                  </m:oMath>
                </a14:m>
                <a:r>
                  <a:rPr lang="en-US" altLang="zh-CN"/>
                  <a:t>:  the convective fluxes</a:t>
                </a:r>
              </a:p>
              <a:p>
                <a:pPr lvl="1"/>
                <a14:m>
                  <m:oMath xmlns:m="http://schemas.openxmlformats.org/officeDocument/2006/math">
                    <m:sSup>
                      <m:sSupPr>
                        <m:ctrlPr>
                          <a:rPr lang="en-US" altLang="zh-CN" i="1">
                            <a:latin typeface="Cambria Math" panose="02040503050406030204" pitchFamily="18" charset="0"/>
                            <a:ea typeface="Cambria Math" panose="02040503050406030204" pitchFamily="18" charset="0"/>
                          </a:rPr>
                        </m:ctrlPr>
                      </m:sSupPr>
                      <m:e>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𝐹</m:t>
                            </m:r>
                          </m:e>
                        </m:acc>
                      </m:e>
                      <m:sup>
                        <m:r>
                          <a:rPr lang="en-US" altLang="zh-CN" i="1">
                            <a:latin typeface="Cambria Math" panose="02040503050406030204" pitchFamily="18" charset="0"/>
                          </a:rPr>
                          <m:t>𝑣</m:t>
                        </m:r>
                      </m:sup>
                    </m:sSup>
                  </m:oMath>
                </a14:m>
                <a:r>
                  <a:rPr lang="en-US" altLang="zh-CN"/>
                  <a:t>:  the viscous fluxes         Q: the generic source term          </a:t>
                </a:r>
              </a:p>
              <a:p>
                <a:r>
                  <a:rPr lang="en-US" altLang="zh-CN"/>
                  <a:t>2D Euler Equation</a:t>
                </a:r>
              </a:p>
              <a:p>
                <a:pPr lvl="1"/>
                <a:endParaRPr lang="en-US" altLang="zh-CN"/>
              </a:p>
              <a:p>
                <a:pPr lvl="1"/>
                <a:endParaRPr lang="en-US" altLang="zh-CN"/>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rotWithShape="0">
                <a:blip r:embed="rId3"/>
                <a:stretch>
                  <a:fillRect l="-688" t="-7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775520" y="1628800"/>
                <a:ext cx="5410007"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m:rPr>
                              <m:nor/>
                            </m:rPr>
                            <a:rPr lang="zh-CN" altLang="en-US" sz="2400" i="1">
                              <a:latin typeface="Cambria Math" panose="02040503050406030204" pitchFamily="18" charset="0"/>
                            </a:rPr>
                            <m:t> </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𝑈</m:t>
                      </m:r>
                      <m: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nor/>
                            </m:rPr>
                            <a:rPr lang="zh-CN" altLang="en-US" sz="2400" i="1">
                              <a:latin typeface="Cambria Math" panose="02040503050406030204" pitchFamily="18" charset="0"/>
                            </a:rPr>
                            <m:t> </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𝐹</m:t>
                              </m:r>
                            </m:e>
                          </m:acc>
                        </m:e>
                        <m:sup>
                          <m:r>
                            <a:rPr lang="en-US" altLang="zh-CN" sz="2400" i="1">
                              <a:latin typeface="Cambria Math" panose="02040503050406030204" pitchFamily="18" charset="0"/>
                            </a:rPr>
                            <m:t>𝐶</m:t>
                          </m:r>
                        </m:sup>
                      </m:sSup>
                      <m: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nor/>
                            </m:rPr>
                            <a:rPr lang="zh-CN" altLang="en-US" sz="2400" i="1">
                              <a:latin typeface="Cambria Math" panose="02040503050406030204" pitchFamily="18" charset="0"/>
                            </a:rPr>
                            <m:t> </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𝐹</m:t>
                              </m:r>
                            </m:e>
                          </m:acc>
                        </m:e>
                        <m:sup>
                          <m:r>
                            <a:rPr lang="en-US" altLang="zh-CN" sz="2400" i="1">
                              <a:latin typeface="Cambria Math" panose="02040503050406030204" pitchFamily="18" charset="0"/>
                            </a:rPr>
                            <m:t>𝑣</m:t>
                          </m:r>
                        </m:sup>
                      </m:sSup>
                      <m:r>
                        <a:rPr lang="en-US" altLang="zh-CN" sz="2400" i="1">
                          <a:latin typeface="Cambria Math" panose="02040503050406030204" pitchFamily="18" charset="0"/>
                        </a:rPr>
                        <m:t>=</m:t>
                      </m:r>
                      <m:r>
                        <a:rPr lang="en-US" altLang="zh-CN" sz="2400" i="1">
                          <a:latin typeface="Cambria Math" panose="02040503050406030204" pitchFamily="18" charset="0"/>
                        </a:rPr>
                        <m:t>𝑄</m:t>
                      </m:r>
                      <m:r>
                        <a:rPr lang="en-US" altLang="zh-CN" sz="2400" i="1">
                          <a:latin typeface="Cambria Math" panose="02040503050406030204" pitchFamily="18" charset="0"/>
                        </a:rPr>
                        <m:t>          </m:t>
                      </m:r>
                      <m:r>
                        <a:rPr lang="en-US" altLang="zh-CN" sz="2400" i="1">
                          <a:latin typeface="Cambria Math" panose="02040503050406030204" pitchFamily="18" charset="0"/>
                        </a:rPr>
                        <m:t>𝑖𝑛</m:t>
                      </m:r>
                      <m:r>
                        <a:rPr lang="en-US" altLang="zh-CN" sz="2400" i="1">
                          <a:latin typeface="Cambria Math" panose="02040503050406030204" pitchFamily="18" charset="0"/>
                        </a:rPr>
                        <m:t> </m:t>
                      </m:r>
                      <m:r>
                        <m:rPr>
                          <m:sty m:val="p"/>
                        </m:rPr>
                        <a:rPr lang="el-GR" altLang="zh-CN" sz="2400" i="1">
                          <a:latin typeface="Cambria Math" panose="02040503050406030204" pitchFamily="18" charset="0"/>
                        </a:rPr>
                        <m:t>Ω</m:t>
                      </m:r>
                      <m:r>
                        <a:rPr lang="en-US" altLang="zh-CN" sz="2400" i="1">
                          <a:latin typeface="Cambria Math" panose="02040503050406030204" pitchFamily="18" charset="0"/>
                        </a:rPr>
                        <m:t>, </m:t>
                      </m:r>
                      <m:r>
                        <a:rPr lang="en-US" altLang="zh-CN" sz="2400" i="1">
                          <a:latin typeface="Cambria Math" panose="02040503050406030204" pitchFamily="18" charset="0"/>
                        </a:rPr>
                        <m:t>𝑡</m:t>
                      </m:r>
                      <m:r>
                        <a:rPr lang="en-US" altLang="zh-CN" sz="2400" i="1">
                          <a:latin typeface="Cambria Math" panose="02040503050406030204" pitchFamily="18" charset="0"/>
                        </a:rPr>
                        <m:t>&gt;0</m:t>
                      </m:r>
                    </m:oMath>
                  </m:oMathPara>
                </a14:m>
                <a:endParaRPr lang="zh-CN" altLang="en-US" sz="2400" i="1">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775520" y="1628800"/>
                <a:ext cx="5410007" cy="41408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775520" y="3386181"/>
                <a:ext cx="6408712"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𝐹</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𝑈</m:t>
                              </m:r>
                            </m:e>
                          </m:d>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𝐺</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𝑈</m:t>
                              </m:r>
                            </m:e>
                          </m:d>
                        </m:e>
                        <m:sub>
                          <m:r>
                            <a:rPr lang="en-US" altLang="zh-CN" sz="2400" b="0" i="1" smtClean="0">
                              <a:latin typeface="Cambria Math" panose="02040503050406030204" pitchFamily="18" charset="0"/>
                            </a:rPr>
                            <m:t>𝑦</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𝑄</m:t>
                      </m:r>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𝑖𝑛</m:t>
                      </m:r>
                      <m:r>
                        <a:rPr lang="en-US" altLang="zh-CN" sz="2400" b="0" i="1" smtClean="0">
                          <a:latin typeface="Cambria Math" panose="02040503050406030204" pitchFamily="18" charset="0"/>
                          <a:ea typeface="Cambria Math" panose="02040503050406030204" pitchFamily="18" charset="0"/>
                        </a:rPr>
                        <m:t> </m:t>
                      </m:r>
                      <m:r>
                        <m:rPr>
                          <m:sty m:val="p"/>
                        </m:rPr>
                        <a:rPr lang="el-GR" altLang="zh-CN" sz="2400" b="0" i="1" smtClean="0">
                          <a:latin typeface="Cambria Math" panose="02040503050406030204" pitchFamily="18" charset="0"/>
                          <a:ea typeface="Cambria Math" panose="02040503050406030204" pitchFamily="18" charset="0"/>
                        </a:rPr>
                        <m:t>Ω</m:t>
                      </m:r>
                      <m:r>
                        <a:rPr lang="en-US" altLang="zh-CN" sz="2400" b="0" i="1" smtClean="0">
                          <a:latin typeface="Cambria Math" panose="02040503050406030204" pitchFamily="18" charset="0"/>
                          <a:ea typeface="Cambria Math" panose="02040503050406030204" pitchFamily="18" charset="0"/>
                        </a:rPr>
                        <m:t>, </m:t>
                      </m:r>
                      <m:r>
                        <a:rPr lang="en-US" altLang="zh-CN" sz="2400" b="0" i="1" smtClean="0">
                          <a:latin typeface="Cambria Math" panose="02040503050406030204" pitchFamily="18" charset="0"/>
                          <a:ea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&gt;0</m:t>
                      </m:r>
                    </m:oMath>
                  </m:oMathPara>
                </a14:m>
                <a:endParaRPr lang="zh-CN" altLang="en-US" sz="2400"/>
              </a:p>
            </p:txBody>
          </p:sp>
        </mc:Choice>
        <mc:Fallback xmlns="">
          <p:sp>
            <p:nvSpPr>
              <p:cNvPr id="9" name="文本框 8"/>
              <p:cNvSpPr txBox="1">
                <a:spLocks noRot="1" noChangeAspect="1" noMove="1" noResize="1" noEditPoints="1" noAdjustHandles="1" noChangeArrowheads="1" noChangeShapeType="1" noTextEdit="1"/>
              </p:cNvSpPr>
              <p:nvPr/>
            </p:nvSpPr>
            <p:spPr>
              <a:xfrm>
                <a:off x="1775520" y="3386181"/>
                <a:ext cx="6408712" cy="398507"/>
              </a:xfrm>
              <a:prstGeom prst="rect">
                <a:avLst/>
              </a:prstGeom>
              <a:blipFill rotWithShape="0">
                <a:blip r:embed="rId5"/>
                <a:stretch>
                  <a:fillRect b="-196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415480" y="4117397"/>
                <a:ext cx="1478290" cy="1321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𝑈</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zh-CN" altLang="en-US" sz="2400" i="1">
                                    <a:latin typeface="Cambria Math" panose="02040503050406030204" pitchFamily="18" charset="0"/>
                                  </a:rPr>
                                  <m:t>𝜌</m:t>
                                </m:r>
                              </m:e>
                            </m:mr>
                            <m:mr>
                              <m:e>
                                <m:m>
                                  <m:mPr>
                                    <m:mcs>
                                      <m:mc>
                                        <m:mcPr>
                                          <m:count m:val="1"/>
                                          <m:mcJc m:val="center"/>
                                        </m:mcPr>
                                      </m:mc>
                                    </m:mcs>
                                    <m:ctrlPr>
                                      <a:rPr lang="en-US" altLang="zh-CN" sz="2400" i="1">
                                        <a:latin typeface="Cambria Math" panose="02040503050406030204" pitchFamily="18" charset="0"/>
                                      </a:rPr>
                                    </m:ctrlPr>
                                  </m:mPr>
                                  <m:mr>
                                    <m:e>
                                      <m:r>
                                        <m:rPr>
                                          <m:brk m:alnAt="7"/>
                                        </m:rPr>
                                        <a:rPr lang="zh-CN" altLang="en-US" sz="2400" i="1">
                                          <a:latin typeface="Cambria Math" panose="02040503050406030204" pitchFamily="18" charset="0"/>
                                        </a:rPr>
                                        <m:t>𝜌</m:t>
                                      </m:r>
                                      <m:r>
                                        <a:rPr lang="en-US" altLang="zh-CN" sz="2400" i="1">
                                          <a:latin typeface="Cambria Math" panose="02040503050406030204" pitchFamily="18" charset="0"/>
                                        </a:rPr>
                                        <m:t>𝑢</m:t>
                                      </m:r>
                                    </m:e>
                                  </m:mr>
                                  <m:mr>
                                    <m:e>
                                      <m:r>
                                        <m:rPr>
                                          <m:brk m:alnAt="7"/>
                                        </m:rPr>
                                        <a:rPr lang="zh-CN" altLang="en-US" sz="2400" i="1">
                                          <a:latin typeface="Cambria Math" panose="02040503050406030204" pitchFamily="18" charset="0"/>
                                        </a:rPr>
                                        <m:t>𝜌</m:t>
                                      </m:r>
                                      <m:r>
                                        <a:rPr lang="en-US" altLang="zh-CN" sz="2400" i="1">
                                          <a:latin typeface="Cambria Math" panose="02040503050406030204" pitchFamily="18" charset="0"/>
                                        </a:rPr>
                                        <m:t>𝑣</m:t>
                                      </m:r>
                                    </m:e>
                                  </m:mr>
                                </m:m>
                              </m:e>
                            </m:mr>
                            <m:mr>
                              <m:e>
                                <m:r>
                                  <m:rPr>
                                    <m:brk m:alnAt="7"/>
                                  </m:rPr>
                                  <a:rPr lang="en-US" altLang="zh-CN" sz="2400" i="1">
                                    <a:latin typeface="Cambria Math" panose="02040503050406030204" pitchFamily="18" charset="0"/>
                                  </a:rPr>
                                  <m:t>𝐸</m:t>
                                </m:r>
                              </m:e>
                            </m:mr>
                          </m:m>
                        </m:e>
                      </m:d>
                    </m:oMath>
                  </m:oMathPara>
                </a14:m>
                <a:endParaRPr lang="zh-CN" altLang="en-US" sz="2400" i="1">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415480" y="4117397"/>
                <a:ext cx="1478290" cy="1321708"/>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819886" y="4018043"/>
                <a:ext cx="2296591" cy="15204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𝐹</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zh-CN" altLang="en-US" sz="2400" i="1">
                                    <a:latin typeface="Cambria Math" panose="02040503050406030204" pitchFamily="18" charset="0"/>
                                  </a:rPr>
                                  <m:t>𝜌</m:t>
                                </m:r>
                                <m:r>
                                  <a:rPr lang="en-US" altLang="zh-CN" sz="2400" i="1">
                                    <a:latin typeface="Cambria Math" panose="02040503050406030204" pitchFamily="18" charset="0"/>
                                  </a:rPr>
                                  <m:t>𝑢</m:t>
                                </m:r>
                              </m:e>
                            </m:mr>
                            <m:mr>
                              <m:e>
                                <m:m>
                                  <m:mPr>
                                    <m:mcs>
                                      <m:mc>
                                        <m:mcPr>
                                          <m:count m:val="1"/>
                                          <m:mcJc m:val="center"/>
                                        </m:mcPr>
                                      </m:mc>
                                    </m:mcs>
                                    <m:ctrlPr>
                                      <a:rPr lang="en-US" altLang="zh-CN" sz="2400" i="1">
                                        <a:latin typeface="Cambria Math" panose="02040503050406030204" pitchFamily="18" charset="0"/>
                                      </a:rPr>
                                    </m:ctrlPr>
                                  </m:mPr>
                                  <m:mr>
                                    <m:e>
                                      <m:r>
                                        <m:rPr>
                                          <m:brk m:alnAt="7"/>
                                        </m:rPr>
                                        <a:rPr lang="zh-CN" altLang="en-US" sz="2400" i="1">
                                          <a:latin typeface="Cambria Math" panose="02040503050406030204" pitchFamily="18" charset="0"/>
                                        </a:rPr>
                                        <m:t>𝜌</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𝑢</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𝑝</m:t>
                                      </m:r>
                                    </m:e>
                                  </m:mr>
                                  <m:mr>
                                    <m:e>
                                      <m:r>
                                        <m:rPr>
                                          <m:brk m:alnAt="7"/>
                                        </m:rPr>
                                        <a:rPr lang="zh-CN" altLang="en-US" sz="2400" i="1">
                                          <a:latin typeface="Cambria Math" panose="02040503050406030204" pitchFamily="18" charset="0"/>
                                        </a:rPr>
                                        <m:t>𝜌</m:t>
                                      </m:r>
                                      <m:r>
                                        <a:rPr lang="en-US" altLang="zh-CN" sz="2400" i="1">
                                          <a:latin typeface="Cambria Math" panose="02040503050406030204" pitchFamily="18" charset="0"/>
                                        </a:rPr>
                                        <m:t>𝑢𝑣</m:t>
                                      </m:r>
                                    </m:e>
                                  </m:mr>
                                </m:m>
                              </m:e>
                            </m:mr>
                            <m:mr>
                              <m:e>
                                <m:r>
                                  <a:rPr lang="en-US" altLang="zh-CN" sz="2400" i="1">
                                    <a:latin typeface="Cambria Math" panose="02040503050406030204" pitchFamily="18" charset="0"/>
                                  </a:rPr>
                                  <m:t>𝑢</m:t>
                                </m:r>
                                <m:d>
                                  <m:dPr>
                                    <m:ctrlPr>
                                      <a:rPr lang="en-US" altLang="zh-CN" sz="2400" i="1">
                                        <a:latin typeface="Cambria Math" panose="02040503050406030204" pitchFamily="18" charset="0"/>
                                      </a:rPr>
                                    </m:ctrlPr>
                                  </m:dPr>
                                  <m:e>
                                    <m:r>
                                      <m:rPr>
                                        <m:brk m:alnAt="7"/>
                                      </m:rP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𝑝</m:t>
                                    </m:r>
                                  </m:e>
                                </m:d>
                              </m:e>
                            </m:mr>
                          </m:m>
                        </m:e>
                      </m:d>
                    </m:oMath>
                  </m:oMathPara>
                </a14:m>
                <a:endParaRPr lang="zh-CN" altLang="en-US" sz="2400" i="1">
                  <a:latin typeface="Cambria Math" panose="020405030504060302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3819886" y="4018043"/>
                <a:ext cx="2296591" cy="1520416"/>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036193" y="4030610"/>
                <a:ext cx="2296078" cy="1507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𝐺</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m>
                            <m:mPr>
                              <m:mcs>
                                <m:mc>
                                  <m:mcPr>
                                    <m:count m:val="1"/>
                                    <m:mcJc m:val="center"/>
                                  </m:mcPr>
                                </m:mc>
                              </m:mcs>
                              <m:ctrlPr>
                                <a:rPr lang="en-US" altLang="zh-CN" sz="2400" i="1">
                                  <a:latin typeface="Cambria Math" panose="02040503050406030204" pitchFamily="18" charset="0"/>
                                </a:rPr>
                              </m:ctrlPr>
                            </m:mPr>
                            <m:mr>
                              <m:e>
                                <m:r>
                                  <m:rPr>
                                    <m:brk m:alnAt="7"/>
                                  </m:rPr>
                                  <a:rPr lang="zh-CN" altLang="en-US" sz="2400" i="1">
                                    <a:latin typeface="Cambria Math" panose="02040503050406030204" pitchFamily="18" charset="0"/>
                                  </a:rPr>
                                  <m:t>𝜌</m:t>
                                </m:r>
                                <m:r>
                                  <a:rPr lang="en-US" altLang="zh-CN" sz="2400" i="1">
                                    <a:latin typeface="Cambria Math" panose="02040503050406030204" pitchFamily="18" charset="0"/>
                                  </a:rPr>
                                  <m:t>𝑣</m:t>
                                </m:r>
                              </m:e>
                            </m:mr>
                            <m:mr>
                              <m:e>
                                <m:m>
                                  <m:mPr>
                                    <m:mcs>
                                      <m:mc>
                                        <m:mcPr>
                                          <m:count m:val="1"/>
                                          <m:mcJc m:val="center"/>
                                        </m:mcPr>
                                      </m:mc>
                                    </m:mcs>
                                    <m:ctrlPr>
                                      <a:rPr lang="en-US" altLang="zh-CN" sz="2400" i="1">
                                        <a:latin typeface="Cambria Math" panose="02040503050406030204" pitchFamily="18" charset="0"/>
                                      </a:rPr>
                                    </m:ctrlPr>
                                  </m:mPr>
                                  <m:mr>
                                    <m:e>
                                      <m:r>
                                        <m:rPr>
                                          <m:brk m:alnAt="7"/>
                                        </m:rPr>
                                        <a:rPr lang="zh-CN" altLang="en-US" sz="2400" i="1">
                                          <a:latin typeface="Cambria Math" panose="02040503050406030204" pitchFamily="18" charset="0"/>
                                        </a:rPr>
                                        <m:t>𝜌</m:t>
                                      </m:r>
                                      <m:r>
                                        <a:rPr lang="en-US" altLang="zh-CN" sz="2400" i="1">
                                          <a:latin typeface="Cambria Math" panose="02040503050406030204" pitchFamily="18" charset="0"/>
                                        </a:rPr>
                                        <m:t>𝑢𝑣</m:t>
                                      </m:r>
                                      <m:r>
                                        <a:rPr lang="en-US" altLang="zh-CN" sz="2400" i="1">
                                          <a:latin typeface="Cambria Math" panose="02040503050406030204" pitchFamily="18" charset="0"/>
                                        </a:rPr>
                                        <m:t>+</m:t>
                                      </m:r>
                                      <m:r>
                                        <a:rPr lang="en-US" altLang="zh-CN" sz="2400" i="1">
                                          <a:latin typeface="Cambria Math" panose="02040503050406030204" pitchFamily="18" charset="0"/>
                                        </a:rPr>
                                        <m:t>𝑝</m:t>
                                      </m:r>
                                    </m:e>
                                  </m:mr>
                                  <m:mr>
                                    <m:e>
                                      <m:r>
                                        <m:rPr>
                                          <m:brk m:alnAt="7"/>
                                        </m:rPr>
                                        <a:rPr lang="zh-CN" altLang="en-US" sz="2400" i="1">
                                          <a:latin typeface="Cambria Math" panose="02040503050406030204" pitchFamily="18" charset="0"/>
                                        </a:rPr>
                                        <m:t>𝜌</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𝑣</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rPr>
                                        <m:t>𝑝</m:t>
                                      </m:r>
                                    </m:e>
                                  </m:mr>
                                </m:m>
                              </m:e>
                            </m:mr>
                            <m:mr>
                              <m:e>
                                <m:r>
                                  <a:rPr lang="en-US" altLang="zh-CN" sz="2400" i="1">
                                    <a:latin typeface="Cambria Math" panose="02040503050406030204" pitchFamily="18" charset="0"/>
                                  </a:rPr>
                                  <m:t>𝑣</m:t>
                                </m:r>
                                <m:d>
                                  <m:dPr>
                                    <m:ctrlPr>
                                      <a:rPr lang="en-US" altLang="zh-CN" sz="2400" i="1">
                                        <a:latin typeface="Cambria Math" panose="02040503050406030204" pitchFamily="18" charset="0"/>
                                      </a:rPr>
                                    </m:ctrlPr>
                                  </m:dPr>
                                  <m:e>
                                    <m:r>
                                      <m:rPr>
                                        <m:brk m:alnAt="7"/>
                                      </m:rPr>
                                      <a:rPr lang="en-US" altLang="zh-CN" sz="2400" i="1">
                                        <a:latin typeface="Cambria Math" panose="02040503050406030204" pitchFamily="18" charset="0"/>
                                      </a:rPr>
                                      <m:t>𝐸</m:t>
                                    </m:r>
                                    <m:r>
                                      <a:rPr lang="en-US" altLang="zh-CN" sz="2400" i="1">
                                        <a:latin typeface="Cambria Math" panose="02040503050406030204" pitchFamily="18" charset="0"/>
                                      </a:rPr>
                                      <m:t>+</m:t>
                                    </m:r>
                                    <m:r>
                                      <a:rPr lang="en-US" altLang="zh-CN" sz="2400" i="1">
                                        <a:latin typeface="Cambria Math" panose="02040503050406030204" pitchFamily="18" charset="0"/>
                                      </a:rPr>
                                      <m:t>𝑝</m:t>
                                    </m:r>
                                  </m:e>
                                </m:d>
                              </m:e>
                            </m:mr>
                          </m:m>
                        </m:e>
                      </m:d>
                    </m:oMath>
                  </m:oMathPara>
                </a14:m>
                <a:endParaRPr lang="zh-CN" altLang="en-US" sz="2400" i="1">
                  <a:latin typeface="Cambria Math" panose="020405030504060302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7036193" y="4030610"/>
                <a:ext cx="2296078" cy="1507849"/>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2827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隐式矩阵迭代</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a:t>欧拉隐式迭代 （</a:t>
                </a:r>
                <a14:m>
                  <m:oMath xmlns:m="http://schemas.openxmlformats.org/officeDocument/2006/math">
                    <m:r>
                      <a:rPr lang="zh-CN" altLang="en-US" i="1">
                        <a:latin typeface="Cambria Math" panose="02040503050406030204" pitchFamily="18" charset="0"/>
                      </a:rPr>
                      <m:t>𝛽</m:t>
                    </m:r>
                  </m:oMath>
                </a14:m>
                <a:r>
                  <a:rPr lang="en-US" altLang="zh-CN"/>
                  <a:t>=1</a:t>
                </a:r>
                <a:r>
                  <a:rPr lang="zh-CN" altLang="en-US"/>
                  <a:t>）</a:t>
                </a:r>
                <a:endParaRPr lang="en-US" altLang="zh-CN"/>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rotWithShape="0">
                <a:blip r:embed="rId3"/>
                <a:stretch>
                  <a:fillRect l="-688" t="-1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5519032" y="1040949"/>
                <a:ext cx="5522346" cy="810222"/>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l-GR" altLang="zh-CN" sz="2400" i="1">
                                  <a:latin typeface="Cambria Math" panose="02040503050406030204" pitchFamily="18" charset="0"/>
                                </a:rPr>
                              </m:ctrlPr>
                            </m:sSubPr>
                            <m:e>
                              <m:r>
                                <m:rPr>
                                  <m:sty m:val="p"/>
                                </m:rPr>
                                <a:rPr lang="el-GR" altLang="zh-CN" sz="2400" i="1">
                                  <a:latin typeface="Cambria Math" panose="02040503050406030204" pitchFamily="18" charset="0"/>
                                </a:rPr>
                                <m:t>Ω</m:t>
                              </m:r>
                            </m:e>
                            <m:sub>
                              <m:r>
                                <a:rPr lang="en-US" altLang="zh-CN" sz="2400" i="1">
                                  <a:latin typeface="Cambria Math" panose="02040503050406030204" pitchFamily="18" charset="0"/>
                                </a:rPr>
                                <m:t>𝑖</m:t>
                              </m:r>
                            </m:sub>
                          </m:sSub>
                        </m:e>
                      </m:d>
                      <m:f>
                        <m:fPr>
                          <m:ctrlPr>
                            <a:rPr lang="en-US" altLang="zh-CN" sz="2400" i="1" smtClean="0">
                              <a:latin typeface="Cambria Math" panose="02040503050406030204" pitchFamily="18" charset="0"/>
                            </a:rPr>
                          </m:ctrlPr>
                        </m:fPr>
                        <m:num>
                          <m:r>
                            <m:rPr>
                              <m:sty m:val="p"/>
                            </m:rPr>
                            <a:rPr lang="el-GR" altLang="zh-CN" sz="2400" i="1" smtClean="0">
                              <a:latin typeface="Cambria Math" panose="02040503050406030204" pitchFamily="18" charset="0"/>
                              <a:ea typeface="Cambria Math" panose="02040503050406030204" pitchFamily="18" charset="0"/>
                            </a:rPr>
                            <m:t>Δ</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𝑈</m:t>
                              </m:r>
                            </m:e>
                            <m:sub>
                              <m:r>
                                <a:rPr lang="en-US" altLang="zh-CN" sz="2400" b="0" i="1" smtClean="0">
                                  <a:latin typeface="Cambria Math" panose="02040503050406030204" pitchFamily="18" charset="0"/>
                                  <a:ea typeface="Cambria Math" panose="02040503050406030204" pitchFamily="18" charset="0"/>
                                </a:rPr>
                                <m:t>𝑖</m:t>
                              </m:r>
                            </m:sub>
                            <m:sup>
                              <m:r>
                                <a:rPr lang="en-US" altLang="zh-CN" sz="2400" b="0" i="1" smtClean="0">
                                  <a:latin typeface="Cambria Math" panose="02040503050406030204" pitchFamily="18" charset="0"/>
                                  <a:ea typeface="Cambria Math" panose="02040503050406030204" pitchFamily="18" charset="0"/>
                                </a:rPr>
                                <m:t>𝑛</m:t>
                              </m:r>
                            </m:sup>
                          </m:sSubSup>
                        </m:num>
                        <m:den>
                          <m:r>
                            <m:rPr>
                              <m:sty m:val="p"/>
                            </m:rPr>
                            <a:rPr lang="el-GR" altLang="zh-CN" sz="2400" i="1">
                              <a:latin typeface="Cambria Math" panose="02040503050406030204" pitchFamily="18" charset="0"/>
                              <a:ea typeface="Cambria Math" panose="02040503050406030204" pitchFamily="18" charset="0"/>
                            </a:rPr>
                            <m:t>Δ</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𝑖</m:t>
                              </m:r>
                            </m:sub>
                            <m:sup>
                              <m:r>
                                <a:rPr lang="en-US" altLang="zh-CN" sz="2400" i="1">
                                  <a:latin typeface="Cambria Math" panose="02040503050406030204" pitchFamily="18" charset="0"/>
                                  <a:ea typeface="Cambria Math" panose="02040503050406030204" pitchFamily="18" charset="0"/>
                                </a:rPr>
                                <m:t>𝑛</m:t>
                              </m:r>
                            </m:sup>
                          </m:sSubSup>
                        </m:den>
                      </m:f>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𝛽</m:t>
                          </m:r>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𝑖</m:t>
                          </m:r>
                        </m:sub>
                      </m:sSub>
                      <m:d>
                        <m:dPr>
                          <m:ctrlPr>
                            <a:rPr lang="en-US" altLang="zh-CN" sz="240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i="1">
                                      <a:latin typeface="Cambria Math" panose="02040503050406030204" pitchFamily="18" charset="0"/>
                                    </a:rPr>
                                    <m:t>𝑛</m:t>
                                  </m:r>
                                </m:sup>
                              </m:sSup>
                            </m:e>
                          </m:d>
                        </m:e>
                      </m:d>
                    </m:oMath>
                  </m:oMathPara>
                </a14:m>
                <a:endParaRPr lang="zh-CN" altLang="en-US" sz="2400" i="1">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519032" y="1040949"/>
                <a:ext cx="5522346" cy="810222"/>
              </a:xfrm>
              <a:prstGeom prst="rect">
                <a:avLst/>
              </a:prstGeom>
              <a:blipFill rotWithShape="0">
                <a:blip r:embed="rId4"/>
                <a:stretch>
                  <a:fillRect/>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55440" y="1638931"/>
                <a:ext cx="3041795" cy="810222"/>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l-GR" altLang="zh-CN" sz="2400" i="1">
                                  <a:latin typeface="Cambria Math" panose="02040503050406030204" pitchFamily="18" charset="0"/>
                                </a:rPr>
                              </m:ctrlPr>
                            </m:sSubPr>
                            <m:e>
                              <m:r>
                                <m:rPr>
                                  <m:sty m:val="p"/>
                                </m:rPr>
                                <a:rPr lang="el-GR" altLang="zh-CN" sz="2400" i="1">
                                  <a:latin typeface="Cambria Math" panose="02040503050406030204" pitchFamily="18" charset="0"/>
                                </a:rPr>
                                <m:t>Ω</m:t>
                              </m:r>
                            </m:e>
                            <m:sub>
                              <m:r>
                                <a:rPr lang="en-US" altLang="zh-CN" sz="2400" i="1">
                                  <a:latin typeface="Cambria Math" panose="02040503050406030204" pitchFamily="18" charset="0"/>
                                </a:rPr>
                                <m:t>𝑖</m:t>
                              </m:r>
                            </m:sub>
                          </m:sSub>
                        </m:e>
                      </m:d>
                      <m:f>
                        <m:fPr>
                          <m:ctrlPr>
                            <a:rPr lang="en-US" altLang="zh-CN" sz="2400" i="1" smtClean="0">
                              <a:latin typeface="Cambria Math" panose="02040503050406030204" pitchFamily="18" charset="0"/>
                            </a:rPr>
                          </m:ctrlPr>
                        </m:fPr>
                        <m:num>
                          <m:r>
                            <m:rPr>
                              <m:sty m:val="p"/>
                            </m:rPr>
                            <a:rPr lang="el-GR" altLang="zh-CN" sz="2400" i="1" smtClean="0">
                              <a:latin typeface="Cambria Math" panose="02040503050406030204" pitchFamily="18" charset="0"/>
                              <a:ea typeface="Cambria Math" panose="02040503050406030204" pitchFamily="18" charset="0"/>
                            </a:rPr>
                            <m:t>Δ</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𝑈</m:t>
                              </m:r>
                            </m:e>
                            <m:sub>
                              <m:r>
                                <a:rPr lang="en-US" altLang="zh-CN" sz="2400" b="0" i="1" smtClean="0">
                                  <a:latin typeface="Cambria Math" panose="02040503050406030204" pitchFamily="18" charset="0"/>
                                  <a:ea typeface="Cambria Math" panose="02040503050406030204" pitchFamily="18" charset="0"/>
                                </a:rPr>
                                <m:t>𝑖</m:t>
                              </m:r>
                            </m:sub>
                            <m:sup>
                              <m:r>
                                <a:rPr lang="en-US" altLang="zh-CN" sz="2400" b="0" i="1" smtClean="0">
                                  <a:latin typeface="Cambria Math" panose="02040503050406030204" pitchFamily="18" charset="0"/>
                                  <a:ea typeface="Cambria Math" panose="02040503050406030204" pitchFamily="18" charset="0"/>
                                </a:rPr>
                                <m:t>𝑛</m:t>
                              </m:r>
                            </m:sup>
                          </m:sSubSup>
                        </m:num>
                        <m:den>
                          <m:r>
                            <m:rPr>
                              <m:sty m:val="p"/>
                            </m:rPr>
                            <a:rPr lang="el-GR" altLang="zh-CN" sz="2400" i="1">
                              <a:latin typeface="Cambria Math" panose="02040503050406030204" pitchFamily="18" charset="0"/>
                              <a:ea typeface="Cambria Math" panose="02040503050406030204" pitchFamily="18" charset="0"/>
                            </a:rPr>
                            <m:t>Δ</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𝑖</m:t>
                              </m:r>
                            </m:sub>
                            <m:sup>
                              <m:r>
                                <a:rPr lang="en-US" altLang="zh-CN" sz="2400" i="1">
                                  <a:latin typeface="Cambria Math" panose="02040503050406030204" pitchFamily="18" charset="0"/>
                                  <a:ea typeface="Cambria Math" panose="02040503050406030204" pitchFamily="18" charset="0"/>
                                </a:rPr>
                                <m:t>𝑛</m:t>
                              </m:r>
                            </m:sup>
                          </m:sSubSup>
                        </m:den>
                      </m:f>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𝑖</m:t>
                          </m:r>
                        </m:sub>
                      </m:sSub>
                      <m:d>
                        <m:dPr>
                          <m:ctrlPr>
                            <a:rPr lang="en-US" altLang="zh-CN" sz="240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e>
                      </m:d>
                    </m:oMath>
                  </m:oMathPara>
                </a14:m>
                <a:endParaRPr lang="zh-CN" altLang="en-US" sz="2400" i="1">
                  <a:latin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55440" y="1638931"/>
                <a:ext cx="3041795" cy="810222"/>
              </a:xfrm>
              <a:prstGeom prst="rect">
                <a:avLst/>
              </a:prstGeom>
              <a:blipFill rotWithShape="0">
                <a:blip r:embed="rId5"/>
                <a:stretch>
                  <a:fillRect/>
                </a:stretch>
              </a:blipFill>
              <a:ln w="28575">
                <a:noFill/>
              </a:ln>
            </p:spPr>
            <p:txBody>
              <a:bodyPr/>
              <a:lstStyle/>
              <a:p>
                <a:r>
                  <a:rPr lang="zh-CN" altLang="en-US">
                    <a:noFill/>
                  </a:rPr>
                  <a:t> </a:t>
                </a:r>
              </a:p>
            </p:txBody>
          </p:sp>
        </mc:Fallback>
      </mc:AlternateContent>
      <p:sp>
        <p:nvSpPr>
          <p:cNvPr id="3" name="文本框 2"/>
          <p:cNvSpPr txBox="1"/>
          <p:nvPr/>
        </p:nvSpPr>
        <p:spPr>
          <a:xfrm>
            <a:off x="6267125" y="578974"/>
            <a:ext cx="3732753" cy="369332"/>
          </a:xfrm>
          <a:prstGeom prst="rect">
            <a:avLst/>
          </a:prstGeom>
          <a:noFill/>
          <a:ln w="28575">
            <a:solidFill>
              <a:schemeClr val="tx2"/>
            </a:solidFill>
          </a:ln>
        </p:spPr>
        <p:txBody>
          <a:bodyPr wrap="none" rtlCol="0">
            <a:spAutoFit/>
          </a:bodyPr>
          <a:lstStyle/>
          <a:p>
            <a:r>
              <a:rPr lang="en-US" altLang="zh-CN" b="1" u="sng"/>
              <a:t>Implicit Time-Stepping Schemes</a:t>
            </a:r>
            <a:endParaRPr lang="zh-CN" altLang="en-US" b="1" u="sng"/>
          </a:p>
        </p:txBody>
      </p:sp>
      <mc:AlternateContent xmlns:mc="http://schemas.openxmlformats.org/markup-compatibility/2006" xmlns:a14="http://schemas.microsoft.com/office/drawing/2010/main">
        <mc:Choice Requires="a14">
          <p:sp>
            <p:nvSpPr>
              <p:cNvPr id="11" name="文本框 10"/>
              <p:cNvSpPr txBox="1"/>
              <p:nvPr/>
            </p:nvSpPr>
            <p:spPr>
              <a:xfrm>
                <a:off x="5375920" y="2036457"/>
                <a:ext cx="6115841" cy="820994"/>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𝑖</m:t>
                          </m:r>
                        </m:sub>
                      </m:sSub>
                      <m:d>
                        <m:dPr>
                          <m:ctrlPr>
                            <a:rPr lang="en-US" altLang="zh-CN" sz="240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e>
                      </m:d>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i="1">
                                  <a:latin typeface="Cambria Math" panose="02040503050406030204" pitchFamily="18" charset="0"/>
                                </a:rPr>
                                <m:t>𝑛</m:t>
                              </m:r>
                            </m:sup>
                          </m:sSup>
                        </m:e>
                      </m:d>
                      <m:r>
                        <a:rPr lang="en-US" altLang="zh-CN" sz="240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i="1">
                                      <a:latin typeface="Cambria Math" panose="02040503050406030204" pitchFamily="18" charset="0"/>
                                    </a:rPr>
                                    <m:t>𝑛</m:t>
                                  </m:r>
                                </m:sup>
                              </m:sSup>
                            </m:e>
                          </m:d>
                        </m:num>
                        <m:den>
                          <m:r>
                            <a:rPr lang="en-US" altLang="zh-CN" sz="240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b="0" i="1" smtClean="0">
                                  <a:latin typeface="Cambria Math" panose="02040503050406030204" pitchFamily="18" charset="0"/>
                                </a:rPr>
                                <m:t>𝑗</m:t>
                              </m:r>
                            </m:sub>
                          </m:sSub>
                        </m:den>
                      </m:f>
                      <m:r>
                        <m:rPr>
                          <m:sty m:val="p"/>
                        </m:rPr>
                        <a:rPr lang="el-GR" altLang="zh-CN" sz="2400" i="1" smtClean="0">
                          <a:latin typeface="Cambria Math" panose="02040503050406030204" pitchFamily="18" charset="0"/>
                          <a:ea typeface="Cambria Math" panose="02040503050406030204" pitchFamily="18" charset="0"/>
                        </a:rPr>
                        <m:t>Δ</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𝑈</m:t>
                          </m:r>
                        </m:e>
                        <m:sub>
                          <m:r>
                            <a:rPr lang="en-US" altLang="zh-CN" sz="2400" b="0" i="1" smtClean="0">
                              <a:latin typeface="Cambria Math" panose="02040503050406030204" pitchFamily="18" charset="0"/>
                              <a:ea typeface="Cambria Math" panose="02040503050406030204" pitchFamily="18" charset="0"/>
                            </a:rPr>
                            <m:t>𝑗</m:t>
                          </m:r>
                        </m:sub>
                        <m:sup>
                          <m:r>
                            <a:rPr lang="en-US" altLang="zh-CN" sz="2400" b="0" i="1" smtClean="0">
                              <a:latin typeface="Cambria Math" panose="02040503050406030204" pitchFamily="18" charset="0"/>
                              <a:ea typeface="Cambria Math" panose="02040503050406030204" pitchFamily="18" charset="0"/>
                            </a:rPr>
                            <m:t>𝑛</m:t>
                          </m:r>
                        </m:sup>
                      </m:sSub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𝑂</m:t>
                      </m:r>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m:rPr>
                                  <m:sty m:val="p"/>
                                </m:rPr>
                                <a:rPr lang="el-GR" altLang="zh-CN" sz="2400" i="1">
                                  <a:latin typeface="Cambria Math" panose="02040503050406030204" pitchFamily="18" charset="0"/>
                                  <a:ea typeface="Cambria Math" panose="02040503050406030204" pitchFamily="18" charset="0"/>
                                </a:rPr>
                                <m:t>Δ</m:t>
                              </m:r>
                              <m:r>
                                <a:rPr lang="en-US" altLang="zh-CN" sz="2400" i="1">
                                  <a:latin typeface="Cambria Math" panose="02040503050406030204" pitchFamily="18" charset="0"/>
                                  <a:ea typeface="Cambria Math" panose="02040503050406030204" pitchFamily="18" charset="0"/>
                                </a:rPr>
                                <m:t>𝑡</m:t>
                              </m:r>
                            </m:e>
                            <m:sup>
                              <m:r>
                                <a:rPr lang="en-US" altLang="zh-CN" sz="2400" b="0" i="1" smtClean="0">
                                  <a:latin typeface="Cambria Math" panose="02040503050406030204" pitchFamily="18" charset="0"/>
                                  <a:ea typeface="Cambria Math" panose="02040503050406030204" pitchFamily="18" charset="0"/>
                                </a:rPr>
                                <m:t>2</m:t>
                              </m:r>
                            </m:sup>
                          </m:sSup>
                        </m:e>
                      </m:d>
                    </m:oMath>
                  </m:oMathPara>
                </a14:m>
                <a:endParaRPr lang="zh-CN" altLang="en-US" sz="2400" i="1">
                  <a:latin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375920" y="2036457"/>
                <a:ext cx="6115841" cy="820994"/>
              </a:xfrm>
              <a:prstGeom prst="rect">
                <a:avLst/>
              </a:prstGeom>
              <a:blipFill rotWithShape="0">
                <a:blip r:embed="rId6"/>
                <a:stretch>
                  <a:fillRect/>
                </a:stretch>
              </a:blipFill>
              <a:ln w="28575">
                <a:noFill/>
              </a:ln>
            </p:spPr>
            <p:txBody>
              <a:bodyPr/>
              <a:lstStyle/>
              <a:p>
                <a:r>
                  <a:rPr lang="zh-CN" altLang="en-US">
                    <a:noFill/>
                  </a:rPr>
                  <a:t> </a:t>
                </a:r>
              </a:p>
            </p:txBody>
          </p:sp>
        </mc:Fallback>
      </mc:AlternateContent>
      <p:sp>
        <p:nvSpPr>
          <p:cNvPr id="13" name="椭圆 12"/>
          <p:cNvSpPr/>
          <p:nvPr/>
        </p:nvSpPr>
        <p:spPr bwMode="auto">
          <a:xfrm>
            <a:off x="2542232" y="1539986"/>
            <a:ext cx="1872208" cy="1008112"/>
          </a:xfrm>
          <a:prstGeom prst="ellipse">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4" name="右箭头 13"/>
          <p:cNvSpPr/>
          <p:nvPr/>
        </p:nvSpPr>
        <p:spPr bwMode="auto">
          <a:xfrm rot="755197">
            <a:off x="4493451" y="1956048"/>
            <a:ext cx="810661" cy="405904"/>
          </a:xfrm>
          <a:prstGeom prst="rightArrow">
            <a:avLst>
              <a:gd name="adj1" fmla="val 36065"/>
              <a:gd name="adj2" fmla="val 50000"/>
            </a:avLst>
          </a:prstGeom>
          <a:solidFill>
            <a:schemeClr val="accent1">
              <a:lumMod val="75000"/>
            </a:schemeClr>
          </a:solidFill>
          <a:ln w="9525" cap="flat" cmpd="sng" algn="ctr">
            <a:solidFill>
              <a:schemeClr val="accent1">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mc:AlternateContent xmlns:mc="http://schemas.openxmlformats.org/markup-compatibility/2006" xmlns:a14="http://schemas.microsoft.com/office/drawing/2010/main">
        <mc:Choice Requires="a14">
          <p:sp>
            <p:nvSpPr>
              <p:cNvPr id="15" name="文本框 14"/>
              <p:cNvSpPr txBox="1"/>
              <p:nvPr/>
            </p:nvSpPr>
            <p:spPr>
              <a:xfrm>
                <a:off x="1034218" y="3151119"/>
                <a:ext cx="4577150" cy="837858"/>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400" i="1" smtClean="0">
                              <a:latin typeface="Cambria Math" panose="02040503050406030204" pitchFamily="18" charset="0"/>
                            </a:rPr>
                          </m:ctrlPr>
                        </m:dPr>
                        <m:e>
                          <m:f>
                            <m:fPr>
                              <m:ctrlPr>
                                <a:rPr lang="en-US" altLang="zh-CN" sz="2400" i="1">
                                  <a:latin typeface="Cambria Math" panose="02040503050406030204" pitchFamily="18" charset="0"/>
                                </a:rPr>
                              </m:ctrlPr>
                            </m:fPr>
                            <m:num>
                              <m:d>
                                <m:dPr>
                                  <m:begChr m:val="|"/>
                                  <m:endChr m:val="|"/>
                                  <m:ctrlPr>
                                    <a:rPr lang="en-US" altLang="zh-CN" sz="2400" i="1">
                                      <a:latin typeface="Cambria Math" panose="02040503050406030204" pitchFamily="18" charset="0"/>
                                    </a:rPr>
                                  </m:ctrlPr>
                                </m:dPr>
                                <m:e>
                                  <m:sSub>
                                    <m:sSubPr>
                                      <m:ctrlPr>
                                        <a:rPr lang="el-GR" altLang="zh-CN" sz="2400" i="1">
                                          <a:latin typeface="Cambria Math" panose="02040503050406030204" pitchFamily="18" charset="0"/>
                                        </a:rPr>
                                      </m:ctrlPr>
                                    </m:sSubPr>
                                    <m:e>
                                      <m:r>
                                        <m:rPr>
                                          <m:sty m:val="p"/>
                                        </m:rPr>
                                        <a:rPr lang="el-GR" altLang="zh-CN" sz="2400" i="1">
                                          <a:latin typeface="Cambria Math" panose="02040503050406030204" pitchFamily="18" charset="0"/>
                                        </a:rPr>
                                        <m:t>Ω</m:t>
                                      </m:r>
                                    </m:e>
                                    <m:sub>
                                      <m:r>
                                        <a:rPr lang="en-US" altLang="zh-CN" sz="2400" i="1">
                                          <a:latin typeface="Cambria Math" panose="02040503050406030204" pitchFamily="18" charset="0"/>
                                        </a:rPr>
                                        <m:t>𝑖</m:t>
                                      </m:r>
                                    </m:sub>
                                  </m:sSub>
                                </m:e>
                              </m:d>
                            </m:num>
                            <m:den>
                              <m:r>
                                <m:rPr>
                                  <m:sty m:val="p"/>
                                </m:rPr>
                                <a:rPr lang="el-GR" altLang="zh-CN" sz="2400" i="1">
                                  <a:latin typeface="Cambria Math" panose="02040503050406030204" pitchFamily="18" charset="0"/>
                                  <a:ea typeface="Cambria Math" panose="02040503050406030204" pitchFamily="18" charset="0"/>
                                </a:rPr>
                                <m:t>Δ</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𝑖</m:t>
                                  </m:r>
                                </m:sub>
                                <m:sup>
                                  <m:r>
                                    <a:rPr lang="en-US" altLang="zh-CN" sz="2400" i="1">
                                      <a:latin typeface="Cambria Math" panose="02040503050406030204" pitchFamily="18" charset="0"/>
                                      <a:ea typeface="Cambria Math" panose="02040503050406030204" pitchFamily="18" charset="0"/>
                                    </a:rPr>
                                    <m:t>𝑛</m:t>
                                  </m:r>
                                </m:sup>
                              </m:sSubSup>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i="1">
                                          <a:latin typeface="Cambria Math" panose="02040503050406030204" pitchFamily="18" charset="0"/>
                                        </a:rPr>
                                        <m:t>𝑛</m:t>
                                      </m:r>
                                    </m:sup>
                                  </m:sSup>
                                </m:e>
                              </m:d>
                            </m:num>
                            <m:den>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𝑗</m:t>
                                  </m:r>
                                </m:sub>
                              </m:sSub>
                            </m:den>
                          </m:f>
                        </m:e>
                      </m:d>
                      <m:r>
                        <m:rPr>
                          <m:sty m:val="p"/>
                        </m:rPr>
                        <a:rPr lang="el-GR" altLang="zh-CN" sz="2400" i="1">
                          <a:latin typeface="Cambria Math" panose="02040503050406030204" pitchFamily="18" charset="0"/>
                          <a:ea typeface="Cambria Math" panose="02040503050406030204" pitchFamily="18" charset="0"/>
                        </a:rPr>
                        <m:t>Δ</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𝑈</m:t>
                          </m:r>
                        </m:e>
                        <m:sub>
                          <m:r>
                            <a:rPr lang="en-US" altLang="zh-CN" sz="2400" i="1">
                              <a:latin typeface="Cambria Math" panose="02040503050406030204" pitchFamily="18" charset="0"/>
                              <a:ea typeface="Cambria Math" panose="02040503050406030204" pitchFamily="18" charset="0"/>
                            </a:rPr>
                            <m:t>𝑖</m:t>
                          </m:r>
                        </m:sub>
                        <m:sup>
                          <m:r>
                            <a:rPr lang="en-US" altLang="zh-CN" sz="2400" i="1">
                              <a:latin typeface="Cambria Math" panose="02040503050406030204" pitchFamily="18" charset="0"/>
                              <a:ea typeface="Cambria Math" panose="02040503050406030204" pitchFamily="18" charset="0"/>
                            </a:rPr>
                            <m:t>𝑛</m:t>
                          </m:r>
                        </m:sup>
                      </m:sSubSup>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𝑖</m:t>
                          </m:r>
                        </m:sub>
                      </m:sSub>
                      <m:d>
                        <m:dPr>
                          <m:ctrlPr>
                            <a:rPr lang="en-US" altLang="zh-CN" sz="240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b="0" i="1" smtClean="0">
                                  <a:latin typeface="Cambria Math" panose="02040503050406030204" pitchFamily="18" charset="0"/>
                                </a:rPr>
                                <m:t>𝑛</m:t>
                              </m:r>
                            </m:sup>
                          </m:sSup>
                        </m:e>
                      </m:d>
                    </m:oMath>
                  </m:oMathPara>
                </a14:m>
                <a:endParaRPr lang="zh-CN" altLang="en-US" sz="2400" i="1">
                  <a:latin typeface="Cambria Math" panose="020405030504060302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1034218" y="3151119"/>
                <a:ext cx="4577150" cy="837858"/>
              </a:xfrm>
              <a:prstGeom prst="rect">
                <a:avLst/>
              </a:prstGeom>
              <a:blipFill rotWithShape="0">
                <a:blip r:embed="rId7"/>
                <a:stretch>
                  <a:fillRect/>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735839" y="5187347"/>
                <a:ext cx="3340978" cy="820994"/>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𝑓𝑙𝑢𝑥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𝑗𝑎𝑐𝑎𝑏𝑖𝑎𝑛</m:t>
                      </m:r>
                      <m:r>
                        <a:rPr lang="en-US" altLang="zh-CN" sz="2400" b="0" i="1" smtClean="0">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i="1">
                                      <a:latin typeface="Cambria Math" panose="02040503050406030204" pitchFamily="18" charset="0"/>
                                    </a:rPr>
                                    <m:t>𝑛</m:t>
                                  </m:r>
                                </m:sup>
                              </m:sSup>
                            </m:e>
                          </m:d>
                        </m:num>
                        <m:den>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𝑗</m:t>
                              </m:r>
                            </m:sub>
                          </m:sSub>
                        </m:den>
                      </m:f>
                    </m:oMath>
                  </m:oMathPara>
                </a14:m>
                <a:endParaRPr lang="zh-CN" altLang="en-US" sz="2400" i="1">
                  <a:latin typeface="Cambria Math" panose="02040503050406030204" pitchFamily="18"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735839" y="5187347"/>
                <a:ext cx="3340978" cy="820994"/>
              </a:xfrm>
              <a:prstGeom prst="rect">
                <a:avLst/>
              </a:prstGeom>
              <a:blipFill rotWithShape="0">
                <a:blip r:embed="rId8"/>
                <a:stretch>
                  <a:fillRect/>
                </a:stretch>
              </a:blipFill>
              <a:ln w="28575">
                <a:noFill/>
              </a:ln>
            </p:spPr>
            <p:txBody>
              <a:bodyPr/>
              <a:lstStyle/>
              <a:p>
                <a:r>
                  <a:rPr lang="zh-CN" altLang="en-US">
                    <a:noFill/>
                  </a:rPr>
                  <a:t> </a:t>
                </a:r>
              </a:p>
            </p:txBody>
          </p:sp>
        </mc:Fallback>
      </mc:AlternateContent>
      <p:sp>
        <p:nvSpPr>
          <p:cNvPr id="19" name="矩形 18"/>
          <p:cNvSpPr/>
          <p:nvPr/>
        </p:nvSpPr>
        <p:spPr bwMode="auto">
          <a:xfrm>
            <a:off x="1032102" y="3053396"/>
            <a:ext cx="2374226" cy="1175317"/>
          </a:xfrm>
          <a:prstGeom prst="rect">
            <a:avLst/>
          </a:prstGeom>
          <a:noFill/>
          <a:ln w="38100" cap="flat" cmpd="sng" algn="ctr">
            <a:solidFill>
              <a:schemeClr val="tx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0" name="矩形 19"/>
          <p:cNvSpPr/>
          <p:nvPr/>
        </p:nvSpPr>
        <p:spPr bwMode="auto">
          <a:xfrm>
            <a:off x="4328970" y="3053396"/>
            <a:ext cx="1282398" cy="1175317"/>
          </a:xfrm>
          <a:prstGeom prst="rect">
            <a:avLst/>
          </a:prstGeom>
          <a:noFill/>
          <a:ln w="38100" cap="flat" cmpd="sng" algn="ctr">
            <a:solidFill>
              <a:schemeClr val="tx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1" name="文本框 20"/>
          <p:cNvSpPr txBox="1"/>
          <p:nvPr/>
        </p:nvSpPr>
        <p:spPr>
          <a:xfrm>
            <a:off x="1197140" y="4314948"/>
            <a:ext cx="2044149" cy="369332"/>
          </a:xfrm>
          <a:prstGeom prst="rect">
            <a:avLst/>
          </a:prstGeom>
          <a:noFill/>
        </p:spPr>
        <p:txBody>
          <a:bodyPr wrap="none" rtlCol="0">
            <a:spAutoFit/>
          </a:bodyPr>
          <a:lstStyle/>
          <a:p>
            <a:r>
              <a:rPr lang="en-US" altLang="zh-CN" b="1"/>
              <a:t>Implicit opetator</a:t>
            </a:r>
            <a:endParaRPr lang="zh-CN" altLang="en-US" b="1"/>
          </a:p>
        </p:txBody>
      </p:sp>
      <p:sp>
        <p:nvSpPr>
          <p:cNvPr id="22" name="矩形 21"/>
          <p:cNvSpPr/>
          <p:nvPr/>
        </p:nvSpPr>
        <p:spPr>
          <a:xfrm>
            <a:off x="3992122" y="4347768"/>
            <a:ext cx="1980029" cy="369332"/>
          </a:xfrm>
          <a:prstGeom prst="rect">
            <a:avLst/>
          </a:prstGeom>
        </p:spPr>
        <p:txBody>
          <a:bodyPr wrap="none">
            <a:spAutoFit/>
          </a:bodyPr>
          <a:lstStyle/>
          <a:p>
            <a:r>
              <a:rPr lang="zh-CN" altLang="en-US" b="1"/>
              <a:t>explicit operator</a:t>
            </a:r>
          </a:p>
        </p:txBody>
      </p:sp>
      <p:sp>
        <p:nvSpPr>
          <p:cNvPr id="23" name="文本框 22"/>
          <p:cNvSpPr txBox="1"/>
          <p:nvPr/>
        </p:nvSpPr>
        <p:spPr>
          <a:xfrm>
            <a:off x="5731030" y="3214975"/>
            <a:ext cx="6341801" cy="523220"/>
          </a:xfrm>
          <a:prstGeom prst="rect">
            <a:avLst/>
          </a:prstGeom>
          <a:noFill/>
        </p:spPr>
        <p:txBody>
          <a:bodyPr wrap="none" rtlCol="0">
            <a:spAutoFit/>
          </a:bodyPr>
          <a:lstStyle/>
          <a:p>
            <a:r>
              <a:rPr lang="en-US" altLang="zh-CN" sz="2000" b="1"/>
              <a:t>A</a:t>
            </a:r>
            <a:r>
              <a:rPr lang="en-US" altLang="zh-CN" sz="2400" b="1"/>
              <a:t> </a:t>
            </a:r>
            <a:r>
              <a:rPr lang="en-US" altLang="zh-CN" sz="2400" b="1">
                <a:solidFill>
                  <a:srgbClr val="FF0000"/>
                </a:solidFill>
              </a:rPr>
              <a:t>Large</a:t>
            </a:r>
            <a:r>
              <a:rPr lang="zh-CN" altLang="en-US" sz="2800" b="1">
                <a:solidFill>
                  <a:srgbClr val="FF0000"/>
                </a:solidFill>
              </a:rPr>
              <a:t> </a:t>
            </a:r>
            <a:r>
              <a:rPr lang="en-US" altLang="zh-CN" sz="2400" b="1">
                <a:solidFill>
                  <a:srgbClr val="FF0000"/>
                </a:solidFill>
              </a:rPr>
              <a:t>Sparse</a:t>
            </a:r>
            <a:r>
              <a:rPr lang="zh-CN" altLang="en-US" sz="2400" b="1">
                <a:solidFill>
                  <a:srgbClr val="FF0000"/>
                </a:solidFill>
              </a:rPr>
              <a:t> </a:t>
            </a:r>
            <a:r>
              <a:rPr lang="en-US" altLang="zh-CN" sz="2400" b="1">
                <a:solidFill>
                  <a:srgbClr val="FF0000"/>
                </a:solidFill>
              </a:rPr>
              <a:t>Non-symmetric </a:t>
            </a:r>
            <a:r>
              <a:rPr lang="en-US" altLang="zh-CN" sz="2000" b="1"/>
              <a:t>block matrix</a:t>
            </a:r>
            <a:endParaRPr lang="zh-CN" altLang="en-US" sz="2000" b="1"/>
          </a:p>
        </p:txBody>
      </p:sp>
      <p:sp>
        <p:nvSpPr>
          <p:cNvPr id="24" name="文本框 23"/>
          <p:cNvSpPr txBox="1"/>
          <p:nvPr/>
        </p:nvSpPr>
        <p:spPr>
          <a:xfrm>
            <a:off x="6939816" y="3911053"/>
            <a:ext cx="3749744" cy="369332"/>
          </a:xfrm>
          <a:prstGeom prst="rect">
            <a:avLst/>
          </a:prstGeom>
          <a:noFill/>
        </p:spPr>
        <p:txBody>
          <a:bodyPr wrap="none" rtlCol="0">
            <a:spAutoFit/>
          </a:bodyPr>
          <a:lstStyle/>
          <a:p>
            <a:r>
              <a:rPr lang="en-US" altLang="zh-CN"/>
              <a:t>dimension equal to total grid points</a:t>
            </a:r>
            <a:endParaRPr lang="zh-CN" altLang="en-US"/>
          </a:p>
        </p:txBody>
      </p:sp>
    </p:spTree>
    <p:extLst>
      <p:ext uri="{BB962C8B-B14F-4D97-AF65-F5344CB8AC3E}">
        <p14:creationId xmlns:p14="http://schemas.microsoft.com/office/powerpoint/2010/main" val="24461648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隐式矩阵迭代</a:t>
            </a:r>
          </a:p>
        </p:txBody>
      </p:sp>
      <p:sp>
        <p:nvSpPr>
          <p:cNvPr id="6" name="内容占位符 5"/>
          <p:cNvSpPr>
            <a:spLocks noGrp="1"/>
          </p:cNvSpPr>
          <p:nvPr>
            <p:ph idx="1"/>
          </p:nvPr>
        </p:nvSpPr>
        <p:spPr/>
        <p:txBody>
          <a:bodyPr/>
          <a:lstStyle/>
          <a:p>
            <a:r>
              <a:rPr lang="zh-CN" altLang="en-US"/>
              <a:t>欧拉隐式迭代 （）</a:t>
            </a:r>
            <a:endParaRPr lang="en-US" altLang="zh-CN"/>
          </a:p>
        </p:txBody>
      </p:sp>
      <mc:AlternateContent xmlns:mc="http://schemas.openxmlformats.org/markup-compatibility/2006" xmlns:a14="http://schemas.microsoft.com/office/drawing/2010/main">
        <mc:Choice Requires="a14">
          <p:sp>
            <p:nvSpPr>
              <p:cNvPr id="4" name="文本框 3"/>
              <p:cNvSpPr txBox="1"/>
              <p:nvPr/>
            </p:nvSpPr>
            <p:spPr>
              <a:xfrm>
                <a:off x="6236759" y="1094732"/>
                <a:ext cx="5410007"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m:t>
                          </m:r>
                          <m:r>
                            <m:rPr>
                              <m:nor/>
                            </m:rPr>
                            <a:rPr lang="zh-CN" altLang="en-US" sz="2400" i="1">
                              <a:latin typeface="Cambria Math" panose="02040503050406030204" pitchFamily="18" charset="0"/>
                            </a:rPr>
                            <m:t> </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𝑈</m:t>
                      </m:r>
                      <m: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nor/>
                            </m:rPr>
                            <a:rPr lang="zh-CN" altLang="en-US" sz="2400" i="1">
                              <a:latin typeface="Cambria Math" panose="02040503050406030204" pitchFamily="18" charset="0"/>
                            </a:rPr>
                            <m:t> </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𝐹</m:t>
                              </m:r>
                            </m:e>
                          </m:acc>
                        </m:e>
                        <m:sup>
                          <m:r>
                            <a:rPr lang="en-US" altLang="zh-CN" sz="2400" i="1">
                              <a:latin typeface="Cambria Math" panose="02040503050406030204" pitchFamily="18" charset="0"/>
                            </a:rPr>
                            <m:t>𝐶</m:t>
                          </m:r>
                        </m:sup>
                      </m:sSup>
                      <m:r>
                        <a:rPr lang="en-US" altLang="zh-CN" sz="2400" i="1">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nor/>
                            </m:rPr>
                            <a:rPr lang="zh-CN" altLang="en-US" sz="2400" i="1">
                              <a:latin typeface="Cambria Math" panose="02040503050406030204" pitchFamily="18" charset="0"/>
                            </a:rPr>
                            <m:t> </m:t>
                          </m:r>
                          <m:acc>
                            <m:accPr>
                              <m:chr m:val="⃗"/>
                              <m:ctrlPr>
                                <a:rPr lang="zh-CN" altLang="en-US" sz="2400" i="1">
                                  <a:latin typeface="Cambria Math" panose="02040503050406030204" pitchFamily="18" charset="0"/>
                                </a:rPr>
                              </m:ctrlPr>
                            </m:accPr>
                            <m:e>
                              <m:r>
                                <a:rPr lang="en-US" altLang="zh-CN" sz="2400" i="1">
                                  <a:latin typeface="Cambria Math" panose="02040503050406030204" pitchFamily="18" charset="0"/>
                                </a:rPr>
                                <m:t>𝐹</m:t>
                              </m:r>
                            </m:e>
                          </m:acc>
                        </m:e>
                        <m:sup>
                          <m:r>
                            <a:rPr lang="en-US" altLang="zh-CN" sz="2400" i="1">
                              <a:latin typeface="Cambria Math" panose="02040503050406030204" pitchFamily="18" charset="0"/>
                            </a:rPr>
                            <m:t>𝑣</m:t>
                          </m:r>
                        </m:sup>
                      </m:sSup>
                      <m:r>
                        <a:rPr lang="en-US" altLang="zh-CN" sz="2400" i="1">
                          <a:latin typeface="Cambria Math" panose="02040503050406030204" pitchFamily="18" charset="0"/>
                        </a:rPr>
                        <m:t>=</m:t>
                      </m:r>
                      <m:r>
                        <a:rPr lang="en-US" altLang="zh-CN" sz="2400" i="1">
                          <a:latin typeface="Cambria Math" panose="02040503050406030204" pitchFamily="18" charset="0"/>
                        </a:rPr>
                        <m:t>𝑄</m:t>
                      </m:r>
                      <m:r>
                        <a:rPr lang="en-US" altLang="zh-CN" sz="2400" i="1">
                          <a:latin typeface="Cambria Math" panose="02040503050406030204" pitchFamily="18" charset="0"/>
                        </a:rPr>
                        <m:t>          </m:t>
                      </m:r>
                      <m:r>
                        <a:rPr lang="en-US" altLang="zh-CN" sz="2400" i="1">
                          <a:latin typeface="Cambria Math" panose="02040503050406030204" pitchFamily="18" charset="0"/>
                        </a:rPr>
                        <m:t>𝑖𝑛</m:t>
                      </m:r>
                      <m:r>
                        <a:rPr lang="en-US" altLang="zh-CN" sz="2400" i="1">
                          <a:latin typeface="Cambria Math" panose="02040503050406030204" pitchFamily="18" charset="0"/>
                        </a:rPr>
                        <m:t> </m:t>
                      </m:r>
                      <m:r>
                        <m:rPr>
                          <m:sty m:val="p"/>
                        </m:rPr>
                        <a:rPr lang="el-GR" altLang="zh-CN" sz="2400" i="1">
                          <a:latin typeface="Cambria Math" panose="02040503050406030204" pitchFamily="18" charset="0"/>
                        </a:rPr>
                        <m:t>Ω</m:t>
                      </m:r>
                      <m:r>
                        <a:rPr lang="en-US" altLang="zh-CN" sz="2400" i="1">
                          <a:latin typeface="Cambria Math" panose="02040503050406030204" pitchFamily="18" charset="0"/>
                        </a:rPr>
                        <m:t>, </m:t>
                      </m:r>
                      <m:r>
                        <a:rPr lang="en-US" altLang="zh-CN" sz="2400" i="1">
                          <a:latin typeface="Cambria Math" panose="02040503050406030204" pitchFamily="18" charset="0"/>
                        </a:rPr>
                        <m:t>𝑡</m:t>
                      </m:r>
                      <m:r>
                        <a:rPr lang="en-US" altLang="zh-CN" sz="2400" i="1">
                          <a:latin typeface="Cambria Math" panose="02040503050406030204" pitchFamily="18" charset="0"/>
                        </a:rPr>
                        <m:t>&gt;0</m:t>
                      </m:r>
                    </m:oMath>
                  </m:oMathPara>
                </a14:m>
                <a:endParaRPr lang="zh-CN" altLang="en-US" sz="2400" i="1">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236759" y="1094732"/>
                <a:ext cx="5410007" cy="41408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5707800" y="1655240"/>
                <a:ext cx="6467924" cy="1007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altLang="zh-CN" sz="2400" i="1" smtClean="0">
                              <a:latin typeface="Cambria Math" panose="02040503050406030204" pitchFamily="18" charset="0"/>
                            </a:rPr>
                          </m:ctrlPr>
                        </m:naryPr>
                        <m:sub>
                          <m:sSub>
                            <m:sSubPr>
                              <m:ctrlPr>
                                <a:rPr lang="el-GR" altLang="zh-CN" sz="2400" i="1">
                                  <a:latin typeface="Cambria Math" panose="02040503050406030204" pitchFamily="18" charset="0"/>
                                </a:rPr>
                              </m:ctrlPr>
                            </m:sSubPr>
                            <m:e>
                              <m:r>
                                <m:rPr>
                                  <m:sty m:val="p"/>
                                </m:rPr>
                                <a:rPr lang="el-GR" altLang="zh-CN" sz="2400" i="1">
                                  <a:latin typeface="Cambria Math" panose="02040503050406030204" pitchFamily="18" charset="0"/>
                                </a:rPr>
                                <m:t>Ω</m:t>
                              </m:r>
                            </m:e>
                            <m:sub>
                              <m:r>
                                <a:rPr lang="en-US" altLang="zh-CN" sz="2400" i="1">
                                  <a:latin typeface="Cambria Math" panose="02040503050406030204" pitchFamily="18" charset="0"/>
                                </a:rPr>
                                <m:t>𝑖</m:t>
                              </m:r>
                            </m:sub>
                          </m:sSub>
                        </m:sub>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𝑈</m:t>
                              </m:r>
                            </m:num>
                            <m:den>
                              <m:r>
                                <a:rPr lang="en-US" altLang="zh-CN" sz="2400" i="1">
                                  <a:latin typeface="Cambria Math" panose="02040503050406030204" pitchFamily="18" charset="0"/>
                                </a:rPr>
                                <m:t>𝜕</m:t>
                              </m:r>
                              <m:r>
                                <a:rPr lang="en-US" altLang="zh-CN" sz="2400" i="1">
                                  <a:latin typeface="Cambria Math" panose="02040503050406030204" pitchFamily="18" charset="0"/>
                                </a:rPr>
                                <m:t>𝑡</m:t>
                              </m:r>
                            </m:den>
                          </m:f>
                        </m:e>
                      </m:nary>
                      <m:r>
                        <a:rPr lang="en-US" altLang="zh-CN" sz="2400" b="0" i="1" smtClean="0">
                          <a:latin typeface="Cambria Math" panose="02040503050406030204" pitchFamily="18" charset="0"/>
                        </a:rPr>
                        <m:t>𝑑</m:t>
                      </m:r>
                      <m:r>
                        <m:rPr>
                          <m:sty m:val="p"/>
                        </m:rPr>
                        <a:rPr lang="el-GR" altLang="zh-CN" sz="2400" i="1">
                          <a:latin typeface="Cambria Math" panose="02040503050406030204" pitchFamily="18" charset="0"/>
                        </a:rPr>
                        <m:t>Ω</m:t>
                      </m:r>
                      <m:r>
                        <a:rPr lang="en-US" altLang="zh-CN" sz="2400" i="1">
                          <a:latin typeface="Cambria Math" panose="02040503050406030204" pitchFamily="18" charset="0"/>
                        </a:rPr>
                        <m:t>+</m:t>
                      </m:r>
                      <m:nary>
                        <m:naryPr>
                          <m:chr m:val="∑"/>
                          <m:supHide m:val="on"/>
                          <m:ctrlPr>
                            <a:rPr lang="en-US" altLang="zh-CN" sz="240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𝑗</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𝑁</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𝑖</m:t>
                              </m:r>
                            </m:e>
                          </m:d>
                        </m:sub>
                        <m:sup/>
                        <m:e>
                          <m:d>
                            <m:dPr>
                              <m:ctrlPr>
                                <a:rPr lang="en-US" altLang="zh-CN" sz="240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i="1">
                                          <a:latin typeface="Cambria Math" panose="02040503050406030204" pitchFamily="18" charset="0"/>
                                        </a:rPr>
                                        <m:t>𝐹</m:t>
                                      </m:r>
                                    </m:e>
                                  </m:acc>
                                </m:e>
                                <m:sub>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𝐹</m:t>
                                      </m:r>
                                    </m:e>
                                  </m:acc>
                                </m:e>
                                <m: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sub>
                                  </m:sSub>
                                </m:sub>
                              </m:sSub>
                            </m:e>
                          </m:d>
                        </m:e>
                      </m:nary>
                      <m:r>
                        <a:rPr lang="en-US" altLang="zh-CN" sz="240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𝑆</m:t>
                          </m:r>
                        </m:e>
                        <m:sub>
                          <m:r>
                            <a:rPr lang="en-US" altLang="zh-CN" sz="2400" b="0" i="1" smtClean="0">
                              <a:latin typeface="Cambria Math" panose="02040503050406030204" pitchFamily="18" charset="0"/>
                              <a:ea typeface="Cambria Math" panose="02040503050406030204" pitchFamily="18" charset="0"/>
                            </a:rPr>
                            <m:t>𝑖</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𝑗</m:t>
                          </m:r>
                        </m:sub>
                      </m:sSub>
                      <m:r>
                        <a:rPr lang="en-US" altLang="zh-CN" sz="2400" i="1">
                          <a:latin typeface="Cambria Math" panose="02040503050406030204" pitchFamily="18" charset="0"/>
                        </a:rPr>
                        <m:t>−</m:t>
                      </m:r>
                      <m:r>
                        <a:rPr lang="en-US" altLang="zh-CN" sz="2400" b="0" i="1" smtClean="0">
                          <a:latin typeface="Cambria Math" panose="02040503050406030204" pitchFamily="18" charset="0"/>
                        </a:rPr>
                        <m:t>𝑄</m:t>
                      </m:r>
                      <m:d>
                        <m:dPr>
                          <m:begChr m:val="|"/>
                          <m:endChr m:val="|"/>
                          <m:ctrlPr>
                            <a:rPr lang="en-US" altLang="zh-CN" sz="2400" b="0" i="1" smtClean="0">
                              <a:latin typeface="Cambria Math" panose="02040503050406030204" pitchFamily="18" charset="0"/>
                            </a:rPr>
                          </m:ctrlPr>
                        </m:dPr>
                        <m:e>
                          <m:sSub>
                            <m:sSubPr>
                              <m:ctrlPr>
                                <a:rPr lang="el-GR" altLang="zh-CN" sz="2400" i="1">
                                  <a:latin typeface="Cambria Math" panose="02040503050406030204" pitchFamily="18" charset="0"/>
                                </a:rPr>
                              </m:ctrlPr>
                            </m:sSubPr>
                            <m:e>
                              <m:r>
                                <m:rPr>
                                  <m:sty m:val="p"/>
                                </m:rPr>
                                <a:rPr lang="el-GR" altLang="zh-CN" sz="2400" i="1">
                                  <a:latin typeface="Cambria Math" panose="02040503050406030204" pitchFamily="18" charset="0"/>
                                </a:rPr>
                                <m:t>Ω</m:t>
                              </m:r>
                            </m:e>
                            <m:sub>
                              <m:r>
                                <a:rPr lang="en-US" altLang="zh-CN" sz="2400" i="1">
                                  <a:latin typeface="Cambria Math" panose="02040503050406030204" pitchFamily="18" charset="0"/>
                                </a:rPr>
                                <m:t>𝑖</m:t>
                              </m:r>
                            </m:sub>
                          </m:sSub>
                        </m:e>
                      </m:d>
                      <m:r>
                        <a:rPr lang="en-US" altLang="zh-CN" sz="2400" i="1">
                          <a:latin typeface="Cambria Math" panose="02040503050406030204" pitchFamily="18" charset="0"/>
                        </a:rPr>
                        <m:t>=</m:t>
                      </m:r>
                      <m:r>
                        <a:rPr lang="en-US" altLang="zh-CN" sz="2400" b="0" i="1" smtClean="0">
                          <a:latin typeface="Cambria Math" panose="02040503050406030204" pitchFamily="18" charset="0"/>
                        </a:rPr>
                        <m:t>0</m:t>
                      </m:r>
                    </m:oMath>
                  </m:oMathPara>
                </a14:m>
                <a:endParaRPr lang="zh-CN" altLang="en-US" sz="2400" i="1">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5707800" y="1655240"/>
                <a:ext cx="6467924" cy="10075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7367308" y="2902712"/>
                <a:ext cx="3163495" cy="910890"/>
              </a:xfrm>
              <a:prstGeom prst="rect">
                <a:avLst/>
              </a:prstGeom>
              <a:noFill/>
              <a:ln w="28575">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en-US" altLang="zh-CN" sz="2400" i="1" smtClean="0">
                              <a:latin typeface="Cambria Math" panose="02040503050406030204" pitchFamily="18" charset="0"/>
                            </a:rPr>
                          </m:ctrlPr>
                        </m:naryPr>
                        <m:sub>
                          <m:sSub>
                            <m:sSubPr>
                              <m:ctrlPr>
                                <a:rPr lang="el-GR" altLang="zh-CN" sz="2400" i="1">
                                  <a:latin typeface="Cambria Math" panose="02040503050406030204" pitchFamily="18" charset="0"/>
                                </a:rPr>
                              </m:ctrlPr>
                            </m:sSubPr>
                            <m:e>
                              <m:r>
                                <m:rPr>
                                  <m:sty m:val="p"/>
                                </m:rPr>
                                <a:rPr lang="el-GR" altLang="zh-CN" sz="2400" i="1">
                                  <a:latin typeface="Cambria Math" panose="02040503050406030204" pitchFamily="18" charset="0"/>
                                </a:rPr>
                                <m:t>Ω</m:t>
                              </m:r>
                            </m:e>
                            <m:sub>
                              <m:r>
                                <a:rPr lang="en-US" altLang="zh-CN" sz="2400" i="1">
                                  <a:latin typeface="Cambria Math" panose="02040503050406030204" pitchFamily="18" charset="0"/>
                                </a:rPr>
                                <m:t>𝑖</m:t>
                              </m:r>
                            </m:sub>
                          </m:sSub>
                        </m:sub>
                        <m:sup/>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r>
                                <a:rPr lang="en-US" altLang="zh-CN" sz="2400" i="1">
                                  <a:latin typeface="Cambria Math" panose="02040503050406030204" pitchFamily="18" charset="0"/>
                                </a:rPr>
                                <m:t>𝑈</m:t>
                              </m:r>
                            </m:num>
                            <m:den>
                              <m:r>
                                <a:rPr lang="en-US" altLang="zh-CN" sz="2400" i="1">
                                  <a:latin typeface="Cambria Math" panose="02040503050406030204" pitchFamily="18" charset="0"/>
                                </a:rPr>
                                <m:t>𝜕</m:t>
                              </m:r>
                              <m:r>
                                <a:rPr lang="en-US" altLang="zh-CN" sz="2400" i="1">
                                  <a:latin typeface="Cambria Math" panose="02040503050406030204" pitchFamily="18" charset="0"/>
                                </a:rPr>
                                <m:t>𝑡</m:t>
                              </m:r>
                            </m:den>
                          </m:f>
                        </m:e>
                      </m:nary>
                      <m:r>
                        <a:rPr lang="en-US" altLang="zh-CN" sz="2400" b="0" i="1" smtClean="0">
                          <a:latin typeface="Cambria Math" panose="02040503050406030204" pitchFamily="18" charset="0"/>
                        </a:rPr>
                        <m:t>𝑑</m:t>
                      </m:r>
                      <m:r>
                        <m:rPr>
                          <m:sty m:val="p"/>
                        </m:rPr>
                        <a:rPr lang="el-GR" altLang="zh-CN" sz="2400" i="1">
                          <a:latin typeface="Cambria Math" panose="02040503050406030204" pitchFamily="18" charset="0"/>
                        </a:rPr>
                        <m:t>Ω</m:t>
                      </m:r>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𝑖</m:t>
                          </m:r>
                        </m:sub>
                      </m:sSub>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𝑈</m:t>
                          </m:r>
                        </m:e>
                      </m:d>
                      <m:r>
                        <a:rPr lang="en-US" altLang="zh-CN" sz="2400" i="1">
                          <a:latin typeface="Cambria Math" panose="02040503050406030204" pitchFamily="18" charset="0"/>
                        </a:rPr>
                        <m:t>=</m:t>
                      </m:r>
                      <m:r>
                        <a:rPr lang="en-US" altLang="zh-CN" sz="2400" b="0" i="1" smtClean="0">
                          <a:latin typeface="Cambria Math" panose="02040503050406030204" pitchFamily="18" charset="0"/>
                        </a:rPr>
                        <m:t>0</m:t>
                      </m:r>
                    </m:oMath>
                  </m:oMathPara>
                </a14:m>
                <a:endParaRPr lang="zh-CN" altLang="en-US" sz="2400" i="1">
                  <a:latin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7367308" y="2902712"/>
                <a:ext cx="3163495" cy="910890"/>
              </a:xfrm>
              <a:prstGeom prst="rect">
                <a:avLst/>
              </a:prstGeom>
              <a:blipFill rotWithShape="0">
                <a:blip r:embed="rId5"/>
                <a:stretch>
                  <a:fillRect/>
                </a:stretch>
              </a:blipFill>
              <a:ln w="28575">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097030" y="4053554"/>
                <a:ext cx="5522346" cy="810222"/>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l-GR" altLang="zh-CN" sz="2400" i="1">
                                  <a:latin typeface="Cambria Math" panose="02040503050406030204" pitchFamily="18" charset="0"/>
                                </a:rPr>
                              </m:ctrlPr>
                            </m:sSubPr>
                            <m:e>
                              <m:r>
                                <m:rPr>
                                  <m:sty m:val="p"/>
                                </m:rPr>
                                <a:rPr lang="el-GR" altLang="zh-CN" sz="2400" i="1">
                                  <a:latin typeface="Cambria Math" panose="02040503050406030204" pitchFamily="18" charset="0"/>
                                </a:rPr>
                                <m:t>Ω</m:t>
                              </m:r>
                            </m:e>
                            <m:sub>
                              <m:r>
                                <a:rPr lang="en-US" altLang="zh-CN" sz="2400" i="1">
                                  <a:latin typeface="Cambria Math" panose="02040503050406030204" pitchFamily="18" charset="0"/>
                                </a:rPr>
                                <m:t>𝑖</m:t>
                              </m:r>
                            </m:sub>
                          </m:sSub>
                        </m:e>
                      </m:d>
                      <m:f>
                        <m:fPr>
                          <m:ctrlPr>
                            <a:rPr lang="en-US" altLang="zh-CN" sz="2400" i="1" smtClean="0">
                              <a:latin typeface="Cambria Math" panose="02040503050406030204" pitchFamily="18" charset="0"/>
                            </a:rPr>
                          </m:ctrlPr>
                        </m:fPr>
                        <m:num>
                          <m:r>
                            <m:rPr>
                              <m:sty m:val="p"/>
                            </m:rPr>
                            <a:rPr lang="el-GR" altLang="zh-CN" sz="2400" i="1" smtClean="0">
                              <a:latin typeface="Cambria Math" panose="02040503050406030204" pitchFamily="18" charset="0"/>
                              <a:ea typeface="Cambria Math" panose="02040503050406030204" pitchFamily="18" charset="0"/>
                            </a:rPr>
                            <m:t>Δ</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𝑈</m:t>
                              </m:r>
                            </m:e>
                            <m:sub>
                              <m:r>
                                <a:rPr lang="en-US" altLang="zh-CN" sz="2400" b="0" i="1" smtClean="0">
                                  <a:latin typeface="Cambria Math" panose="02040503050406030204" pitchFamily="18" charset="0"/>
                                  <a:ea typeface="Cambria Math" panose="02040503050406030204" pitchFamily="18" charset="0"/>
                                </a:rPr>
                                <m:t>𝑖</m:t>
                              </m:r>
                            </m:sub>
                            <m:sup>
                              <m:r>
                                <a:rPr lang="en-US" altLang="zh-CN" sz="2400" b="0" i="1" smtClean="0">
                                  <a:latin typeface="Cambria Math" panose="02040503050406030204" pitchFamily="18" charset="0"/>
                                  <a:ea typeface="Cambria Math" panose="02040503050406030204" pitchFamily="18" charset="0"/>
                                </a:rPr>
                                <m:t>𝑛</m:t>
                              </m:r>
                            </m:sup>
                          </m:sSubSup>
                        </m:num>
                        <m:den>
                          <m:r>
                            <m:rPr>
                              <m:sty m:val="p"/>
                            </m:rPr>
                            <a:rPr lang="el-GR" altLang="zh-CN" sz="2400" i="1">
                              <a:latin typeface="Cambria Math" panose="02040503050406030204" pitchFamily="18" charset="0"/>
                              <a:ea typeface="Cambria Math" panose="02040503050406030204" pitchFamily="18" charset="0"/>
                            </a:rPr>
                            <m:t>Δ</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𝑖</m:t>
                              </m:r>
                            </m:sub>
                            <m:sup>
                              <m:r>
                                <a:rPr lang="en-US" altLang="zh-CN" sz="2400" i="1">
                                  <a:latin typeface="Cambria Math" panose="02040503050406030204" pitchFamily="18" charset="0"/>
                                  <a:ea typeface="Cambria Math" panose="02040503050406030204" pitchFamily="18" charset="0"/>
                                </a:rPr>
                                <m:t>𝑛</m:t>
                              </m:r>
                            </m:sup>
                          </m:sSubSup>
                        </m:den>
                      </m:f>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𝛽</m:t>
                          </m:r>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𝑖</m:t>
                          </m:r>
                        </m:sub>
                      </m:sSub>
                      <m:d>
                        <m:dPr>
                          <m:ctrlPr>
                            <a:rPr lang="en-US" altLang="zh-CN" sz="240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𝛽</m:t>
                              </m:r>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i="1">
                                      <a:latin typeface="Cambria Math" panose="02040503050406030204" pitchFamily="18" charset="0"/>
                                    </a:rPr>
                                    <m:t>𝑛</m:t>
                                  </m:r>
                                </m:sup>
                              </m:sSup>
                            </m:e>
                          </m:d>
                        </m:e>
                      </m:d>
                    </m:oMath>
                  </m:oMathPara>
                </a14:m>
                <a:endParaRPr lang="zh-CN" altLang="en-US" sz="2400" i="1">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097030" y="4053554"/>
                <a:ext cx="5522346" cy="810222"/>
              </a:xfrm>
              <a:prstGeom prst="rect">
                <a:avLst/>
              </a:prstGeom>
              <a:blipFill rotWithShape="0">
                <a:blip r:embed="rId6"/>
                <a:stretch>
                  <a:fillRect/>
                </a:stretch>
              </a:blipFill>
              <a:ln w="28575">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55440" y="1638931"/>
                <a:ext cx="3041795" cy="810222"/>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l-GR" altLang="zh-CN" sz="2400" i="1">
                                  <a:latin typeface="Cambria Math" panose="02040503050406030204" pitchFamily="18" charset="0"/>
                                </a:rPr>
                              </m:ctrlPr>
                            </m:sSubPr>
                            <m:e>
                              <m:r>
                                <m:rPr>
                                  <m:sty m:val="p"/>
                                </m:rPr>
                                <a:rPr lang="el-GR" altLang="zh-CN" sz="2400" i="1">
                                  <a:latin typeface="Cambria Math" panose="02040503050406030204" pitchFamily="18" charset="0"/>
                                </a:rPr>
                                <m:t>Ω</m:t>
                              </m:r>
                            </m:e>
                            <m:sub>
                              <m:r>
                                <a:rPr lang="en-US" altLang="zh-CN" sz="2400" i="1">
                                  <a:latin typeface="Cambria Math" panose="02040503050406030204" pitchFamily="18" charset="0"/>
                                </a:rPr>
                                <m:t>𝑖</m:t>
                              </m:r>
                            </m:sub>
                          </m:sSub>
                        </m:e>
                      </m:d>
                      <m:f>
                        <m:fPr>
                          <m:ctrlPr>
                            <a:rPr lang="en-US" altLang="zh-CN" sz="2400" i="1" smtClean="0">
                              <a:latin typeface="Cambria Math" panose="02040503050406030204" pitchFamily="18" charset="0"/>
                            </a:rPr>
                          </m:ctrlPr>
                        </m:fPr>
                        <m:num>
                          <m:r>
                            <m:rPr>
                              <m:sty m:val="p"/>
                            </m:rPr>
                            <a:rPr lang="el-GR" altLang="zh-CN" sz="2400" i="1" smtClean="0">
                              <a:latin typeface="Cambria Math" panose="02040503050406030204" pitchFamily="18" charset="0"/>
                              <a:ea typeface="Cambria Math" panose="02040503050406030204" pitchFamily="18" charset="0"/>
                            </a:rPr>
                            <m:t>Δ</m:t>
                          </m:r>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i="1">
                                  <a:latin typeface="Cambria Math" panose="02040503050406030204" pitchFamily="18" charset="0"/>
                                  <a:ea typeface="Cambria Math" panose="02040503050406030204" pitchFamily="18" charset="0"/>
                                </a:rPr>
                                <m:t>𝑈</m:t>
                              </m:r>
                            </m:e>
                            <m:sub>
                              <m:r>
                                <a:rPr lang="en-US" altLang="zh-CN" sz="2400" b="0" i="1" smtClean="0">
                                  <a:latin typeface="Cambria Math" panose="02040503050406030204" pitchFamily="18" charset="0"/>
                                  <a:ea typeface="Cambria Math" panose="02040503050406030204" pitchFamily="18" charset="0"/>
                                </a:rPr>
                                <m:t>𝑖</m:t>
                              </m:r>
                            </m:sub>
                            <m:sup>
                              <m:r>
                                <a:rPr lang="en-US" altLang="zh-CN" sz="2400" b="0" i="1" smtClean="0">
                                  <a:latin typeface="Cambria Math" panose="02040503050406030204" pitchFamily="18" charset="0"/>
                                  <a:ea typeface="Cambria Math" panose="02040503050406030204" pitchFamily="18" charset="0"/>
                                </a:rPr>
                                <m:t>𝑛</m:t>
                              </m:r>
                            </m:sup>
                          </m:sSubSup>
                        </m:num>
                        <m:den>
                          <m:r>
                            <m:rPr>
                              <m:sty m:val="p"/>
                            </m:rPr>
                            <a:rPr lang="el-GR" altLang="zh-CN" sz="2400" i="1">
                              <a:latin typeface="Cambria Math" panose="02040503050406030204" pitchFamily="18" charset="0"/>
                              <a:ea typeface="Cambria Math" panose="02040503050406030204" pitchFamily="18" charset="0"/>
                            </a:rPr>
                            <m:t>Δ</m:t>
                          </m:r>
                          <m:sSubSup>
                            <m:sSubSupPr>
                              <m:ctrlPr>
                                <a:rPr lang="en-US" altLang="zh-CN" sz="2400" i="1">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𝑖</m:t>
                              </m:r>
                            </m:sub>
                            <m:sup>
                              <m:r>
                                <a:rPr lang="en-US" altLang="zh-CN" sz="2400" i="1">
                                  <a:latin typeface="Cambria Math" panose="02040503050406030204" pitchFamily="18" charset="0"/>
                                  <a:ea typeface="Cambria Math" panose="02040503050406030204" pitchFamily="18" charset="0"/>
                                </a:rPr>
                                <m:t>𝑛</m:t>
                              </m:r>
                            </m:sup>
                          </m:sSubSup>
                        </m:den>
                      </m:f>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𝑖</m:t>
                          </m:r>
                        </m:sub>
                      </m:sSub>
                      <m:d>
                        <m:dPr>
                          <m:ctrlPr>
                            <a:rPr lang="en-US" altLang="zh-CN" sz="240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e>
                      </m:d>
                    </m:oMath>
                  </m:oMathPara>
                </a14:m>
                <a:endParaRPr lang="zh-CN" altLang="en-US" sz="2400" i="1">
                  <a:latin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055440" y="1638931"/>
                <a:ext cx="3041795" cy="810222"/>
              </a:xfrm>
              <a:prstGeom prst="rect">
                <a:avLst/>
              </a:prstGeom>
              <a:blipFill rotWithShape="0">
                <a:blip r:embed="rId7"/>
                <a:stretch>
                  <a:fillRect/>
                </a:stretch>
              </a:blipFill>
              <a:ln w="28575">
                <a:noFill/>
              </a:ln>
            </p:spPr>
            <p:txBody>
              <a:bodyPr/>
              <a:lstStyle/>
              <a:p>
                <a:r>
                  <a:rPr lang="zh-CN" altLang="en-US">
                    <a:noFill/>
                  </a:rPr>
                  <a:t> </a:t>
                </a:r>
              </a:p>
            </p:txBody>
          </p:sp>
        </mc:Fallback>
      </mc:AlternateContent>
      <p:sp>
        <p:nvSpPr>
          <p:cNvPr id="3" name="文本框 2"/>
          <p:cNvSpPr txBox="1"/>
          <p:nvPr/>
        </p:nvSpPr>
        <p:spPr>
          <a:xfrm>
            <a:off x="6033907" y="422298"/>
            <a:ext cx="3732753" cy="369332"/>
          </a:xfrm>
          <a:prstGeom prst="rect">
            <a:avLst/>
          </a:prstGeom>
          <a:noFill/>
        </p:spPr>
        <p:txBody>
          <a:bodyPr wrap="none" rtlCol="0">
            <a:spAutoFit/>
          </a:bodyPr>
          <a:lstStyle/>
          <a:p>
            <a:r>
              <a:rPr lang="en-US" altLang="zh-CN" b="1" u="sng"/>
              <a:t>Implicit Time-Stepping Schemes</a:t>
            </a:r>
            <a:endParaRPr lang="zh-CN" altLang="en-US" b="1" u="sng"/>
          </a:p>
        </p:txBody>
      </p:sp>
    </p:spTree>
    <p:extLst>
      <p:ext uri="{BB962C8B-B14F-4D97-AF65-F5344CB8AC3E}">
        <p14:creationId xmlns:p14="http://schemas.microsoft.com/office/powerpoint/2010/main" val="4283190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9624392" y="1052736"/>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 name="矩形 6"/>
          <p:cNvSpPr/>
          <p:nvPr/>
        </p:nvSpPr>
        <p:spPr bwMode="auto">
          <a:xfrm>
            <a:off x="9624392" y="1340768"/>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 name="矩形 7"/>
          <p:cNvSpPr/>
          <p:nvPr/>
        </p:nvSpPr>
        <p:spPr bwMode="auto">
          <a:xfrm>
            <a:off x="9624392" y="1628800"/>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 name="矩形 8"/>
          <p:cNvSpPr/>
          <p:nvPr/>
        </p:nvSpPr>
        <p:spPr bwMode="auto">
          <a:xfrm>
            <a:off x="9624392" y="1908304"/>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7" name="矩形 16"/>
          <p:cNvSpPr/>
          <p:nvPr/>
        </p:nvSpPr>
        <p:spPr bwMode="auto">
          <a:xfrm>
            <a:off x="9624392" y="2501424"/>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8" name="矩形 17"/>
          <p:cNvSpPr/>
          <p:nvPr/>
        </p:nvSpPr>
        <p:spPr bwMode="auto">
          <a:xfrm>
            <a:off x="9624392" y="2789456"/>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9" name="矩形 18"/>
          <p:cNvSpPr/>
          <p:nvPr/>
        </p:nvSpPr>
        <p:spPr bwMode="auto">
          <a:xfrm>
            <a:off x="9624392" y="3077488"/>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0" name="矩形 19"/>
          <p:cNvSpPr/>
          <p:nvPr/>
        </p:nvSpPr>
        <p:spPr bwMode="auto">
          <a:xfrm>
            <a:off x="9624392" y="3356992"/>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 name="矩形 28"/>
          <p:cNvSpPr/>
          <p:nvPr/>
        </p:nvSpPr>
        <p:spPr bwMode="auto">
          <a:xfrm>
            <a:off x="9610737" y="4869160"/>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 name="矩形 29"/>
          <p:cNvSpPr/>
          <p:nvPr/>
        </p:nvSpPr>
        <p:spPr bwMode="auto">
          <a:xfrm>
            <a:off x="9610737" y="5157192"/>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 name="矩形 30"/>
          <p:cNvSpPr/>
          <p:nvPr/>
        </p:nvSpPr>
        <p:spPr bwMode="auto">
          <a:xfrm>
            <a:off x="9610737" y="5445224"/>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 name="矩形 31"/>
          <p:cNvSpPr/>
          <p:nvPr/>
        </p:nvSpPr>
        <p:spPr bwMode="auto">
          <a:xfrm>
            <a:off x="9610737" y="5724728"/>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 name="文本框 38"/>
          <p:cNvSpPr txBox="1"/>
          <p:nvPr/>
        </p:nvSpPr>
        <p:spPr>
          <a:xfrm>
            <a:off x="9095899" y="6259100"/>
            <a:ext cx="1313180" cy="369332"/>
          </a:xfrm>
          <a:prstGeom prst="rect">
            <a:avLst/>
          </a:prstGeom>
          <a:noFill/>
        </p:spPr>
        <p:txBody>
          <a:bodyPr wrap="none" rtlCol="0">
            <a:spAutoFit/>
          </a:bodyPr>
          <a:lstStyle/>
          <a:p>
            <a:r>
              <a:rPr lang="en-US" altLang="zh-CN" b="1"/>
              <a:t>Res_Conv</a:t>
            </a:r>
            <a:endParaRPr lang="zh-CN" altLang="en-US" b="1"/>
          </a:p>
        </p:txBody>
      </p:sp>
      <p:sp>
        <p:nvSpPr>
          <p:cNvPr id="40" name="矩形 39"/>
          <p:cNvSpPr/>
          <p:nvPr/>
        </p:nvSpPr>
        <p:spPr bwMode="auto">
          <a:xfrm>
            <a:off x="7878767" y="1052736"/>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 name="矩形 40"/>
          <p:cNvSpPr/>
          <p:nvPr/>
        </p:nvSpPr>
        <p:spPr bwMode="auto">
          <a:xfrm>
            <a:off x="7878767" y="1340768"/>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 name="矩形 41"/>
          <p:cNvSpPr/>
          <p:nvPr/>
        </p:nvSpPr>
        <p:spPr bwMode="auto">
          <a:xfrm>
            <a:off x="7878767" y="1628800"/>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 name="矩形 42"/>
          <p:cNvSpPr/>
          <p:nvPr/>
        </p:nvSpPr>
        <p:spPr bwMode="auto">
          <a:xfrm>
            <a:off x="7878767" y="1908304"/>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 name="矩形 49"/>
          <p:cNvSpPr/>
          <p:nvPr/>
        </p:nvSpPr>
        <p:spPr bwMode="auto">
          <a:xfrm>
            <a:off x="7878767" y="2492896"/>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 name="矩形 50"/>
          <p:cNvSpPr/>
          <p:nvPr/>
        </p:nvSpPr>
        <p:spPr bwMode="auto">
          <a:xfrm>
            <a:off x="7878767" y="2780928"/>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2" name="矩形 51"/>
          <p:cNvSpPr/>
          <p:nvPr/>
        </p:nvSpPr>
        <p:spPr bwMode="auto">
          <a:xfrm>
            <a:off x="7878767" y="3068960"/>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 name="矩形 52"/>
          <p:cNvSpPr/>
          <p:nvPr/>
        </p:nvSpPr>
        <p:spPr bwMode="auto">
          <a:xfrm>
            <a:off x="7878767" y="3348464"/>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 name="矩形 53"/>
          <p:cNvSpPr/>
          <p:nvPr/>
        </p:nvSpPr>
        <p:spPr bwMode="auto">
          <a:xfrm>
            <a:off x="7878767" y="4877688"/>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 name="矩形 54"/>
          <p:cNvSpPr/>
          <p:nvPr/>
        </p:nvSpPr>
        <p:spPr bwMode="auto">
          <a:xfrm>
            <a:off x="7878767" y="5165720"/>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 name="矩形 55"/>
          <p:cNvSpPr/>
          <p:nvPr/>
        </p:nvSpPr>
        <p:spPr bwMode="auto">
          <a:xfrm>
            <a:off x="7878767" y="5453752"/>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 name="矩形 56"/>
          <p:cNvSpPr/>
          <p:nvPr/>
        </p:nvSpPr>
        <p:spPr bwMode="auto">
          <a:xfrm>
            <a:off x="7878767" y="5733256"/>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 name="椭圆 57"/>
          <p:cNvSpPr/>
          <p:nvPr/>
        </p:nvSpPr>
        <p:spPr bwMode="auto">
          <a:xfrm>
            <a:off x="7971047" y="3825056"/>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9" name="椭圆 58"/>
          <p:cNvSpPr/>
          <p:nvPr/>
        </p:nvSpPr>
        <p:spPr bwMode="auto">
          <a:xfrm>
            <a:off x="7966519" y="4185096"/>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0" name="椭圆 59"/>
          <p:cNvSpPr/>
          <p:nvPr/>
        </p:nvSpPr>
        <p:spPr bwMode="auto">
          <a:xfrm>
            <a:off x="7966519" y="4509120"/>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1" name="文本框 60"/>
          <p:cNvSpPr txBox="1"/>
          <p:nvPr/>
        </p:nvSpPr>
        <p:spPr>
          <a:xfrm>
            <a:off x="7483053" y="6256865"/>
            <a:ext cx="1107996" cy="369332"/>
          </a:xfrm>
          <a:prstGeom prst="rect">
            <a:avLst/>
          </a:prstGeom>
          <a:noFill/>
        </p:spPr>
        <p:txBody>
          <a:bodyPr wrap="none" rtlCol="0">
            <a:spAutoFit/>
          </a:bodyPr>
          <a:lstStyle/>
          <a:p>
            <a:r>
              <a:rPr lang="en-US" altLang="zh-CN" b="1"/>
              <a:t>Solution</a:t>
            </a:r>
            <a:endParaRPr lang="zh-CN" altLang="en-US" b="1"/>
          </a:p>
        </p:txBody>
      </p:sp>
      <p:sp>
        <p:nvSpPr>
          <p:cNvPr id="62" name="矩形 61"/>
          <p:cNvSpPr/>
          <p:nvPr/>
        </p:nvSpPr>
        <p:spPr bwMode="auto">
          <a:xfrm>
            <a:off x="10270487" y="3372942"/>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3" name="矩形 62"/>
          <p:cNvSpPr/>
          <p:nvPr/>
        </p:nvSpPr>
        <p:spPr bwMode="auto">
          <a:xfrm>
            <a:off x="10270487" y="3855829"/>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4" name="矩形 63"/>
          <p:cNvSpPr/>
          <p:nvPr/>
        </p:nvSpPr>
        <p:spPr bwMode="auto">
          <a:xfrm>
            <a:off x="10270487" y="4287877"/>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5" name="矩形 64"/>
          <p:cNvSpPr/>
          <p:nvPr/>
        </p:nvSpPr>
        <p:spPr bwMode="auto">
          <a:xfrm>
            <a:off x="10270487" y="471992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7" name="文本框 66"/>
          <p:cNvSpPr txBox="1"/>
          <p:nvPr/>
        </p:nvSpPr>
        <p:spPr>
          <a:xfrm>
            <a:off x="10544909" y="3286462"/>
            <a:ext cx="1691489" cy="461665"/>
          </a:xfrm>
          <a:prstGeom prst="rect">
            <a:avLst/>
          </a:prstGeom>
          <a:noFill/>
        </p:spPr>
        <p:txBody>
          <a:bodyPr wrap="none" rtlCol="0">
            <a:spAutoFit/>
          </a:bodyPr>
          <a:lstStyle/>
          <a:p>
            <a:r>
              <a:rPr lang="en-US" altLang="zh-CN" sz="2400" b="1"/>
              <a:t>variable_1</a:t>
            </a:r>
            <a:endParaRPr lang="zh-CN" altLang="en-US" sz="2400" b="1"/>
          </a:p>
        </p:txBody>
      </p:sp>
      <p:sp>
        <p:nvSpPr>
          <p:cNvPr id="68" name="文本框 67"/>
          <p:cNvSpPr txBox="1"/>
          <p:nvPr/>
        </p:nvSpPr>
        <p:spPr>
          <a:xfrm>
            <a:off x="10544909" y="3743133"/>
            <a:ext cx="1691489" cy="461665"/>
          </a:xfrm>
          <a:prstGeom prst="rect">
            <a:avLst/>
          </a:prstGeom>
          <a:noFill/>
        </p:spPr>
        <p:txBody>
          <a:bodyPr wrap="none" rtlCol="0">
            <a:spAutoFit/>
          </a:bodyPr>
          <a:lstStyle/>
          <a:p>
            <a:r>
              <a:rPr lang="en-US" altLang="zh-CN" sz="2400" b="1"/>
              <a:t>variable_2</a:t>
            </a:r>
            <a:endParaRPr lang="zh-CN" altLang="en-US" sz="2400" b="1"/>
          </a:p>
        </p:txBody>
      </p:sp>
      <p:sp>
        <p:nvSpPr>
          <p:cNvPr id="69" name="文本框 68"/>
          <p:cNvSpPr txBox="1"/>
          <p:nvPr/>
        </p:nvSpPr>
        <p:spPr>
          <a:xfrm>
            <a:off x="10561859" y="4203193"/>
            <a:ext cx="1691489" cy="461665"/>
          </a:xfrm>
          <a:prstGeom prst="rect">
            <a:avLst/>
          </a:prstGeom>
          <a:noFill/>
        </p:spPr>
        <p:txBody>
          <a:bodyPr wrap="none" rtlCol="0">
            <a:spAutoFit/>
          </a:bodyPr>
          <a:lstStyle/>
          <a:p>
            <a:r>
              <a:rPr lang="en-US" altLang="zh-CN" sz="2400" b="1"/>
              <a:t>variable_3</a:t>
            </a:r>
            <a:endParaRPr lang="zh-CN" altLang="en-US" sz="2400" b="1"/>
          </a:p>
        </p:txBody>
      </p:sp>
      <p:sp>
        <p:nvSpPr>
          <p:cNvPr id="70" name="文本框 69"/>
          <p:cNvSpPr txBox="1"/>
          <p:nvPr/>
        </p:nvSpPr>
        <p:spPr>
          <a:xfrm>
            <a:off x="10561859" y="4638327"/>
            <a:ext cx="1691489" cy="461665"/>
          </a:xfrm>
          <a:prstGeom prst="rect">
            <a:avLst/>
          </a:prstGeom>
          <a:noFill/>
        </p:spPr>
        <p:txBody>
          <a:bodyPr wrap="none" rtlCol="0">
            <a:spAutoFit/>
          </a:bodyPr>
          <a:lstStyle/>
          <a:p>
            <a:r>
              <a:rPr lang="en-US" altLang="zh-CN" sz="2400" b="1"/>
              <a:t>variable_4</a:t>
            </a:r>
            <a:endParaRPr lang="zh-CN" altLang="en-US" sz="2400" b="1"/>
          </a:p>
        </p:txBody>
      </p:sp>
      <p:sp>
        <p:nvSpPr>
          <p:cNvPr id="71" name="文本框 70"/>
          <p:cNvSpPr txBox="1"/>
          <p:nvPr/>
        </p:nvSpPr>
        <p:spPr>
          <a:xfrm>
            <a:off x="10977766" y="1423877"/>
            <a:ext cx="1018227" cy="369332"/>
          </a:xfrm>
          <a:prstGeom prst="rect">
            <a:avLst/>
          </a:prstGeom>
          <a:noFill/>
        </p:spPr>
        <p:txBody>
          <a:bodyPr wrap="none" rtlCol="0">
            <a:spAutoFit/>
          </a:bodyPr>
          <a:lstStyle/>
          <a:p>
            <a:r>
              <a:rPr lang="en-US" altLang="zh-CN" b="1"/>
              <a:t>Point_0</a:t>
            </a:r>
            <a:endParaRPr lang="zh-CN" altLang="en-US" b="1"/>
          </a:p>
        </p:txBody>
      </p:sp>
      <p:sp>
        <p:nvSpPr>
          <p:cNvPr id="72" name="文本框 71"/>
          <p:cNvSpPr txBox="1"/>
          <p:nvPr/>
        </p:nvSpPr>
        <p:spPr>
          <a:xfrm>
            <a:off x="10982250" y="2641516"/>
            <a:ext cx="1018227" cy="369332"/>
          </a:xfrm>
          <a:prstGeom prst="rect">
            <a:avLst/>
          </a:prstGeom>
          <a:noFill/>
        </p:spPr>
        <p:txBody>
          <a:bodyPr wrap="none" rtlCol="0">
            <a:spAutoFit/>
          </a:bodyPr>
          <a:lstStyle/>
          <a:p>
            <a:r>
              <a:rPr lang="en-US" altLang="zh-CN" b="1"/>
              <a:t>Point_1</a:t>
            </a:r>
            <a:endParaRPr lang="zh-CN" altLang="en-US" b="1"/>
          </a:p>
        </p:txBody>
      </p:sp>
      <p:cxnSp>
        <p:nvCxnSpPr>
          <p:cNvPr id="78" name="直接箭头连接符 77"/>
          <p:cNvCxnSpPr/>
          <p:nvPr/>
        </p:nvCxnSpPr>
        <p:spPr bwMode="auto">
          <a:xfrm flipH="1">
            <a:off x="10391125" y="1608543"/>
            <a:ext cx="561306" cy="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0" name="直接箭头连接符 79"/>
          <p:cNvCxnSpPr/>
          <p:nvPr/>
        </p:nvCxnSpPr>
        <p:spPr bwMode="auto">
          <a:xfrm flipH="1">
            <a:off x="10420944" y="2826182"/>
            <a:ext cx="561306" cy="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1" name="文本框 80"/>
          <p:cNvSpPr txBox="1"/>
          <p:nvPr/>
        </p:nvSpPr>
        <p:spPr>
          <a:xfrm>
            <a:off x="10918896" y="5279474"/>
            <a:ext cx="1056700" cy="369332"/>
          </a:xfrm>
          <a:prstGeom prst="rect">
            <a:avLst/>
          </a:prstGeom>
          <a:noFill/>
        </p:spPr>
        <p:txBody>
          <a:bodyPr wrap="none" rtlCol="0">
            <a:spAutoFit/>
          </a:bodyPr>
          <a:lstStyle/>
          <a:p>
            <a:r>
              <a:rPr lang="en-US" altLang="zh-CN" b="1"/>
              <a:t>Point_N</a:t>
            </a:r>
            <a:endParaRPr lang="zh-CN" altLang="en-US" b="1"/>
          </a:p>
        </p:txBody>
      </p:sp>
      <p:cxnSp>
        <p:nvCxnSpPr>
          <p:cNvPr id="82" name="直接箭头连接符 81"/>
          <p:cNvCxnSpPr/>
          <p:nvPr/>
        </p:nvCxnSpPr>
        <p:spPr bwMode="auto">
          <a:xfrm flipH="1">
            <a:off x="10357590" y="5464140"/>
            <a:ext cx="561306" cy="0"/>
          </a:xfrm>
          <a:prstGeom prst="straightConnector1">
            <a:avLst/>
          </a:prstGeom>
          <a:solidFill>
            <a:schemeClr val="accent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7" name="直接连接符 76"/>
          <p:cNvCxnSpPr/>
          <p:nvPr/>
        </p:nvCxnSpPr>
        <p:spPr bwMode="auto">
          <a:xfrm>
            <a:off x="1655485" y="908720"/>
            <a:ext cx="0" cy="525658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直接连接符 78"/>
          <p:cNvCxnSpPr/>
          <p:nvPr/>
        </p:nvCxnSpPr>
        <p:spPr bwMode="auto">
          <a:xfrm>
            <a:off x="7104112" y="908720"/>
            <a:ext cx="0" cy="52560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 name="直接连接符 82"/>
          <p:cNvCxnSpPr/>
          <p:nvPr/>
        </p:nvCxnSpPr>
        <p:spPr bwMode="auto">
          <a:xfrm>
            <a:off x="6968831" y="90872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5" name="直接连接符 84"/>
          <p:cNvCxnSpPr/>
          <p:nvPr/>
        </p:nvCxnSpPr>
        <p:spPr bwMode="auto">
          <a:xfrm>
            <a:off x="1647662" y="6156919"/>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9" name="直接连接符 258"/>
          <p:cNvCxnSpPr/>
          <p:nvPr/>
        </p:nvCxnSpPr>
        <p:spPr bwMode="auto">
          <a:xfrm>
            <a:off x="6960112" y="6165304"/>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0" name="直接连接符 259"/>
          <p:cNvCxnSpPr/>
          <p:nvPr/>
        </p:nvCxnSpPr>
        <p:spPr bwMode="auto">
          <a:xfrm>
            <a:off x="7776165" y="908720"/>
            <a:ext cx="0" cy="525658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1" name="直接连接符 260"/>
          <p:cNvCxnSpPr/>
          <p:nvPr/>
        </p:nvCxnSpPr>
        <p:spPr bwMode="auto">
          <a:xfrm>
            <a:off x="7752184" y="90872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2" name="直接连接符 261"/>
          <p:cNvCxnSpPr/>
          <p:nvPr/>
        </p:nvCxnSpPr>
        <p:spPr bwMode="auto">
          <a:xfrm>
            <a:off x="7768342" y="6156919"/>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3" name="直接连接符 262"/>
          <p:cNvCxnSpPr/>
          <p:nvPr/>
        </p:nvCxnSpPr>
        <p:spPr bwMode="auto">
          <a:xfrm>
            <a:off x="9504357" y="908720"/>
            <a:ext cx="0" cy="5256584"/>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4" name="直接连接符 263"/>
          <p:cNvCxnSpPr/>
          <p:nvPr/>
        </p:nvCxnSpPr>
        <p:spPr bwMode="auto">
          <a:xfrm>
            <a:off x="9480376" y="90872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5" name="直接连接符 264"/>
          <p:cNvCxnSpPr/>
          <p:nvPr/>
        </p:nvCxnSpPr>
        <p:spPr bwMode="auto">
          <a:xfrm>
            <a:off x="9496534" y="6156919"/>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6" name="直接连接符 265"/>
          <p:cNvCxnSpPr/>
          <p:nvPr/>
        </p:nvCxnSpPr>
        <p:spPr bwMode="auto">
          <a:xfrm>
            <a:off x="8256224" y="908720"/>
            <a:ext cx="0" cy="52560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7" name="直接连接符 266"/>
          <p:cNvCxnSpPr/>
          <p:nvPr/>
        </p:nvCxnSpPr>
        <p:spPr bwMode="auto">
          <a:xfrm>
            <a:off x="8120943" y="90872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8" name="直接连接符 267"/>
          <p:cNvCxnSpPr/>
          <p:nvPr/>
        </p:nvCxnSpPr>
        <p:spPr bwMode="auto">
          <a:xfrm>
            <a:off x="8112224" y="6165304"/>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9" name="直接连接符 268"/>
          <p:cNvCxnSpPr/>
          <p:nvPr/>
        </p:nvCxnSpPr>
        <p:spPr bwMode="auto">
          <a:xfrm>
            <a:off x="10047721" y="908720"/>
            <a:ext cx="0" cy="52560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0" name="直接连接符 269"/>
          <p:cNvCxnSpPr/>
          <p:nvPr/>
        </p:nvCxnSpPr>
        <p:spPr bwMode="auto">
          <a:xfrm>
            <a:off x="9912440" y="90872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1" name="直接连接符 270"/>
          <p:cNvCxnSpPr/>
          <p:nvPr/>
        </p:nvCxnSpPr>
        <p:spPr bwMode="auto">
          <a:xfrm>
            <a:off x="9903721" y="6165304"/>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 name="直接连接符 83"/>
          <p:cNvCxnSpPr/>
          <p:nvPr/>
        </p:nvCxnSpPr>
        <p:spPr bwMode="auto">
          <a:xfrm>
            <a:off x="1631504" y="90872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5" name="组合 24"/>
          <p:cNvGrpSpPr/>
          <p:nvPr/>
        </p:nvGrpSpPr>
        <p:grpSpPr>
          <a:xfrm>
            <a:off x="1847528" y="980728"/>
            <a:ext cx="1260000" cy="1332000"/>
            <a:chOff x="1847528" y="1074794"/>
            <a:chExt cx="1260000" cy="1332000"/>
          </a:xfrm>
        </p:grpSpPr>
        <p:sp>
          <p:nvSpPr>
            <p:cNvPr id="283" name="矩形 282"/>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9" name="矩形 278"/>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1" name="矩形 20"/>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5" name="矩形 274"/>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6" name="矩形 275"/>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7" name="矩形 276"/>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8" name="矩形 277"/>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0" name="矩形 279"/>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1" name="矩形 280"/>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2" name="矩形 281"/>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4" name="矩形 283"/>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5" name="矩形 284"/>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6" name="矩形 285"/>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7" name="矩形 286"/>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8" name="矩形 287"/>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9" name="矩形 288"/>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0" name="矩形 289"/>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44" name="组合 343"/>
          <p:cNvGrpSpPr/>
          <p:nvPr/>
        </p:nvGrpSpPr>
        <p:grpSpPr>
          <a:xfrm>
            <a:off x="3195767" y="980728"/>
            <a:ext cx="1260000" cy="1332000"/>
            <a:chOff x="1847528" y="1074794"/>
            <a:chExt cx="1260000" cy="1332000"/>
          </a:xfrm>
        </p:grpSpPr>
        <p:sp>
          <p:nvSpPr>
            <p:cNvPr id="345" name="矩形 344"/>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6" name="矩形 345"/>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7" name="矩形 346"/>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8" name="矩形 347"/>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9" name="矩形 348"/>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0" name="矩形 349"/>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1" name="矩形 350"/>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2" name="矩形 351"/>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3" name="矩形 352"/>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4" name="矩形 353"/>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5" name="矩形 354"/>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6" name="矩形 355"/>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7" name="矩形 356"/>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8" name="矩形 357"/>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9" name="矩形 358"/>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0" name="矩形 359"/>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1" name="矩形 360"/>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62" name="组合 361"/>
          <p:cNvGrpSpPr/>
          <p:nvPr/>
        </p:nvGrpSpPr>
        <p:grpSpPr>
          <a:xfrm>
            <a:off x="5725152" y="1011537"/>
            <a:ext cx="1260000" cy="1332000"/>
            <a:chOff x="1847528" y="1074794"/>
            <a:chExt cx="1260000" cy="1332000"/>
          </a:xfrm>
        </p:grpSpPr>
        <p:sp>
          <p:nvSpPr>
            <p:cNvPr id="363" name="矩形 362"/>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4" name="矩形 363"/>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5" name="矩形 364"/>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6" name="矩形 365"/>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7" name="矩形 366"/>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8" name="矩形 367"/>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9" name="矩形 368"/>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0" name="矩形 369"/>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1" name="矩形 370"/>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2" name="矩形 371"/>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3" name="矩形 372"/>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4" name="矩形 373"/>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5" name="矩形 374"/>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6" name="矩形 375"/>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7" name="矩形 376"/>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8" name="矩形 377"/>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9" name="矩形 378"/>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80" name="组合 379"/>
          <p:cNvGrpSpPr/>
          <p:nvPr/>
        </p:nvGrpSpPr>
        <p:grpSpPr>
          <a:xfrm>
            <a:off x="1839185" y="2411488"/>
            <a:ext cx="1260000" cy="1332000"/>
            <a:chOff x="1847528" y="1074794"/>
            <a:chExt cx="1260000" cy="1332000"/>
          </a:xfrm>
        </p:grpSpPr>
        <p:sp>
          <p:nvSpPr>
            <p:cNvPr id="381" name="矩形 380"/>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2" name="矩形 381"/>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3" name="矩形 382"/>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4" name="矩形 383"/>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5" name="矩形 384"/>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6" name="矩形 385"/>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7" name="矩形 386"/>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8" name="矩形 387"/>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9" name="矩形 388"/>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0" name="矩形 389"/>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1" name="矩形 390"/>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2" name="矩形 391"/>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3" name="矩形 392"/>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4" name="矩形 393"/>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5" name="矩形 394"/>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6" name="矩形 395"/>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7" name="矩形 396"/>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98" name="组合 397"/>
          <p:cNvGrpSpPr/>
          <p:nvPr/>
        </p:nvGrpSpPr>
        <p:grpSpPr>
          <a:xfrm>
            <a:off x="3193606" y="2403587"/>
            <a:ext cx="1260000" cy="1332000"/>
            <a:chOff x="1847528" y="1074794"/>
            <a:chExt cx="1260000" cy="1332000"/>
          </a:xfrm>
        </p:grpSpPr>
        <p:sp>
          <p:nvSpPr>
            <p:cNvPr id="399" name="矩形 398"/>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0" name="矩形 399"/>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1" name="矩形 400"/>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2" name="矩形 401"/>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3" name="矩形 402"/>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4" name="矩形 403"/>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5" name="矩形 404"/>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6" name="矩形 405"/>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7" name="矩形 406"/>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8" name="矩形 407"/>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9" name="矩形 408"/>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0" name="矩形 409"/>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1" name="矩形 410"/>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2" name="矩形 411"/>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3" name="矩形 412"/>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4" name="矩形 413"/>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5" name="矩形 414"/>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16" name="组合 415"/>
          <p:cNvGrpSpPr/>
          <p:nvPr/>
        </p:nvGrpSpPr>
        <p:grpSpPr>
          <a:xfrm>
            <a:off x="5731274" y="2446353"/>
            <a:ext cx="1260000" cy="1332000"/>
            <a:chOff x="1847528" y="1074794"/>
            <a:chExt cx="1260000" cy="1332000"/>
          </a:xfrm>
        </p:grpSpPr>
        <p:sp>
          <p:nvSpPr>
            <p:cNvPr id="417" name="矩形 416"/>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8" name="矩形 417"/>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9" name="矩形 418"/>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0" name="矩形 419"/>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1" name="矩形 420"/>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2" name="矩形 421"/>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3" name="矩形 422"/>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4" name="矩形 423"/>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5" name="矩形 424"/>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6" name="矩形 425"/>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7" name="矩形 426"/>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8" name="矩形 427"/>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9" name="矩形 428"/>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0" name="矩形 429"/>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1" name="矩形 430"/>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2" name="矩形 431"/>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3" name="矩形 432"/>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34" name="组合 433"/>
          <p:cNvGrpSpPr/>
          <p:nvPr/>
        </p:nvGrpSpPr>
        <p:grpSpPr>
          <a:xfrm>
            <a:off x="5723496" y="4777172"/>
            <a:ext cx="1260000" cy="1332000"/>
            <a:chOff x="1847528" y="1074794"/>
            <a:chExt cx="1260000" cy="1332000"/>
          </a:xfrm>
        </p:grpSpPr>
        <p:sp>
          <p:nvSpPr>
            <p:cNvPr id="435" name="矩形 434"/>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6" name="矩形 435"/>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7" name="矩形 436"/>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8" name="矩形 437"/>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9" name="矩形 438"/>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0" name="矩形 439"/>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1" name="矩形 440"/>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2" name="矩形 441"/>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3" name="矩形 442"/>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4" name="矩形 443"/>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5" name="矩形 444"/>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6" name="矩形 445"/>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7" name="矩形 446"/>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8" name="矩形 447"/>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9" name="矩形 448"/>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0" name="矩形 449"/>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1" name="矩形 450"/>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52" name="组合 451"/>
          <p:cNvGrpSpPr/>
          <p:nvPr/>
        </p:nvGrpSpPr>
        <p:grpSpPr>
          <a:xfrm>
            <a:off x="1825395" y="4761296"/>
            <a:ext cx="1260000" cy="1332000"/>
            <a:chOff x="1847528" y="1074794"/>
            <a:chExt cx="1260000" cy="1332000"/>
          </a:xfrm>
        </p:grpSpPr>
        <p:sp>
          <p:nvSpPr>
            <p:cNvPr id="453" name="矩形 452"/>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4" name="矩形 453"/>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5" name="矩形 454"/>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6" name="矩形 455"/>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7" name="矩形 456"/>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8" name="矩形 457"/>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9" name="矩形 458"/>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0" name="矩形 459"/>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1" name="矩形 460"/>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2" name="矩形 461"/>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3" name="矩形 462"/>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4" name="矩形 463"/>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5" name="矩形 464"/>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6" name="矩形 465"/>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7" name="矩形 466"/>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8" name="矩形 467"/>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9" name="矩形 468"/>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70" name="组合 469"/>
          <p:cNvGrpSpPr/>
          <p:nvPr/>
        </p:nvGrpSpPr>
        <p:grpSpPr>
          <a:xfrm>
            <a:off x="3179816" y="4753395"/>
            <a:ext cx="1260000" cy="1332000"/>
            <a:chOff x="1847528" y="1074794"/>
            <a:chExt cx="1260000" cy="1332000"/>
          </a:xfrm>
        </p:grpSpPr>
        <p:sp>
          <p:nvSpPr>
            <p:cNvPr id="471" name="矩形 470"/>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2" name="矩形 471"/>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3" name="矩形 472"/>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4" name="矩形 473"/>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5" name="矩形 474"/>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6" name="矩形 475"/>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7" name="矩形 476"/>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8" name="矩形 477"/>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9" name="矩形 478"/>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0" name="矩形 479"/>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1" name="矩形 480"/>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2" name="矩形 481"/>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3" name="矩形 482"/>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4" name="矩形 483"/>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5" name="矩形 484"/>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6" name="矩形 485"/>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7" name="矩形 486"/>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sp>
        <p:nvSpPr>
          <p:cNvPr id="488" name="椭圆 487"/>
          <p:cNvSpPr/>
          <p:nvPr/>
        </p:nvSpPr>
        <p:spPr bwMode="auto">
          <a:xfrm>
            <a:off x="4610089" y="3789153"/>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9" name="椭圆 488"/>
          <p:cNvSpPr/>
          <p:nvPr/>
        </p:nvSpPr>
        <p:spPr bwMode="auto">
          <a:xfrm>
            <a:off x="4997820" y="4142607"/>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0" name="椭圆 489"/>
          <p:cNvSpPr/>
          <p:nvPr/>
        </p:nvSpPr>
        <p:spPr bwMode="auto">
          <a:xfrm>
            <a:off x="5375921" y="4476914"/>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1" name="椭圆 490"/>
          <p:cNvSpPr/>
          <p:nvPr/>
        </p:nvSpPr>
        <p:spPr bwMode="auto">
          <a:xfrm>
            <a:off x="3076344" y="3850225"/>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2" name="椭圆 491"/>
          <p:cNvSpPr/>
          <p:nvPr/>
        </p:nvSpPr>
        <p:spPr bwMode="auto">
          <a:xfrm>
            <a:off x="3071816" y="4210265"/>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3" name="椭圆 492"/>
          <p:cNvSpPr/>
          <p:nvPr/>
        </p:nvSpPr>
        <p:spPr bwMode="auto">
          <a:xfrm>
            <a:off x="3071816" y="4534289"/>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4" name="椭圆 493"/>
          <p:cNvSpPr/>
          <p:nvPr/>
        </p:nvSpPr>
        <p:spPr bwMode="auto">
          <a:xfrm>
            <a:off x="6365802" y="3850225"/>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5" name="椭圆 494"/>
          <p:cNvSpPr/>
          <p:nvPr/>
        </p:nvSpPr>
        <p:spPr bwMode="auto">
          <a:xfrm>
            <a:off x="6361274" y="4210265"/>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6" name="椭圆 495"/>
          <p:cNvSpPr/>
          <p:nvPr/>
        </p:nvSpPr>
        <p:spPr bwMode="auto">
          <a:xfrm>
            <a:off x="6361274" y="4534289"/>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7" name="椭圆 496"/>
          <p:cNvSpPr/>
          <p:nvPr/>
        </p:nvSpPr>
        <p:spPr bwMode="auto">
          <a:xfrm>
            <a:off x="9729308" y="3826053"/>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8" name="椭圆 497"/>
          <p:cNvSpPr/>
          <p:nvPr/>
        </p:nvSpPr>
        <p:spPr bwMode="auto">
          <a:xfrm>
            <a:off x="9724780" y="4186093"/>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9" name="椭圆 498"/>
          <p:cNvSpPr/>
          <p:nvPr/>
        </p:nvSpPr>
        <p:spPr bwMode="auto">
          <a:xfrm>
            <a:off x="9724780" y="4510117"/>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0" name="椭圆 499"/>
          <p:cNvSpPr/>
          <p:nvPr/>
        </p:nvSpPr>
        <p:spPr bwMode="auto">
          <a:xfrm>
            <a:off x="4602674" y="2344862"/>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1" name="椭圆 500"/>
          <p:cNvSpPr/>
          <p:nvPr/>
        </p:nvSpPr>
        <p:spPr bwMode="auto">
          <a:xfrm>
            <a:off x="5007841" y="2348880"/>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2" name="椭圆 501"/>
          <p:cNvSpPr/>
          <p:nvPr/>
        </p:nvSpPr>
        <p:spPr bwMode="auto">
          <a:xfrm>
            <a:off x="5456015" y="2343537"/>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3" name="椭圆 502"/>
          <p:cNvSpPr/>
          <p:nvPr/>
        </p:nvSpPr>
        <p:spPr bwMode="auto">
          <a:xfrm>
            <a:off x="4558595" y="5405214"/>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4" name="椭圆 503"/>
          <p:cNvSpPr/>
          <p:nvPr/>
        </p:nvSpPr>
        <p:spPr bwMode="auto">
          <a:xfrm>
            <a:off x="4963762" y="5409232"/>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5" name="椭圆 504"/>
          <p:cNvSpPr/>
          <p:nvPr/>
        </p:nvSpPr>
        <p:spPr bwMode="auto">
          <a:xfrm>
            <a:off x="5411936" y="5403889"/>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6" name="标题 4"/>
          <p:cNvSpPr>
            <a:spLocks noGrp="1"/>
          </p:cNvSpPr>
          <p:nvPr>
            <p:ph type="title"/>
          </p:nvPr>
        </p:nvSpPr>
        <p:spPr>
          <a:xfrm>
            <a:off x="0" y="0"/>
            <a:ext cx="14376920" cy="1079500"/>
          </a:xfrm>
        </p:spPr>
        <p:txBody>
          <a:bodyPr/>
          <a:lstStyle/>
          <a:p>
            <a:r>
              <a:rPr lang="en-US" altLang="zh-CN"/>
              <a:t>Implicit Matrix Iterate</a:t>
            </a:r>
            <a:endParaRPr lang="zh-CN" altLang="en-US"/>
          </a:p>
        </p:txBody>
      </p:sp>
      <p:sp>
        <p:nvSpPr>
          <p:cNvPr id="3" name="矩形 2"/>
          <p:cNvSpPr/>
          <p:nvPr/>
        </p:nvSpPr>
        <p:spPr>
          <a:xfrm>
            <a:off x="3681541" y="6233645"/>
            <a:ext cx="1980029" cy="369332"/>
          </a:xfrm>
          <a:prstGeom prst="rect">
            <a:avLst/>
          </a:prstGeom>
        </p:spPr>
        <p:txBody>
          <a:bodyPr wrap="none">
            <a:spAutoFit/>
          </a:bodyPr>
          <a:lstStyle/>
          <a:p>
            <a:r>
              <a:rPr lang="en-US" altLang="zh-CN" b="1"/>
              <a:t>Implicit opetator</a:t>
            </a:r>
            <a:endParaRPr lang="zh-CN" altLang="en-US" b="1"/>
          </a:p>
        </p:txBody>
      </p:sp>
    </p:spTree>
    <p:extLst>
      <p:ext uri="{BB962C8B-B14F-4D97-AF65-F5344CB8AC3E}">
        <p14:creationId xmlns:p14="http://schemas.microsoft.com/office/powerpoint/2010/main" val="2313023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70252" y="1140156"/>
            <a:ext cx="4176464" cy="4023666"/>
          </a:xfrm>
          <a:prstGeom prst="rect">
            <a:avLst/>
          </a:prstGeom>
        </p:spPr>
      </p:pic>
      <p:sp>
        <p:nvSpPr>
          <p:cNvPr id="4" name="右箭头 3"/>
          <p:cNvSpPr/>
          <p:nvPr/>
        </p:nvSpPr>
        <p:spPr bwMode="auto">
          <a:xfrm>
            <a:off x="4376433" y="2771170"/>
            <a:ext cx="1224136" cy="648072"/>
          </a:xfrm>
          <a:prstGeom prst="rightArrow">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66" name="标题 4"/>
          <p:cNvSpPr>
            <a:spLocks noGrp="1"/>
          </p:cNvSpPr>
          <p:nvPr>
            <p:ph type="title"/>
          </p:nvPr>
        </p:nvSpPr>
        <p:spPr>
          <a:xfrm>
            <a:off x="0" y="0"/>
            <a:ext cx="11997267" cy="1079500"/>
          </a:xfrm>
        </p:spPr>
        <p:txBody>
          <a:bodyPr/>
          <a:lstStyle/>
          <a:p>
            <a:r>
              <a:rPr lang="zh-CN" altLang="en-US"/>
              <a:t>这张</a:t>
            </a:r>
            <a:r>
              <a:rPr lang="en-US" altLang="zh-CN"/>
              <a:t>ppt</a:t>
            </a:r>
            <a:r>
              <a:rPr lang="zh-CN" altLang="en-US"/>
              <a:t>对照一下每个的意义</a:t>
            </a:r>
          </a:p>
        </p:txBody>
      </p:sp>
      <p:grpSp>
        <p:nvGrpSpPr>
          <p:cNvPr id="867" name="组合 866"/>
          <p:cNvGrpSpPr/>
          <p:nvPr/>
        </p:nvGrpSpPr>
        <p:grpSpPr>
          <a:xfrm>
            <a:off x="5629020" y="2441747"/>
            <a:ext cx="1260000" cy="1332000"/>
            <a:chOff x="1847528" y="1074794"/>
            <a:chExt cx="1260000" cy="1332000"/>
          </a:xfrm>
        </p:grpSpPr>
        <p:sp>
          <p:nvSpPr>
            <p:cNvPr id="868" name="矩形 867"/>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69" name="矩形 868"/>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0" name="矩形 869"/>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1" name="矩形 870"/>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2" name="矩形 871"/>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3" name="矩形 872"/>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4" name="矩形 873"/>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5" name="矩形 874"/>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6" name="矩形 875"/>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7" name="矩形 876"/>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8" name="矩形 877"/>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9" name="矩形 878"/>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80" name="矩形 879"/>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81" name="矩形 880"/>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82" name="矩形 881"/>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83" name="矩形 882"/>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84" name="矩形 883"/>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sp>
        <p:nvSpPr>
          <p:cNvPr id="885" name="右箭头 884"/>
          <p:cNvSpPr/>
          <p:nvPr/>
        </p:nvSpPr>
        <p:spPr bwMode="auto">
          <a:xfrm>
            <a:off x="7047685" y="2771170"/>
            <a:ext cx="1224136" cy="648072"/>
          </a:xfrm>
          <a:prstGeom prst="rightArrow">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mc:AlternateContent xmlns:mc="http://schemas.openxmlformats.org/markup-compatibility/2006" xmlns:a14="http://schemas.microsoft.com/office/drawing/2010/main">
        <mc:Choice Requires="a14">
          <p:sp>
            <p:nvSpPr>
              <p:cNvPr id="24" name="文本框 23"/>
              <p:cNvSpPr txBox="1"/>
              <p:nvPr/>
            </p:nvSpPr>
            <p:spPr>
              <a:xfrm>
                <a:off x="4673628" y="1369489"/>
                <a:ext cx="3340978" cy="820994"/>
              </a:xfrm>
              <a:prstGeom prst="rect">
                <a:avLst/>
              </a:prstGeom>
              <a:noFill/>
              <a:ln w="28575">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𝑓𝑙𝑢𝑥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𝑗𝑎𝑐𝑎𝑏𝑖𝑎𝑛</m:t>
                      </m:r>
                      <m:r>
                        <a:rPr lang="en-US" altLang="zh-CN" sz="2400" b="0" i="1" smtClean="0">
                          <a:latin typeface="Cambria Math" panose="02040503050406030204" pitchFamily="18" charset="0"/>
                        </a:rPr>
                        <m:t>:  </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𝑖</m:t>
                              </m:r>
                            </m:sub>
                          </m:sSub>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𝑈</m:t>
                                  </m:r>
                                </m:e>
                                <m:sup>
                                  <m:r>
                                    <a:rPr lang="en-US" altLang="zh-CN" sz="2400" i="1">
                                      <a:latin typeface="Cambria Math" panose="02040503050406030204" pitchFamily="18" charset="0"/>
                                    </a:rPr>
                                    <m:t>𝑛</m:t>
                                  </m:r>
                                </m:sup>
                              </m:sSup>
                            </m:e>
                          </m:d>
                        </m:num>
                        <m:den>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𝑈</m:t>
                              </m:r>
                            </m:e>
                            <m:sub>
                              <m:r>
                                <a:rPr lang="en-US" altLang="zh-CN" sz="2400" i="1">
                                  <a:latin typeface="Cambria Math" panose="02040503050406030204" pitchFamily="18" charset="0"/>
                                </a:rPr>
                                <m:t>𝑗</m:t>
                              </m:r>
                            </m:sub>
                          </m:sSub>
                        </m:den>
                      </m:f>
                    </m:oMath>
                  </m:oMathPara>
                </a14:m>
                <a:endParaRPr lang="zh-CN" altLang="en-US" sz="2400" i="1">
                  <a:latin typeface="Cambria Math" panose="02040503050406030204" pitchFamily="18" charset="0"/>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4673628" y="1369489"/>
                <a:ext cx="3340978" cy="820994"/>
              </a:xfrm>
              <a:prstGeom prst="rect">
                <a:avLst/>
              </a:prstGeom>
              <a:blipFill rotWithShape="0">
                <a:blip r:embed="rId4"/>
                <a:stretch>
                  <a:fillRect/>
                </a:stretch>
              </a:blipFill>
              <a:ln w="28575">
                <a:noFill/>
              </a:ln>
            </p:spPr>
            <p:txBody>
              <a:bodyPr/>
              <a:lstStyle/>
              <a:p>
                <a:r>
                  <a:rPr lang="zh-CN" altLang="en-US">
                    <a:noFill/>
                  </a:rPr>
                  <a:t> </a:t>
                </a:r>
              </a:p>
            </p:txBody>
          </p:sp>
        </mc:Fallback>
      </mc:AlternateContent>
      <p:sp>
        <p:nvSpPr>
          <p:cNvPr id="26" name="矩形 25"/>
          <p:cNvSpPr/>
          <p:nvPr/>
        </p:nvSpPr>
        <p:spPr bwMode="auto">
          <a:xfrm>
            <a:off x="8531084" y="3279068"/>
            <a:ext cx="869292" cy="777354"/>
          </a:xfrm>
          <a:prstGeom prst="rect">
            <a:avLst/>
          </a:prstGeom>
          <a:solidFill>
            <a:schemeClr val="tx2">
              <a:lumMod val="20000"/>
              <a:lumOff val="80000"/>
            </a:schemeClr>
          </a:solidFill>
          <a:ln w="9525" cap="flat" cmpd="sng" algn="ctr">
            <a:solidFill>
              <a:srgbClr val="FFC7C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 name="矩形 26"/>
          <p:cNvSpPr/>
          <p:nvPr/>
        </p:nvSpPr>
        <p:spPr bwMode="auto">
          <a:xfrm>
            <a:off x="8532548" y="2417984"/>
            <a:ext cx="869388" cy="777354"/>
          </a:xfrm>
          <a:prstGeom prst="rect">
            <a:avLst/>
          </a:prstGeom>
          <a:solidFill>
            <a:schemeClr val="tx2">
              <a:lumMod val="20000"/>
              <a:lumOff val="80000"/>
            </a:schemeClr>
          </a:solidFill>
          <a:ln w="9525" cap="flat" cmpd="sng" algn="ctr">
            <a:solidFill>
              <a:srgbClr val="FFC7C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 name="矩形 27"/>
          <p:cNvSpPr/>
          <p:nvPr/>
        </p:nvSpPr>
        <p:spPr bwMode="auto">
          <a:xfrm>
            <a:off x="8341518" y="1418312"/>
            <a:ext cx="3803153" cy="3594864"/>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 name="矩形 28"/>
          <p:cNvSpPr/>
          <p:nvPr/>
        </p:nvSpPr>
        <p:spPr bwMode="auto">
          <a:xfrm>
            <a:off x="8524175" y="1583080"/>
            <a:ext cx="869388" cy="777354"/>
          </a:xfrm>
          <a:prstGeom prst="rect">
            <a:avLst/>
          </a:prstGeom>
          <a:solidFill>
            <a:schemeClr val="tx2">
              <a:lumMod val="20000"/>
              <a:lumOff val="80000"/>
            </a:schemeClr>
          </a:solidFill>
          <a:ln w="9525" cap="flat" cmpd="sng" algn="ctr">
            <a:solidFill>
              <a:schemeClr val="tx2">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 name="矩形 38"/>
          <p:cNvSpPr/>
          <p:nvPr/>
        </p:nvSpPr>
        <p:spPr bwMode="auto">
          <a:xfrm>
            <a:off x="8539457" y="4113971"/>
            <a:ext cx="869292" cy="777354"/>
          </a:xfrm>
          <a:prstGeom prst="rect">
            <a:avLst/>
          </a:prstGeom>
          <a:solidFill>
            <a:schemeClr val="tx2">
              <a:lumMod val="20000"/>
              <a:lumOff val="80000"/>
            </a:schemeClr>
          </a:solidFill>
          <a:ln w="9525" cap="flat" cmpd="sng" algn="ctr">
            <a:solidFill>
              <a:srgbClr val="FFC7C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mc:AlternateContent xmlns:mc="http://schemas.openxmlformats.org/markup-compatibility/2006" xmlns:a14="http://schemas.microsoft.com/office/drawing/2010/main">
        <mc:Choice Requires="a14">
          <p:sp>
            <p:nvSpPr>
              <p:cNvPr id="2" name="矩形 1"/>
              <p:cNvSpPr/>
              <p:nvPr/>
            </p:nvSpPr>
            <p:spPr>
              <a:xfrm>
                <a:off x="8425133" y="1644126"/>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2" name="矩形 1"/>
              <p:cNvSpPr>
                <a:spLocks noRot="1" noChangeAspect="1" noMove="1" noResize="1" noEditPoints="1" noAdjustHandles="1" noChangeArrowheads="1" noChangeShapeType="1" noTextEdit="1"/>
              </p:cNvSpPr>
              <p:nvPr/>
            </p:nvSpPr>
            <p:spPr>
              <a:xfrm>
                <a:off x="8425133" y="1644126"/>
                <a:ext cx="1081193" cy="708014"/>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8418272" y="2507730"/>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67" name="矩形 66"/>
              <p:cNvSpPr>
                <a:spLocks noRot="1" noChangeAspect="1" noMove="1" noResize="1" noEditPoints="1" noAdjustHandles="1" noChangeArrowheads="1" noChangeShapeType="1" noTextEdit="1"/>
              </p:cNvSpPr>
              <p:nvPr/>
            </p:nvSpPr>
            <p:spPr>
              <a:xfrm>
                <a:off x="8418272" y="2507730"/>
                <a:ext cx="1081193" cy="708014"/>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8433506" y="3360106"/>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68" name="矩形 67"/>
              <p:cNvSpPr>
                <a:spLocks noRot="1" noChangeAspect="1" noMove="1" noResize="1" noEditPoints="1" noAdjustHandles="1" noChangeArrowheads="1" noChangeShapeType="1" noTextEdit="1"/>
              </p:cNvSpPr>
              <p:nvPr/>
            </p:nvSpPr>
            <p:spPr>
              <a:xfrm>
                <a:off x="8433506" y="3360106"/>
                <a:ext cx="1081193" cy="708014"/>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8433506" y="4187940"/>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69" name="矩形 68"/>
              <p:cNvSpPr>
                <a:spLocks noRot="1" noChangeAspect="1" noMove="1" noResize="1" noEditPoints="1" noAdjustHandles="1" noChangeArrowheads="1" noChangeShapeType="1" noTextEdit="1"/>
              </p:cNvSpPr>
              <p:nvPr/>
            </p:nvSpPr>
            <p:spPr>
              <a:xfrm>
                <a:off x="8433506" y="4187940"/>
                <a:ext cx="1081193" cy="708014"/>
              </a:xfrm>
              <a:prstGeom prst="rect">
                <a:avLst/>
              </a:prstGeom>
              <a:blipFill rotWithShape="0">
                <a:blip r:embed="rId8"/>
                <a:stretch>
                  <a:fillRect/>
                </a:stretch>
              </a:blipFill>
            </p:spPr>
            <p:txBody>
              <a:bodyPr/>
              <a:lstStyle/>
              <a:p>
                <a:r>
                  <a:rPr lang="zh-CN" altLang="en-US">
                    <a:noFill/>
                  </a:rPr>
                  <a:t> </a:t>
                </a:r>
              </a:p>
            </p:txBody>
          </p:sp>
        </mc:Fallback>
      </mc:AlternateContent>
      <p:sp>
        <p:nvSpPr>
          <p:cNvPr id="70" name="矩形 69"/>
          <p:cNvSpPr/>
          <p:nvPr/>
        </p:nvSpPr>
        <p:spPr bwMode="auto">
          <a:xfrm>
            <a:off x="9407467" y="3279068"/>
            <a:ext cx="869292" cy="777354"/>
          </a:xfrm>
          <a:prstGeom prst="rect">
            <a:avLst/>
          </a:prstGeom>
          <a:solidFill>
            <a:schemeClr val="accent2">
              <a:lumMod val="90000"/>
            </a:schemeClr>
          </a:solidFill>
          <a:ln w="9525" cap="flat" cmpd="sng" algn="ctr">
            <a:solidFill>
              <a:srgbClr val="FFC7C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1" name="矩形 70"/>
          <p:cNvSpPr/>
          <p:nvPr/>
        </p:nvSpPr>
        <p:spPr bwMode="auto">
          <a:xfrm>
            <a:off x="9408931" y="2417984"/>
            <a:ext cx="869388" cy="777354"/>
          </a:xfrm>
          <a:prstGeom prst="rect">
            <a:avLst/>
          </a:prstGeom>
          <a:solidFill>
            <a:schemeClr val="accent2">
              <a:lumMod val="90000"/>
            </a:schemeClr>
          </a:solidFill>
          <a:ln w="9525" cap="flat" cmpd="sng" algn="ctr">
            <a:solidFill>
              <a:srgbClr val="FFC7C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2" name="矩形 71"/>
          <p:cNvSpPr/>
          <p:nvPr/>
        </p:nvSpPr>
        <p:spPr bwMode="auto">
          <a:xfrm>
            <a:off x="9400558" y="1583080"/>
            <a:ext cx="869388" cy="777354"/>
          </a:xfrm>
          <a:prstGeom prst="rect">
            <a:avLst/>
          </a:prstGeom>
          <a:solidFill>
            <a:schemeClr val="accent2">
              <a:lumMod val="90000"/>
            </a:schemeClr>
          </a:solidFill>
          <a:ln w="9525" cap="flat" cmpd="sng" algn="ctr">
            <a:solidFill>
              <a:schemeClr val="tx2">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3" name="矩形 72"/>
          <p:cNvSpPr/>
          <p:nvPr/>
        </p:nvSpPr>
        <p:spPr bwMode="auto">
          <a:xfrm>
            <a:off x="9415840" y="4113971"/>
            <a:ext cx="869292" cy="777354"/>
          </a:xfrm>
          <a:prstGeom prst="rect">
            <a:avLst/>
          </a:prstGeom>
          <a:solidFill>
            <a:schemeClr val="accent2">
              <a:lumMod val="90000"/>
            </a:schemeClr>
          </a:solidFill>
          <a:ln w="9525" cap="flat" cmpd="sng" algn="ctr">
            <a:solidFill>
              <a:srgbClr val="FFC7C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mc:AlternateContent xmlns:mc="http://schemas.openxmlformats.org/markup-compatibility/2006" xmlns:a14="http://schemas.microsoft.com/office/drawing/2010/main">
        <mc:Choice Requires="a14">
          <p:sp>
            <p:nvSpPr>
              <p:cNvPr id="74" name="矩形 73"/>
              <p:cNvSpPr/>
              <p:nvPr/>
            </p:nvSpPr>
            <p:spPr>
              <a:xfrm>
                <a:off x="9301516" y="1644126"/>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74" name="矩形 73"/>
              <p:cNvSpPr>
                <a:spLocks noRot="1" noChangeAspect="1" noMove="1" noResize="1" noEditPoints="1" noAdjustHandles="1" noChangeArrowheads="1" noChangeShapeType="1" noTextEdit="1"/>
              </p:cNvSpPr>
              <p:nvPr/>
            </p:nvSpPr>
            <p:spPr>
              <a:xfrm>
                <a:off x="9301516" y="1644126"/>
                <a:ext cx="1081193" cy="708014"/>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9294655" y="2507730"/>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75" name="矩形 74"/>
              <p:cNvSpPr>
                <a:spLocks noRot="1" noChangeAspect="1" noMove="1" noResize="1" noEditPoints="1" noAdjustHandles="1" noChangeArrowheads="1" noChangeShapeType="1" noTextEdit="1"/>
              </p:cNvSpPr>
              <p:nvPr/>
            </p:nvSpPr>
            <p:spPr>
              <a:xfrm>
                <a:off x="9294655" y="2507730"/>
                <a:ext cx="1081193" cy="708014"/>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9309889" y="3360106"/>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76" name="矩形 75"/>
              <p:cNvSpPr>
                <a:spLocks noRot="1" noChangeAspect="1" noMove="1" noResize="1" noEditPoints="1" noAdjustHandles="1" noChangeArrowheads="1" noChangeShapeType="1" noTextEdit="1"/>
              </p:cNvSpPr>
              <p:nvPr/>
            </p:nvSpPr>
            <p:spPr>
              <a:xfrm>
                <a:off x="9309889" y="3360106"/>
                <a:ext cx="1081193" cy="708014"/>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9309889" y="4187940"/>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77" name="矩形 76"/>
              <p:cNvSpPr>
                <a:spLocks noRot="1" noChangeAspect="1" noMove="1" noResize="1" noEditPoints="1" noAdjustHandles="1" noChangeArrowheads="1" noChangeShapeType="1" noTextEdit="1"/>
              </p:cNvSpPr>
              <p:nvPr/>
            </p:nvSpPr>
            <p:spPr>
              <a:xfrm>
                <a:off x="9309889" y="4187940"/>
                <a:ext cx="1081193" cy="708014"/>
              </a:xfrm>
              <a:prstGeom prst="rect">
                <a:avLst/>
              </a:prstGeom>
              <a:blipFill rotWithShape="0">
                <a:blip r:embed="rId12"/>
                <a:stretch>
                  <a:fillRect/>
                </a:stretch>
              </a:blipFill>
            </p:spPr>
            <p:txBody>
              <a:bodyPr/>
              <a:lstStyle/>
              <a:p>
                <a:r>
                  <a:rPr lang="zh-CN" altLang="en-US">
                    <a:noFill/>
                  </a:rPr>
                  <a:t> </a:t>
                </a:r>
              </a:p>
            </p:txBody>
          </p:sp>
        </mc:Fallback>
      </mc:AlternateContent>
      <p:sp>
        <p:nvSpPr>
          <p:cNvPr id="90" name="矩形 89"/>
          <p:cNvSpPr/>
          <p:nvPr/>
        </p:nvSpPr>
        <p:spPr bwMode="auto">
          <a:xfrm>
            <a:off x="10277998" y="3279068"/>
            <a:ext cx="869292" cy="777354"/>
          </a:xfrm>
          <a:prstGeom prst="rect">
            <a:avLst/>
          </a:prstGeom>
          <a:solidFill>
            <a:schemeClr val="accent5">
              <a:lumMod val="75000"/>
            </a:schemeClr>
          </a:solidFill>
          <a:ln w="9525" cap="flat" cmpd="sng" algn="ctr">
            <a:solidFill>
              <a:srgbClr val="FFC7C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1" name="矩形 90"/>
          <p:cNvSpPr/>
          <p:nvPr/>
        </p:nvSpPr>
        <p:spPr bwMode="auto">
          <a:xfrm>
            <a:off x="10279462" y="2417984"/>
            <a:ext cx="869388" cy="777354"/>
          </a:xfrm>
          <a:prstGeom prst="rect">
            <a:avLst/>
          </a:prstGeom>
          <a:solidFill>
            <a:schemeClr val="accent5">
              <a:lumMod val="75000"/>
            </a:schemeClr>
          </a:solidFill>
          <a:ln w="9525" cap="flat" cmpd="sng" algn="ctr">
            <a:solidFill>
              <a:srgbClr val="FFC7C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2" name="矩形 91"/>
          <p:cNvSpPr/>
          <p:nvPr/>
        </p:nvSpPr>
        <p:spPr bwMode="auto">
          <a:xfrm>
            <a:off x="10271089" y="1583080"/>
            <a:ext cx="869388" cy="777354"/>
          </a:xfrm>
          <a:prstGeom prst="rect">
            <a:avLst/>
          </a:prstGeom>
          <a:solidFill>
            <a:schemeClr val="accent5">
              <a:lumMod val="75000"/>
            </a:schemeClr>
          </a:solidFill>
          <a:ln w="9525" cap="flat" cmpd="sng" algn="ctr">
            <a:solidFill>
              <a:schemeClr val="tx2">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3" name="矩形 92"/>
          <p:cNvSpPr/>
          <p:nvPr/>
        </p:nvSpPr>
        <p:spPr bwMode="auto">
          <a:xfrm>
            <a:off x="10286371" y="4113971"/>
            <a:ext cx="869292" cy="777354"/>
          </a:xfrm>
          <a:prstGeom prst="rect">
            <a:avLst/>
          </a:prstGeom>
          <a:solidFill>
            <a:schemeClr val="accent1">
              <a:lumMod val="75000"/>
            </a:schemeClr>
          </a:solidFill>
          <a:ln w="9525" cap="flat" cmpd="sng" algn="ctr">
            <a:solidFill>
              <a:srgbClr val="FFC7C7"/>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mc:AlternateContent xmlns:mc="http://schemas.openxmlformats.org/markup-compatibility/2006" xmlns:a14="http://schemas.microsoft.com/office/drawing/2010/main">
        <mc:Choice Requires="a14">
          <p:sp>
            <p:nvSpPr>
              <p:cNvPr id="94" name="矩形 93"/>
              <p:cNvSpPr/>
              <p:nvPr/>
            </p:nvSpPr>
            <p:spPr>
              <a:xfrm>
                <a:off x="10172047" y="1644126"/>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94" name="矩形 93"/>
              <p:cNvSpPr>
                <a:spLocks noRot="1" noChangeAspect="1" noMove="1" noResize="1" noEditPoints="1" noAdjustHandles="1" noChangeArrowheads="1" noChangeShapeType="1" noTextEdit="1"/>
              </p:cNvSpPr>
              <p:nvPr/>
            </p:nvSpPr>
            <p:spPr>
              <a:xfrm>
                <a:off x="10172047" y="1644126"/>
                <a:ext cx="1081193" cy="708014"/>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10165186" y="2507730"/>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95" name="矩形 94"/>
              <p:cNvSpPr>
                <a:spLocks noRot="1" noChangeAspect="1" noMove="1" noResize="1" noEditPoints="1" noAdjustHandles="1" noChangeArrowheads="1" noChangeShapeType="1" noTextEdit="1"/>
              </p:cNvSpPr>
              <p:nvPr/>
            </p:nvSpPr>
            <p:spPr>
              <a:xfrm>
                <a:off x="10165186" y="2507730"/>
                <a:ext cx="1081193" cy="708014"/>
              </a:xfrm>
              <a:prstGeom prst="rect">
                <a:avLst/>
              </a:prstGeom>
              <a:blipFill rotWithShape="0">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10180420" y="3360106"/>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96" name="矩形 95"/>
              <p:cNvSpPr>
                <a:spLocks noRot="1" noChangeAspect="1" noMove="1" noResize="1" noEditPoints="1" noAdjustHandles="1" noChangeArrowheads="1" noChangeShapeType="1" noTextEdit="1"/>
              </p:cNvSpPr>
              <p:nvPr/>
            </p:nvSpPr>
            <p:spPr>
              <a:xfrm>
                <a:off x="10180420" y="3360106"/>
                <a:ext cx="1081193" cy="708014"/>
              </a:xfrm>
              <a:prstGeom prst="rect">
                <a:avLst/>
              </a:prstGeom>
              <a:blipFill rotWithShape="0">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10180420" y="4187940"/>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97" name="矩形 96"/>
              <p:cNvSpPr>
                <a:spLocks noRot="1" noChangeAspect="1" noMove="1" noResize="1" noEditPoints="1" noAdjustHandles="1" noChangeArrowheads="1" noChangeShapeType="1" noTextEdit="1"/>
              </p:cNvSpPr>
              <p:nvPr/>
            </p:nvSpPr>
            <p:spPr>
              <a:xfrm>
                <a:off x="10180420" y="4187940"/>
                <a:ext cx="1081193" cy="708014"/>
              </a:xfrm>
              <a:prstGeom prst="rect">
                <a:avLst/>
              </a:prstGeom>
              <a:blipFill rotWithShape="0">
                <a:blip r:embed="rId16"/>
                <a:stretch>
                  <a:fillRect/>
                </a:stretch>
              </a:blipFill>
            </p:spPr>
            <p:txBody>
              <a:bodyPr/>
              <a:lstStyle/>
              <a:p>
                <a:r>
                  <a:rPr lang="zh-CN" altLang="en-US">
                    <a:noFill/>
                  </a:rPr>
                  <a:t> </a:t>
                </a:r>
              </a:p>
            </p:txBody>
          </p:sp>
        </mc:Fallback>
      </mc:AlternateContent>
      <p:sp>
        <p:nvSpPr>
          <p:cNvPr id="98" name="矩形 97"/>
          <p:cNvSpPr/>
          <p:nvPr/>
        </p:nvSpPr>
        <p:spPr bwMode="auto">
          <a:xfrm>
            <a:off x="11154381" y="3279068"/>
            <a:ext cx="869292" cy="777354"/>
          </a:xfrm>
          <a:prstGeom prst="rect">
            <a:avLst/>
          </a:prstGeom>
          <a:solidFill>
            <a:srgbClr val="92D050"/>
          </a:solidFill>
          <a:ln w="9525"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9" name="矩形 98"/>
          <p:cNvSpPr/>
          <p:nvPr/>
        </p:nvSpPr>
        <p:spPr bwMode="auto">
          <a:xfrm>
            <a:off x="11155845" y="2417984"/>
            <a:ext cx="869388" cy="777354"/>
          </a:xfrm>
          <a:prstGeom prst="rect">
            <a:avLst/>
          </a:prstGeom>
          <a:solidFill>
            <a:srgbClr val="92D050"/>
          </a:solidFill>
          <a:ln w="9525"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0" name="矩形 99"/>
          <p:cNvSpPr/>
          <p:nvPr/>
        </p:nvSpPr>
        <p:spPr bwMode="auto">
          <a:xfrm>
            <a:off x="11147472" y="1583080"/>
            <a:ext cx="869388" cy="777354"/>
          </a:xfrm>
          <a:prstGeom prst="rect">
            <a:avLst/>
          </a:prstGeom>
          <a:solidFill>
            <a:srgbClr val="92D050"/>
          </a:solidFill>
          <a:ln w="9525" cap="flat" cmpd="sng" algn="ctr">
            <a:solidFill>
              <a:schemeClr val="tx2">
                <a:lumMod val="20000"/>
                <a:lumOff val="8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1" name="矩形 100"/>
          <p:cNvSpPr/>
          <p:nvPr/>
        </p:nvSpPr>
        <p:spPr bwMode="auto">
          <a:xfrm>
            <a:off x="11162754" y="4113971"/>
            <a:ext cx="869292" cy="777354"/>
          </a:xfrm>
          <a:prstGeom prst="rect">
            <a:avLst/>
          </a:prstGeom>
          <a:solidFill>
            <a:srgbClr val="92D050"/>
          </a:solidFill>
          <a:ln w="9525" cap="flat" cmpd="sng" algn="ctr">
            <a:solidFill>
              <a:srgbClr val="92D05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mc:AlternateContent xmlns:mc="http://schemas.openxmlformats.org/markup-compatibility/2006" xmlns:a14="http://schemas.microsoft.com/office/drawing/2010/main">
        <mc:Choice Requires="a14">
          <p:sp>
            <p:nvSpPr>
              <p:cNvPr id="102" name="矩形 101"/>
              <p:cNvSpPr/>
              <p:nvPr/>
            </p:nvSpPr>
            <p:spPr>
              <a:xfrm>
                <a:off x="11048430" y="1644126"/>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102" name="矩形 101"/>
              <p:cNvSpPr>
                <a:spLocks noRot="1" noChangeAspect="1" noMove="1" noResize="1" noEditPoints="1" noAdjustHandles="1" noChangeArrowheads="1" noChangeShapeType="1" noTextEdit="1"/>
              </p:cNvSpPr>
              <p:nvPr/>
            </p:nvSpPr>
            <p:spPr>
              <a:xfrm>
                <a:off x="11048430" y="1644126"/>
                <a:ext cx="1081193" cy="708014"/>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11041569" y="2507730"/>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103" name="矩形 102"/>
              <p:cNvSpPr>
                <a:spLocks noRot="1" noChangeAspect="1" noMove="1" noResize="1" noEditPoints="1" noAdjustHandles="1" noChangeArrowheads="1" noChangeShapeType="1" noTextEdit="1"/>
              </p:cNvSpPr>
              <p:nvPr/>
            </p:nvSpPr>
            <p:spPr>
              <a:xfrm>
                <a:off x="11041569" y="2507730"/>
                <a:ext cx="1081193" cy="708014"/>
              </a:xfrm>
              <a:prstGeom prst="rect">
                <a:avLst/>
              </a:prstGeom>
              <a:blipFill rotWithShape="0">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11056803" y="3360106"/>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104" name="矩形 103"/>
              <p:cNvSpPr>
                <a:spLocks noRot="1" noChangeAspect="1" noMove="1" noResize="1" noEditPoints="1" noAdjustHandles="1" noChangeArrowheads="1" noChangeShapeType="1" noTextEdit="1"/>
              </p:cNvSpPr>
              <p:nvPr/>
            </p:nvSpPr>
            <p:spPr>
              <a:xfrm>
                <a:off x="11056803" y="3360106"/>
                <a:ext cx="1081193" cy="708014"/>
              </a:xfrm>
              <a:prstGeom prst="rect">
                <a:avLst/>
              </a:prstGeom>
              <a:blipFill rotWithShape="0">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11056803" y="4187940"/>
                <a:ext cx="1081193" cy="7080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𝑛</m:t>
                                  </m:r>
                                </m:sup>
                              </m:sSup>
                            </m:e>
                          </m:d>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i="1">
                                  <a:latin typeface="Cambria Math" panose="02040503050406030204" pitchFamily="18" charset="0"/>
                                </a:rPr>
                                <m:t>𝑗</m:t>
                              </m:r>
                            </m:sub>
                          </m:sSub>
                        </m:den>
                      </m:f>
                    </m:oMath>
                  </m:oMathPara>
                </a14:m>
                <a:endParaRPr lang="zh-CN" altLang="en-US"/>
              </a:p>
            </p:txBody>
          </p:sp>
        </mc:Choice>
        <mc:Fallback xmlns="">
          <p:sp>
            <p:nvSpPr>
              <p:cNvPr id="105" name="矩形 104"/>
              <p:cNvSpPr>
                <a:spLocks noRot="1" noChangeAspect="1" noMove="1" noResize="1" noEditPoints="1" noAdjustHandles="1" noChangeArrowheads="1" noChangeShapeType="1" noTextEdit="1"/>
              </p:cNvSpPr>
              <p:nvPr/>
            </p:nvSpPr>
            <p:spPr>
              <a:xfrm>
                <a:off x="11056803" y="4187940"/>
                <a:ext cx="1081193" cy="708014"/>
              </a:xfrm>
              <a:prstGeom prst="rect">
                <a:avLst/>
              </a:prstGeom>
              <a:blipFill rotWithShape="0">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294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p:nvPr/>
        </p:nvSpPr>
        <p:spPr bwMode="auto">
          <a:xfrm>
            <a:off x="5236425" y="1453097"/>
            <a:ext cx="1224136" cy="648072"/>
          </a:xfrm>
          <a:prstGeom prst="rightArrow">
            <a:avLst/>
          </a:prstGeom>
          <a:solidFill>
            <a:schemeClr val="accent1">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617" name="直接连接符 616"/>
          <p:cNvCxnSpPr/>
          <p:nvPr/>
        </p:nvCxnSpPr>
        <p:spPr bwMode="auto">
          <a:xfrm>
            <a:off x="6588108" y="908720"/>
            <a:ext cx="0" cy="25200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18" name="直接连接符 617"/>
          <p:cNvCxnSpPr/>
          <p:nvPr/>
        </p:nvCxnSpPr>
        <p:spPr bwMode="auto">
          <a:xfrm>
            <a:off x="11712608" y="908720"/>
            <a:ext cx="0" cy="25200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0" name="直接连接符 619"/>
          <p:cNvCxnSpPr/>
          <p:nvPr/>
        </p:nvCxnSpPr>
        <p:spPr bwMode="auto">
          <a:xfrm>
            <a:off x="6588108" y="342872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1" name="直接连接符 620"/>
          <p:cNvCxnSpPr/>
          <p:nvPr/>
        </p:nvCxnSpPr>
        <p:spPr bwMode="auto">
          <a:xfrm>
            <a:off x="11568151" y="342872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2" name="直接连接符 621"/>
          <p:cNvCxnSpPr/>
          <p:nvPr/>
        </p:nvCxnSpPr>
        <p:spPr bwMode="auto">
          <a:xfrm>
            <a:off x="6564127" y="90872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25" name="矩形 624"/>
          <p:cNvSpPr/>
          <p:nvPr/>
        </p:nvSpPr>
        <p:spPr bwMode="auto">
          <a:xfrm>
            <a:off x="8040303" y="1041779"/>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26" name="矩形 625"/>
          <p:cNvSpPr/>
          <p:nvPr/>
        </p:nvSpPr>
        <p:spPr bwMode="auto">
          <a:xfrm>
            <a:off x="6780151" y="980728"/>
            <a:ext cx="4860000" cy="4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27" name="矩形 626"/>
          <p:cNvSpPr/>
          <p:nvPr/>
        </p:nvSpPr>
        <p:spPr bwMode="auto">
          <a:xfrm>
            <a:off x="6840666" y="1041779"/>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28" name="矩形 627"/>
          <p:cNvSpPr/>
          <p:nvPr/>
        </p:nvSpPr>
        <p:spPr bwMode="auto">
          <a:xfrm>
            <a:off x="7128241" y="1041779"/>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29" name="矩形 628"/>
          <p:cNvSpPr/>
          <p:nvPr/>
        </p:nvSpPr>
        <p:spPr bwMode="auto">
          <a:xfrm>
            <a:off x="7416273" y="1041779"/>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30" name="矩形 629"/>
          <p:cNvSpPr/>
          <p:nvPr/>
        </p:nvSpPr>
        <p:spPr bwMode="auto">
          <a:xfrm>
            <a:off x="7704245" y="1041779"/>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31" name="矩形 630"/>
          <p:cNvSpPr/>
          <p:nvPr/>
        </p:nvSpPr>
        <p:spPr bwMode="auto">
          <a:xfrm>
            <a:off x="8327878" y="1041779"/>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32" name="矩形 631"/>
          <p:cNvSpPr/>
          <p:nvPr/>
        </p:nvSpPr>
        <p:spPr bwMode="auto">
          <a:xfrm>
            <a:off x="8615910" y="1041779"/>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633" name="矩形 632"/>
          <p:cNvSpPr/>
          <p:nvPr/>
        </p:nvSpPr>
        <p:spPr bwMode="auto">
          <a:xfrm>
            <a:off x="8903882" y="1041779"/>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88" name="椭圆 787"/>
          <p:cNvSpPr/>
          <p:nvPr/>
        </p:nvSpPr>
        <p:spPr bwMode="auto">
          <a:xfrm>
            <a:off x="7489701" y="3122808"/>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89" name="椭圆 788"/>
          <p:cNvSpPr/>
          <p:nvPr/>
        </p:nvSpPr>
        <p:spPr bwMode="auto">
          <a:xfrm>
            <a:off x="9127328" y="3122808"/>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90" name="椭圆 789"/>
          <p:cNvSpPr/>
          <p:nvPr/>
        </p:nvSpPr>
        <p:spPr bwMode="auto">
          <a:xfrm>
            <a:off x="10667887" y="3108771"/>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00" name="矩形 799"/>
          <p:cNvSpPr/>
          <p:nvPr/>
        </p:nvSpPr>
        <p:spPr bwMode="auto">
          <a:xfrm>
            <a:off x="10434312" y="1041779"/>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01" name="矩形 800"/>
          <p:cNvSpPr/>
          <p:nvPr/>
        </p:nvSpPr>
        <p:spPr bwMode="auto">
          <a:xfrm>
            <a:off x="9234675" y="1041779"/>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02" name="矩形 801"/>
          <p:cNvSpPr/>
          <p:nvPr/>
        </p:nvSpPr>
        <p:spPr bwMode="auto">
          <a:xfrm>
            <a:off x="9522250" y="1041779"/>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03" name="矩形 802"/>
          <p:cNvSpPr/>
          <p:nvPr/>
        </p:nvSpPr>
        <p:spPr bwMode="auto">
          <a:xfrm>
            <a:off x="9810282" y="1041779"/>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04" name="矩形 803"/>
          <p:cNvSpPr/>
          <p:nvPr/>
        </p:nvSpPr>
        <p:spPr bwMode="auto">
          <a:xfrm>
            <a:off x="10098254" y="1041779"/>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05" name="矩形 804"/>
          <p:cNvSpPr/>
          <p:nvPr/>
        </p:nvSpPr>
        <p:spPr bwMode="auto">
          <a:xfrm>
            <a:off x="10721887" y="1041779"/>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06" name="矩形 805"/>
          <p:cNvSpPr/>
          <p:nvPr/>
        </p:nvSpPr>
        <p:spPr bwMode="auto">
          <a:xfrm>
            <a:off x="11009919" y="1041779"/>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07" name="矩形 806"/>
          <p:cNvSpPr/>
          <p:nvPr/>
        </p:nvSpPr>
        <p:spPr bwMode="auto">
          <a:xfrm>
            <a:off x="11297891" y="1041779"/>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808" name="直接连接符 807"/>
          <p:cNvCxnSpPr/>
          <p:nvPr/>
        </p:nvCxnSpPr>
        <p:spPr bwMode="auto">
          <a:xfrm>
            <a:off x="11568608" y="894075"/>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09" name="矩形 808"/>
          <p:cNvSpPr/>
          <p:nvPr/>
        </p:nvSpPr>
        <p:spPr bwMode="auto">
          <a:xfrm>
            <a:off x="8040768" y="154583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0" name="矩形 809"/>
          <p:cNvSpPr/>
          <p:nvPr/>
        </p:nvSpPr>
        <p:spPr bwMode="auto">
          <a:xfrm>
            <a:off x="6780616" y="1484784"/>
            <a:ext cx="4860000" cy="4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1" name="矩形 810"/>
          <p:cNvSpPr/>
          <p:nvPr/>
        </p:nvSpPr>
        <p:spPr bwMode="auto">
          <a:xfrm>
            <a:off x="6841131" y="154583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2" name="矩形 811"/>
          <p:cNvSpPr/>
          <p:nvPr/>
        </p:nvSpPr>
        <p:spPr bwMode="auto">
          <a:xfrm>
            <a:off x="7128706" y="154583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3" name="矩形 812"/>
          <p:cNvSpPr/>
          <p:nvPr/>
        </p:nvSpPr>
        <p:spPr bwMode="auto">
          <a:xfrm>
            <a:off x="7416738" y="154583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4" name="矩形 813"/>
          <p:cNvSpPr/>
          <p:nvPr/>
        </p:nvSpPr>
        <p:spPr bwMode="auto">
          <a:xfrm>
            <a:off x="7704710" y="154583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5" name="矩形 814"/>
          <p:cNvSpPr/>
          <p:nvPr/>
        </p:nvSpPr>
        <p:spPr bwMode="auto">
          <a:xfrm>
            <a:off x="8328343" y="154583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6" name="矩形 815"/>
          <p:cNvSpPr/>
          <p:nvPr/>
        </p:nvSpPr>
        <p:spPr bwMode="auto">
          <a:xfrm>
            <a:off x="8616375" y="154583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7" name="矩形 816"/>
          <p:cNvSpPr/>
          <p:nvPr/>
        </p:nvSpPr>
        <p:spPr bwMode="auto">
          <a:xfrm>
            <a:off x="8904347" y="154583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8" name="矩形 817"/>
          <p:cNvSpPr/>
          <p:nvPr/>
        </p:nvSpPr>
        <p:spPr bwMode="auto">
          <a:xfrm>
            <a:off x="10434777" y="154583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19" name="矩形 818"/>
          <p:cNvSpPr/>
          <p:nvPr/>
        </p:nvSpPr>
        <p:spPr bwMode="auto">
          <a:xfrm>
            <a:off x="9235140" y="154583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0" name="矩形 819"/>
          <p:cNvSpPr/>
          <p:nvPr/>
        </p:nvSpPr>
        <p:spPr bwMode="auto">
          <a:xfrm>
            <a:off x="9522715" y="154583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1" name="矩形 820"/>
          <p:cNvSpPr/>
          <p:nvPr/>
        </p:nvSpPr>
        <p:spPr bwMode="auto">
          <a:xfrm>
            <a:off x="9810747" y="154583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2" name="矩形 821"/>
          <p:cNvSpPr/>
          <p:nvPr/>
        </p:nvSpPr>
        <p:spPr bwMode="auto">
          <a:xfrm>
            <a:off x="10098719" y="154583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3" name="矩形 822"/>
          <p:cNvSpPr/>
          <p:nvPr/>
        </p:nvSpPr>
        <p:spPr bwMode="auto">
          <a:xfrm>
            <a:off x="10722352" y="154583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4" name="矩形 823"/>
          <p:cNvSpPr/>
          <p:nvPr/>
        </p:nvSpPr>
        <p:spPr bwMode="auto">
          <a:xfrm>
            <a:off x="11010384" y="154583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5" name="矩形 824"/>
          <p:cNvSpPr/>
          <p:nvPr/>
        </p:nvSpPr>
        <p:spPr bwMode="auto">
          <a:xfrm>
            <a:off x="11298356" y="154583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6" name="矩形 825"/>
          <p:cNvSpPr/>
          <p:nvPr/>
        </p:nvSpPr>
        <p:spPr bwMode="auto">
          <a:xfrm>
            <a:off x="8040768" y="2049939"/>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7" name="矩形 826"/>
          <p:cNvSpPr/>
          <p:nvPr/>
        </p:nvSpPr>
        <p:spPr bwMode="auto">
          <a:xfrm>
            <a:off x="6780616" y="1988888"/>
            <a:ext cx="4860000" cy="4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8" name="矩形 827"/>
          <p:cNvSpPr/>
          <p:nvPr/>
        </p:nvSpPr>
        <p:spPr bwMode="auto">
          <a:xfrm>
            <a:off x="6841131" y="2049939"/>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29" name="矩形 828"/>
          <p:cNvSpPr/>
          <p:nvPr/>
        </p:nvSpPr>
        <p:spPr bwMode="auto">
          <a:xfrm>
            <a:off x="7128706" y="2049939"/>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0" name="矩形 829"/>
          <p:cNvSpPr/>
          <p:nvPr/>
        </p:nvSpPr>
        <p:spPr bwMode="auto">
          <a:xfrm>
            <a:off x="7416738" y="2049939"/>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1" name="矩形 830"/>
          <p:cNvSpPr/>
          <p:nvPr/>
        </p:nvSpPr>
        <p:spPr bwMode="auto">
          <a:xfrm>
            <a:off x="7704710" y="2049939"/>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2" name="矩形 831"/>
          <p:cNvSpPr/>
          <p:nvPr/>
        </p:nvSpPr>
        <p:spPr bwMode="auto">
          <a:xfrm>
            <a:off x="8328343" y="2049939"/>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3" name="矩形 832"/>
          <p:cNvSpPr/>
          <p:nvPr/>
        </p:nvSpPr>
        <p:spPr bwMode="auto">
          <a:xfrm>
            <a:off x="8616375" y="2049939"/>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4" name="矩形 833"/>
          <p:cNvSpPr/>
          <p:nvPr/>
        </p:nvSpPr>
        <p:spPr bwMode="auto">
          <a:xfrm>
            <a:off x="8904347" y="2049939"/>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5" name="矩形 834"/>
          <p:cNvSpPr/>
          <p:nvPr/>
        </p:nvSpPr>
        <p:spPr bwMode="auto">
          <a:xfrm>
            <a:off x="10434777" y="2049939"/>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6" name="矩形 835"/>
          <p:cNvSpPr/>
          <p:nvPr/>
        </p:nvSpPr>
        <p:spPr bwMode="auto">
          <a:xfrm>
            <a:off x="9235140" y="2049939"/>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7" name="矩形 836"/>
          <p:cNvSpPr/>
          <p:nvPr/>
        </p:nvSpPr>
        <p:spPr bwMode="auto">
          <a:xfrm>
            <a:off x="9522715" y="2049939"/>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8" name="矩形 837"/>
          <p:cNvSpPr/>
          <p:nvPr/>
        </p:nvSpPr>
        <p:spPr bwMode="auto">
          <a:xfrm>
            <a:off x="9810747" y="2049939"/>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39" name="矩形 838"/>
          <p:cNvSpPr/>
          <p:nvPr/>
        </p:nvSpPr>
        <p:spPr bwMode="auto">
          <a:xfrm>
            <a:off x="10098719" y="2049939"/>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0" name="矩形 839"/>
          <p:cNvSpPr/>
          <p:nvPr/>
        </p:nvSpPr>
        <p:spPr bwMode="auto">
          <a:xfrm>
            <a:off x="10722352" y="2049939"/>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1" name="矩形 840"/>
          <p:cNvSpPr/>
          <p:nvPr/>
        </p:nvSpPr>
        <p:spPr bwMode="auto">
          <a:xfrm>
            <a:off x="11010384" y="2049939"/>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2" name="矩形 841"/>
          <p:cNvSpPr/>
          <p:nvPr/>
        </p:nvSpPr>
        <p:spPr bwMode="auto">
          <a:xfrm>
            <a:off x="11298356" y="2049939"/>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3" name="矩形 842"/>
          <p:cNvSpPr/>
          <p:nvPr/>
        </p:nvSpPr>
        <p:spPr bwMode="auto">
          <a:xfrm>
            <a:off x="8040768" y="2553947"/>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4" name="矩形 843"/>
          <p:cNvSpPr/>
          <p:nvPr/>
        </p:nvSpPr>
        <p:spPr bwMode="auto">
          <a:xfrm>
            <a:off x="6780616" y="2492896"/>
            <a:ext cx="4860000" cy="4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5" name="矩形 844"/>
          <p:cNvSpPr/>
          <p:nvPr/>
        </p:nvSpPr>
        <p:spPr bwMode="auto">
          <a:xfrm>
            <a:off x="6841131" y="2553947"/>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6" name="矩形 845"/>
          <p:cNvSpPr/>
          <p:nvPr/>
        </p:nvSpPr>
        <p:spPr bwMode="auto">
          <a:xfrm>
            <a:off x="7128706" y="2553947"/>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7" name="矩形 846"/>
          <p:cNvSpPr/>
          <p:nvPr/>
        </p:nvSpPr>
        <p:spPr bwMode="auto">
          <a:xfrm>
            <a:off x="7416738" y="2553947"/>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8" name="矩形 847"/>
          <p:cNvSpPr/>
          <p:nvPr/>
        </p:nvSpPr>
        <p:spPr bwMode="auto">
          <a:xfrm>
            <a:off x="7704710" y="2553947"/>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49" name="矩形 848"/>
          <p:cNvSpPr/>
          <p:nvPr/>
        </p:nvSpPr>
        <p:spPr bwMode="auto">
          <a:xfrm>
            <a:off x="8328343" y="2553947"/>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0" name="矩形 849"/>
          <p:cNvSpPr/>
          <p:nvPr/>
        </p:nvSpPr>
        <p:spPr bwMode="auto">
          <a:xfrm>
            <a:off x="8616375" y="2553947"/>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1" name="矩形 850"/>
          <p:cNvSpPr/>
          <p:nvPr/>
        </p:nvSpPr>
        <p:spPr bwMode="auto">
          <a:xfrm>
            <a:off x="8904347" y="2553947"/>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2" name="矩形 851"/>
          <p:cNvSpPr/>
          <p:nvPr/>
        </p:nvSpPr>
        <p:spPr bwMode="auto">
          <a:xfrm>
            <a:off x="10434777" y="2553947"/>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3" name="矩形 852"/>
          <p:cNvSpPr/>
          <p:nvPr/>
        </p:nvSpPr>
        <p:spPr bwMode="auto">
          <a:xfrm>
            <a:off x="9235140" y="2553947"/>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4" name="矩形 853"/>
          <p:cNvSpPr/>
          <p:nvPr/>
        </p:nvSpPr>
        <p:spPr bwMode="auto">
          <a:xfrm>
            <a:off x="9522715" y="2553947"/>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5" name="矩形 854"/>
          <p:cNvSpPr/>
          <p:nvPr/>
        </p:nvSpPr>
        <p:spPr bwMode="auto">
          <a:xfrm>
            <a:off x="9810747" y="2553947"/>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6" name="矩形 855"/>
          <p:cNvSpPr/>
          <p:nvPr/>
        </p:nvSpPr>
        <p:spPr bwMode="auto">
          <a:xfrm>
            <a:off x="10098719" y="2553947"/>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7" name="矩形 856"/>
          <p:cNvSpPr/>
          <p:nvPr/>
        </p:nvSpPr>
        <p:spPr bwMode="auto">
          <a:xfrm>
            <a:off x="10722352" y="2553947"/>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8" name="矩形 857"/>
          <p:cNvSpPr/>
          <p:nvPr/>
        </p:nvSpPr>
        <p:spPr bwMode="auto">
          <a:xfrm>
            <a:off x="11010384" y="2553947"/>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59" name="矩形 858"/>
          <p:cNvSpPr/>
          <p:nvPr/>
        </p:nvSpPr>
        <p:spPr bwMode="auto">
          <a:xfrm>
            <a:off x="11298356" y="2553947"/>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7" name="标题 4"/>
          <p:cNvSpPr>
            <a:spLocks noGrp="1"/>
          </p:cNvSpPr>
          <p:nvPr>
            <p:ph type="title"/>
          </p:nvPr>
        </p:nvSpPr>
        <p:spPr>
          <a:xfrm>
            <a:off x="0" y="0"/>
            <a:ext cx="11997267" cy="1079500"/>
          </a:xfrm>
        </p:spPr>
        <p:txBody>
          <a:bodyPr/>
          <a:lstStyle/>
          <a:p>
            <a:r>
              <a:rPr lang="en-US" altLang="zh-CN"/>
              <a:t>Implicit Operator Storage</a:t>
            </a:r>
            <a:endParaRPr lang="zh-CN" altLang="en-US"/>
          </a:p>
        </p:txBody>
      </p:sp>
      <p:pic>
        <p:nvPicPr>
          <p:cNvPr id="88" name="图片 87"/>
          <p:cNvPicPr>
            <a:picLocks noChangeAspect="1"/>
          </p:cNvPicPr>
          <p:nvPr/>
        </p:nvPicPr>
        <p:blipFill>
          <a:blip r:embed="rId3"/>
          <a:stretch>
            <a:fillRect/>
          </a:stretch>
        </p:blipFill>
        <p:spPr>
          <a:xfrm>
            <a:off x="777710" y="4703498"/>
            <a:ext cx="2680539" cy="1745393"/>
          </a:xfrm>
          <a:prstGeom prst="rect">
            <a:avLst/>
          </a:prstGeom>
        </p:spPr>
      </p:pic>
      <p:sp>
        <p:nvSpPr>
          <p:cNvPr id="2" name="矩形 1"/>
          <p:cNvSpPr/>
          <p:nvPr/>
        </p:nvSpPr>
        <p:spPr>
          <a:xfrm>
            <a:off x="6600703" y="244481"/>
            <a:ext cx="3690434" cy="400110"/>
          </a:xfrm>
          <a:prstGeom prst="rect">
            <a:avLst/>
          </a:prstGeom>
          <a:ln w="6350">
            <a:solidFill>
              <a:schemeClr val="tx1"/>
            </a:solidFill>
          </a:ln>
        </p:spPr>
        <p:txBody>
          <a:bodyPr wrap="none">
            <a:spAutoFit/>
          </a:bodyPr>
          <a:lstStyle/>
          <a:p>
            <a:r>
              <a:rPr lang="en-US" altLang="zh-CN" sz="2000" b="1">
                <a:solidFill>
                  <a:schemeClr val="tx2"/>
                </a:solidFill>
                <a:latin typeface="Monospace"/>
              </a:rPr>
              <a:t> matrix-by-blocks structure</a:t>
            </a:r>
            <a:endParaRPr lang="zh-CN" altLang="en-US" sz="2000" b="1">
              <a:solidFill>
                <a:schemeClr val="tx2"/>
              </a:solidFill>
            </a:endParaRPr>
          </a:p>
        </p:txBody>
      </p:sp>
      <p:cxnSp>
        <p:nvCxnSpPr>
          <p:cNvPr id="90" name="直接连接符 89"/>
          <p:cNvCxnSpPr/>
          <p:nvPr/>
        </p:nvCxnSpPr>
        <p:spPr bwMode="auto">
          <a:xfrm>
            <a:off x="328390" y="1079500"/>
            <a:ext cx="0" cy="43200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1" name="直接连接符 90"/>
          <p:cNvCxnSpPr/>
          <p:nvPr/>
        </p:nvCxnSpPr>
        <p:spPr bwMode="auto">
          <a:xfrm flipH="1">
            <a:off x="4871864" y="1102227"/>
            <a:ext cx="0" cy="432000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2" name="直接连接符 91"/>
          <p:cNvCxnSpPr/>
          <p:nvPr/>
        </p:nvCxnSpPr>
        <p:spPr bwMode="auto">
          <a:xfrm>
            <a:off x="4720250" y="1102227"/>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直接连接符 92"/>
          <p:cNvCxnSpPr/>
          <p:nvPr/>
        </p:nvCxnSpPr>
        <p:spPr bwMode="auto">
          <a:xfrm>
            <a:off x="319904" y="5422227"/>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4" name="直接连接符 93"/>
          <p:cNvCxnSpPr/>
          <p:nvPr/>
        </p:nvCxnSpPr>
        <p:spPr bwMode="auto">
          <a:xfrm>
            <a:off x="4727864" y="5432925"/>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5" name="直接连接符 94"/>
          <p:cNvCxnSpPr/>
          <p:nvPr/>
        </p:nvCxnSpPr>
        <p:spPr bwMode="auto">
          <a:xfrm>
            <a:off x="304409" y="1079500"/>
            <a:ext cx="144000" cy="0"/>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96" name="组合 95"/>
          <p:cNvGrpSpPr/>
          <p:nvPr/>
        </p:nvGrpSpPr>
        <p:grpSpPr>
          <a:xfrm>
            <a:off x="492319" y="1168460"/>
            <a:ext cx="396000" cy="396000"/>
            <a:chOff x="1847528" y="1074794"/>
            <a:chExt cx="1260000" cy="1332000"/>
          </a:xfrm>
        </p:grpSpPr>
        <p:sp>
          <p:nvSpPr>
            <p:cNvPr id="97" name="矩形 96"/>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8" name="矩形 97"/>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9" name="矩形 98"/>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0" name="矩形 99"/>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1" name="矩形 100"/>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2" name="矩形 101"/>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3" name="矩形 102"/>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4" name="矩形 103"/>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5" name="矩形 104"/>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6" name="矩形 105"/>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7" name="矩形 106"/>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8" name="矩形 107"/>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9" name="矩形 108"/>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10" name="矩形 109"/>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11" name="矩形 110"/>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12" name="矩形 111"/>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13" name="矩形 112"/>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sp>
        <p:nvSpPr>
          <p:cNvPr id="258" name="椭圆 257"/>
          <p:cNvSpPr/>
          <p:nvPr/>
        </p:nvSpPr>
        <p:spPr bwMode="auto">
          <a:xfrm>
            <a:off x="3418912" y="4045779"/>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59" name="椭圆 258"/>
          <p:cNvSpPr/>
          <p:nvPr/>
        </p:nvSpPr>
        <p:spPr bwMode="auto">
          <a:xfrm>
            <a:off x="3653847" y="4293096"/>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60" name="椭圆 259"/>
          <p:cNvSpPr/>
          <p:nvPr/>
        </p:nvSpPr>
        <p:spPr bwMode="auto">
          <a:xfrm>
            <a:off x="3948271" y="4557350"/>
            <a:ext cx="108000" cy="108000"/>
          </a:xfrm>
          <a:prstGeom prst="ellipse">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nvGrpSpPr>
          <p:cNvPr id="273" name="组合 272"/>
          <p:cNvGrpSpPr/>
          <p:nvPr/>
        </p:nvGrpSpPr>
        <p:grpSpPr>
          <a:xfrm>
            <a:off x="986342" y="1653939"/>
            <a:ext cx="396000" cy="396000"/>
            <a:chOff x="1847528" y="1074794"/>
            <a:chExt cx="1260000" cy="1332000"/>
          </a:xfrm>
        </p:grpSpPr>
        <p:sp>
          <p:nvSpPr>
            <p:cNvPr id="274" name="矩形 273"/>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5" name="矩形 274"/>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6" name="矩形 275"/>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7" name="矩形 276"/>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8" name="矩形 277"/>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79" name="矩形 278"/>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0" name="矩形 279"/>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1" name="矩形 280"/>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2" name="矩形 281"/>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3" name="矩形 282"/>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4" name="矩形 283"/>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5" name="矩形 284"/>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6" name="矩形 285"/>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7" name="矩形 286"/>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8" name="矩形 287"/>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89" name="矩形 288"/>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0" name="矩形 289"/>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291" name="组合 290"/>
          <p:cNvGrpSpPr/>
          <p:nvPr/>
        </p:nvGrpSpPr>
        <p:grpSpPr>
          <a:xfrm>
            <a:off x="1467705" y="2136960"/>
            <a:ext cx="396000" cy="396000"/>
            <a:chOff x="1847528" y="1074794"/>
            <a:chExt cx="1260000" cy="1332000"/>
          </a:xfrm>
        </p:grpSpPr>
        <p:sp>
          <p:nvSpPr>
            <p:cNvPr id="292" name="矩形 291"/>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3" name="矩形 292"/>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4" name="矩形 293"/>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5" name="矩形 294"/>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6" name="矩形 295"/>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7" name="矩形 296"/>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8" name="矩形 297"/>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299" name="矩形 298"/>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0" name="矩形 299"/>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1" name="矩形 300"/>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2" name="矩形 301"/>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3" name="矩形 302"/>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4" name="矩形 303"/>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5" name="矩形 304"/>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6" name="矩形 305"/>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7" name="矩形 306"/>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08" name="矩形 307"/>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09" name="组合 308"/>
          <p:cNvGrpSpPr/>
          <p:nvPr/>
        </p:nvGrpSpPr>
        <p:grpSpPr>
          <a:xfrm>
            <a:off x="1982348" y="2630178"/>
            <a:ext cx="396000" cy="396000"/>
            <a:chOff x="1847528" y="1074794"/>
            <a:chExt cx="1260000" cy="1332000"/>
          </a:xfrm>
        </p:grpSpPr>
        <p:sp>
          <p:nvSpPr>
            <p:cNvPr id="310" name="矩形 309"/>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1" name="矩形 310"/>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2" name="矩形 311"/>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3" name="矩形 312"/>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4" name="矩形 313"/>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5" name="矩形 314"/>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6" name="矩形 315"/>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7" name="矩形 316"/>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8" name="矩形 317"/>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19" name="矩形 318"/>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0" name="矩形 319"/>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1" name="矩形 320"/>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2" name="矩形 321"/>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3" name="矩形 322"/>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4" name="矩形 323"/>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5" name="矩形 324"/>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6" name="矩形 325"/>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27" name="组合 326"/>
          <p:cNvGrpSpPr/>
          <p:nvPr/>
        </p:nvGrpSpPr>
        <p:grpSpPr>
          <a:xfrm>
            <a:off x="2429677" y="3090038"/>
            <a:ext cx="396000" cy="396000"/>
            <a:chOff x="1847528" y="1074794"/>
            <a:chExt cx="1260000" cy="1332000"/>
          </a:xfrm>
        </p:grpSpPr>
        <p:sp>
          <p:nvSpPr>
            <p:cNvPr id="328" name="矩形 327"/>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29" name="矩形 328"/>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0" name="矩形 329"/>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1" name="矩形 330"/>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2" name="矩形 331"/>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3" name="矩形 332"/>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4" name="矩形 333"/>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5" name="矩形 334"/>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6" name="矩形 335"/>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7" name="矩形 336"/>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8" name="矩形 337"/>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39" name="矩形 338"/>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0" name="矩形 339"/>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1" name="矩形 340"/>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2" name="矩形 341"/>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3" name="矩形 342"/>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4" name="矩形 343"/>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45" name="组合 344"/>
          <p:cNvGrpSpPr/>
          <p:nvPr/>
        </p:nvGrpSpPr>
        <p:grpSpPr>
          <a:xfrm>
            <a:off x="2927173" y="3584718"/>
            <a:ext cx="396000" cy="396000"/>
            <a:chOff x="1847528" y="1074794"/>
            <a:chExt cx="1260000" cy="1332000"/>
          </a:xfrm>
        </p:grpSpPr>
        <p:sp>
          <p:nvSpPr>
            <p:cNvPr id="346" name="矩形 345"/>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7" name="矩形 346"/>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8" name="矩形 347"/>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49" name="矩形 348"/>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0" name="矩形 349"/>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1" name="矩形 350"/>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2" name="矩形 351"/>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3" name="矩形 352"/>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4" name="矩形 353"/>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5" name="矩形 354"/>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6" name="矩形 355"/>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7" name="矩形 356"/>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8" name="矩形 357"/>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59" name="矩形 358"/>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0" name="矩形 359"/>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1" name="矩形 360"/>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2" name="矩形 361"/>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63" name="组合 362"/>
          <p:cNvGrpSpPr/>
          <p:nvPr/>
        </p:nvGrpSpPr>
        <p:grpSpPr>
          <a:xfrm>
            <a:off x="1467705" y="1657916"/>
            <a:ext cx="396000" cy="396000"/>
            <a:chOff x="1847528" y="1074794"/>
            <a:chExt cx="1260000" cy="1332000"/>
          </a:xfrm>
        </p:grpSpPr>
        <p:sp>
          <p:nvSpPr>
            <p:cNvPr id="364" name="矩形 363"/>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5" name="矩形 364"/>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6" name="矩形 365"/>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7" name="矩形 366"/>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8" name="矩形 367"/>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69" name="矩形 368"/>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0" name="矩形 369"/>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1" name="矩形 370"/>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2" name="矩形 371"/>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3" name="矩形 372"/>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4" name="矩形 373"/>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5" name="矩形 374"/>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6" name="矩形 375"/>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7" name="矩形 376"/>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8" name="矩形 377"/>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79" name="矩形 378"/>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0" name="矩形 379"/>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81" name="组合 380"/>
          <p:cNvGrpSpPr/>
          <p:nvPr/>
        </p:nvGrpSpPr>
        <p:grpSpPr>
          <a:xfrm>
            <a:off x="969721" y="2132930"/>
            <a:ext cx="396000" cy="396000"/>
            <a:chOff x="1847528" y="1074794"/>
            <a:chExt cx="1260000" cy="1332000"/>
          </a:xfrm>
        </p:grpSpPr>
        <p:sp>
          <p:nvSpPr>
            <p:cNvPr id="382" name="矩形 381"/>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3" name="矩形 382"/>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4" name="矩形 383"/>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5" name="矩形 384"/>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6" name="矩形 385"/>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7" name="矩形 386"/>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8" name="矩形 387"/>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89" name="矩形 388"/>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0" name="矩形 389"/>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1" name="矩形 390"/>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2" name="矩形 391"/>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3" name="矩形 392"/>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4" name="矩形 393"/>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5" name="矩形 394"/>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6" name="矩形 395"/>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7" name="矩形 396"/>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398" name="矩形 397"/>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399" name="组合 398"/>
          <p:cNvGrpSpPr/>
          <p:nvPr/>
        </p:nvGrpSpPr>
        <p:grpSpPr>
          <a:xfrm>
            <a:off x="1981756" y="2136346"/>
            <a:ext cx="396000" cy="396000"/>
            <a:chOff x="1847528" y="1074794"/>
            <a:chExt cx="1260000" cy="1332000"/>
          </a:xfrm>
        </p:grpSpPr>
        <p:sp>
          <p:nvSpPr>
            <p:cNvPr id="400" name="矩形 399"/>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1" name="矩形 400"/>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2" name="矩形 401"/>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3" name="矩形 402"/>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4" name="矩形 403"/>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5" name="矩形 404"/>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6" name="矩形 405"/>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7" name="矩形 406"/>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8" name="矩形 407"/>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09" name="矩形 408"/>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0" name="矩形 409"/>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1" name="矩形 410"/>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2" name="矩形 411"/>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3" name="矩形 412"/>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4" name="矩形 413"/>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5" name="矩形 414"/>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6" name="矩形 415"/>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17" name="组合 416"/>
          <p:cNvGrpSpPr/>
          <p:nvPr/>
        </p:nvGrpSpPr>
        <p:grpSpPr>
          <a:xfrm>
            <a:off x="4134884" y="4780570"/>
            <a:ext cx="396000" cy="396000"/>
            <a:chOff x="1847528" y="1074794"/>
            <a:chExt cx="1260000" cy="1332000"/>
          </a:xfrm>
        </p:grpSpPr>
        <p:sp>
          <p:nvSpPr>
            <p:cNvPr id="418" name="矩形 417"/>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19" name="矩形 418"/>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0" name="矩形 419"/>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1" name="矩形 420"/>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2" name="矩形 421"/>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3" name="矩形 422"/>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4" name="矩形 423"/>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5" name="矩形 424"/>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6" name="矩形 425"/>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7" name="矩形 426"/>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8" name="矩形 427"/>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29" name="矩形 428"/>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0" name="矩形 429"/>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1" name="矩形 430"/>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2" name="矩形 431"/>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3" name="矩形 432"/>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4" name="矩形 433"/>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36" name="组合 435"/>
          <p:cNvGrpSpPr/>
          <p:nvPr/>
        </p:nvGrpSpPr>
        <p:grpSpPr>
          <a:xfrm>
            <a:off x="1982738" y="3589192"/>
            <a:ext cx="396000" cy="396000"/>
            <a:chOff x="1847528" y="1074794"/>
            <a:chExt cx="1260000" cy="1332000"/>
          </a:xfrm>
        </p:grpSpPr>
        <p:sp>
          <p:nvSpPr>
            <p:cNvPr id="437" name="矩形 436"/>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8" name="矩形 437"/>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39" name="矩形 438"/>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0" name="矩形 439"/>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1" name="矩形 440"/>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2" name="矩形 441"/>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3" name="矩形 442"/>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4" name="矩形 443"/>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5" name="矩形 444"/>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6" name="矩形 445"/>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7" name="矩形 446"/>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8" name="矩形 447"/>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49" name="矩形 448"/>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0" name="矩形 449"/>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1" name="矩形 450"/>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2" name="矩形 451"/>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3" name="矩形 452"/>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54" name="组合 453"/>
          <p:cNvGrpSpPr/>
          <p:nvPr/>
        </p:nvGrpSpPr>
        <p:grpSpPr>
          <a:xfrm>
            <a:off x="2907484" y="2643979"/>
            <a:ext cx="396000" cy="396000"/>
            <a:chOff x="1847528" y="1074794"/>
            <a:chExt cx="1260000" cy="1332000"/>
          </a:xfrm>
        </p:grpSpPr>
        <p:sp>
          <p:nvSpPr>
            <p:cNvPr id="455" name="矩形 454"/>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6" name="矩形 455"/>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7" name="矩形 456"/>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8" name="矩形 457"/>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59" name="矩形 458"/>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0" name="矩形 459"/>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1" name="矩形 460"/>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2" name="矩形 461"/>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3" name="矩形 462"/>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4" name="矩形 463"/>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5" name="矩形 464"/>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6" name="矩形 465"/>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7" name="矩形 466"/>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8" name="矩形 467"/>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69" name="矩形 468"/>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0" name="矩形 469"/>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1" name="矩形 470"/>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72" name="组合 471"/>
          <p:cNvGrpSpPr/>
          <p:nvPr/>
        </p:nvGrpSpPr>
        <p:grpSpPr>
          <a:xfrm>
            <a:off x="4153903" y="4247496"/>
            <a:ext cx="396000" cy="396000"/>
            <a:chOff x="1847528" y="1074794"/>
            <a:chExt cx="1260000" cy="1332000"/>
          </a:xfrm>
        </p:grpSpPr>
        <p:sp>
          <p:nvSpPr>
            <p:cNvPr id="473" name="矩形 472"/>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4" name="矩形 473"/>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5" name="矩形 474"/>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6" name="矩形 475"/>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7" name="矩形 476"/>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8" name="矩形 477"/>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79" name="矩形 478"/>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0" name="矩形 479"/>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1" name="矩形 480"/>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2" name="矩形 481"/>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3" name="矩形 482"/>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4" name="矩形 483"/>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5" name="矩形 484"/>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6" name="矩形 485"/>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7" name="矩形 486"/>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8" name="矩形 487"/>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89" name="矩形 488"/>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90" name="组合 489"/>
          <p:cNvGrpSpPr/>
          <p:nvPr/>
        </p:nvGrpSpPr>
        <p:grpSpPr>
          <a:xfrm>
            <a:off x="1466287" y="2630178"/>
            <a:ext cx="396000" cy="396000"/>
            <a:chOff x="1847528" y="1074794"/>
            <a:chExt cx="1260000" cy="1332000"/>
          </a:xfrm>
        </p:grpSpPr>
        <p:sp>
          <p:nvSpPr>
            <p:cNvPr id="491" name="矩形 490"/>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2" name="矩形 491"/>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3" name="矩形 492"/>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4" name="矩形 493"/>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5" name="矩形 494"/>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6" name="矩形 495"/>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7" name="矩形 496"/>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8" name="矩形 497"/>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499" name="矩形 498"/>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0" name="矩形 499"/>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1" name="矩形 500"/>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2" name="矩形 501"/>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3" name="矩形 502"/>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4" name="矩形 503"/>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5" name="矩形 504"/>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6" name="矩形 505"/>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07" name="矩形 506"/>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508" name="组合 507"/>
          <p:cNvGrpSpPr/>
          <p:nvPr/>
        </p:nvGrpSpPr>
        <p:grpSpPr>
          <a:xfrm>
            <a:off x="3462286" y="3582470"/>
            <a:ext cx="396000" cy="396000"/>
            <a:chOff x="1847528" y="1074794"/>
            <a:chExt cx="1260000" cy="1332000"/>
          </a:xfrm>
        </p:grpSpPr>
        <p:sp>
          <p:nvSpPr>
            <p:cNvPr id="509" name="矩形 508"/>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0" name="矩形 509"/>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1" name="矩形 510"/>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2" name="矩形 511"/>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3" name="矩形 512"/>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4" name="矩形 513"/>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5" name="矩形 514"/>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6" name="矩形 515"/>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7" name="矩形 516"/>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8" name="矩形 517"/>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19" name="矩形 518"/>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20" name="矩形 519"/>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21" name="矩形 520"/>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22" name="矩形 521"/>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23" name="矩形 522"/>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24" name="矩形 523"/>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25" name="矩形 524"/>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526" name="组合 525"/>
          <p:cNvGrpSpPr/>
          <p:nvPr/>
        </p:nvGrpSpPr>
        <p:grpSpPr>
          <a:xfrm>
            <a:off x="3550034" y="4780570"/>
            <a:ext cx="396000" cy="396000"/>
            <a:chOff x="1847528" y="1074794"/>
            <a:chExt cx="1260000" cy="1332000"/>
          </a:xfrm>
        </p:grpSpPr>
        <p:sp>
          <p:nvSpPr>
            <p:cNvPr id="527" name="矩形 526"/>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28" name="矩形 527"/>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29" name="矩形 528"/>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0" name="矩形 529"/>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1" name="矩形 530"/>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2" name="矩形 531"/>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3" name="矩形 532"/>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4" name="矩形 533"/>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5" name="矩形 534"/>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6" name="矩形 535"/>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7" name="矩形 536"/>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8" name="矩形 537"/>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39" name="矩形 538"/>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0" name="矩形 539"/>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1" name="矩形 540"/>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2" name="矩形 541"/>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3" name="矩形 542"/>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435" name="组合 434"/>
          <p:cNvGrpSpPr/>
          <p:nvPr/>
        </p:nvGrpSpPr>
        <p:grpSpPr>
          <a:xfrm>
            <a:off x="979954" y="1162491"/>
            <a:ext cx="396000" cy="396000"/>
            <a:chOff x="1847528" y="1074794"/>
            <a:chExt cx="1260000" cy="1332000"/>
          </a:xfrm>
        </p:grpSpPr>
        <p:sp>
          <p:nvSpPr>
            <p:cNvPr id="544" name="矩形 543"/>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5" name="矩形 544"/>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6" name="矩形 545"/>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7" name="矩形 546"/>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8" name="矩形 547"/>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49" name="矩形 548"/>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0" name="矩形 549"/>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1" name="矩形 550"/>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2" name="矩形 551"/>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3" name="矩形 552"/>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4" name="矩形 553"/>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5" name="矩形 554"/>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6" name="矩形 555"/>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7" name="矩形 556"/>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8" name="矩形 557"/>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59" name="矩形 558"/>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0" name="矩形 559"/>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561" name="组合 560"/>
          <p:cNvGrpSpPr/>
          <p:nvPr/>
        </p:nvGrpSpPr>
        <p:grpSpPr>
          <a:xfrm>
            <a:off x="496208" y="1653939"/>
            <a:ext cx="396000" cy="396000"/>
            <a:chOff x="1847528" y="1074794"/>
            <a:chExt cx="1260000" cy="1332000"/>
          </a:xfrm>
        </p:grpSpPr>
        <p:sp>
          <p:nvSpPr>
            <p:cNvPr id="562" name="矩形 561"/>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3" name="矩形 562"/>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4" name="矩形 563"/>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5" name="矩形 564"/>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6" name="矩形 565"/>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7" name="矩形 566"/>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8" name="矩形 567"/>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69" name="矩形 568"/>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0" name="矩形 569"/>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1" name="矩形 570"/>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2" name="矩形 571"/>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3" name="矩形 572"/>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4" name="矩形 573"/>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5" name="矩形 574"/>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6" name="矩形 575"/>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7" name="矩形 576"/>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78" name="矩形 577"/>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grpSp>
        <p:nvGrpSpPr>
          <p:cNvPr id="579" name="组合 578"/>
          <p:cNvGrpSpPr/>
          <p:nvPr/>
        </p:nvGrpSpPr>
        <p:grpSpPr>
          <a:xfrm>
            <a:off x="2937908" y="4078280"/>
            <a:ext cx="396000" cy="396000"/>
            <a:chOff x="1847528" y="1074794"/>
            <a:chExt cx="1260000" cy="1332000"/>
          </a:xfrm>
        </p:grpSpPr>
        <p:sp>
          <p:nvSpPr>
            <p:cNvPr id="580" name="矩形 579"/>
            <p:cNvSpPr/>
            <p:nvPr/>
          </p:nvSpPr>
          <p:spPr bwMode="auto">
            <a:xfrm>
              <a:off x="1910332" y="1764257"/>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1" name="矩形 580"/>
            <p:cNvSpPr/>
            <p:nvPr/>
          </p:nvSpPr>
          <p:spPr bwMode="auto">
            <a:xfrm>
              <a:off x="1910817" y="1445201"/>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2" name="矩形 581"/>
            <p:cNvSpPr/>
            <p:nvPr/>
          </p:nvSpPr>
          <p:spPr bwMode="auto">
            <a:xfrm>
              <a:off x="1847528" y="1074794"/>
              <a:ext cx="1260000" cy="1332000"/>
            </a:xfrm>
            <a:prstGeom prst="rect">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3" name="矩形 582"/>
            <p:cNvSpPr/>
            <p:nvPr/>
          </p:nvSpPr>
          <p:spPr bwMode="auto">
            <a:xfrm>
              <a:off x="1908043" y="1135845"/>
              <a:ext cx="288032"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4" name="矩形 583"/>
            <p:cNvSpPr/>
            <p:nvPr/>
          </p:nvSpPr>
          <p:spPr bwMode="auto">
            <a:xfrm>
              <a:off x="2195618" y="1135845"/>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5" name="矩形 584"/>
            <p:cNvSpPr/>
            <p:nvPr/>
          </p:nvSpPr>
          <p:spPr bwMode="auto">
            <a:xfrm>
              <a:off x="2483650" y="1135845"/>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6" name="矩形 585"/>
            <p:cNvSpPr/>
            <p:nvPr/>
          </p:nvSpPr>
          <p:spPr bwMode="auto">
            <a:xfrm>
              <a:off x="2771622" y="1135845"/>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7" name="矩形 586"/>
            <p:cNvSpPr/>
            <p:nvPr/>
          </p:nvSpPr>
          <p:spPr bwMode="auto">
            <a:xfrm>
              <a:off x="2198392" y="1445201"/>
              <a:ext cx="288032"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8" name="矩形 587"/>
            <p:cNvSpPr/>
            <p:nvPr/>
          </p:nvSpPr>
          <p:spPr bwMode="auto">
            <a:xfrm>
              <a:off x="2486424" y="1445201"/>
              <a:ext cx="288032"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89" name="矩形 588"/>
            <p:cNvSpPr/>
            <p:nvPr/>
          </p:nvSpPr>
          <p:spPr bwMode="auto">
            <a:xfrm>
              <a:off x="2774396" y="1445201"/>
              <a:ext cx="288032"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90" name="矩形 589"/>
            <p:cNvSpPr/>
            <p:nvPr/>
          </p:nvSpPr>
          <p:spPr bwMode="auto">
            <a:xfrm>
              <a:off x="2197907" y="1764257"/>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91" name="矩形 590"/>
            <p:cNvSpPr/>
            <p:nvPr/>
          </p:nvSpPr>
          <p:spPr bwMode="auto">
            <a:xfrm>
              <a:off x="2485939" y="1764257"/>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92" name="矩形 591"/>
            <p:cNvSpPr/>
            <p:nvPr/>
          </p:nvSpPr>
          <p:spPr bwMode="auto">
            <a:xfrm>
              <a:off x="2773911" y="1764257"/>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93" name="矩形 592"/>
            <p:cNvSpPr/>
            <p:nvPr/>
          </p:nvSpPr>
          <p:spPr bwMode="auto">
            <a:xfrm>
              <a:off x="1913106" y="2073613"/>
              <a:ext cx="288000" cy="288032"/>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94" name="矩形 593"/>
            <p:cNvSpPr/>
            <p:nvPr/>
          </p:nvSpPr>
          <p:spPr bwMode="auto">
            <a:xfrm>
              <a:off x="2200681" y="2073613"/>
              <a:ext cx="288000" cy="288032"/>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95" name="矩形 594"/>
            <p:cNvSpPr/>
            <p:nvPr/>
          </p:nvSpPr>
          <p:spPr bwMode="auto">
            <a:xfrm>
              <a:off x="2488713" y="2073613"/>
              <a:ext cx="288000" cy="288032"/>
            </a:xfrm>
            <a:prstGeom prst="rect">
              <a:avLst/>
            </a:prstGeom>
            <a:solidFill>
              <a:schemeClr val="accent1">
                <a:lumMod val="5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596" name="矩形 595"/>
            <p:cNvSpPr/>
            <p:nvPr/>
          </p:nvSpPr>
          <p:spPr bwMode="auto">
            <a:xfrm>
              <a:off x="2776685" y="2073613"/>
              <a:ext cx="288000" cy="288032"/>
            </a:xfrm>
            <a:prstGeom prst="rect">
              <a:avLst/>
            </a:prstGeom>
            <a:solidFill>
              <a:srgbClr val="92D05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sp>
        <p:nvSpPr>
          <p:cNvPr id="3" name="文本框 2"/>
          <p:cNvSpPr txBox="1"/>
          <p:nvPr/>
        </p:nvSpPr>
        <p:spPr>
          <a:xfrm>
            <a:off x="6600703" y="3922231"/>
            <a:ext cx="5759993" cy="707886"/>
          </a:xfrm>
          <a:prstGeom prst="rect">
            <a:avLst/>
          </a:prstGeom>
          <a:noFill/>
        </p:spPr>
        <p:txBody>
          <a:bodyPr wrap="square" rtlCol="0">
            <a:spAutoFit/>
          </a:bodyPr>
          <a:lstStyle/>
          <a:p>
            <a:r>
              <a:rPr lang="en-US" altLang="zh-CN" sz="2000" b="1">
                <a:solidFill>
                  <a:srgbClr val="CC00CC"/>
                </a:solidFill>
              </a:rPr>
              <a:t>unsigned long* </a:t>
            </a:r>
            <a:r>
              <a:rPr lang="en-US" altLang="zh-CN" sz="2000" b="1"/>
              <a:t>Row_Ptr</a:t>
            </a:r>
          </a:p>
          <a:p>
            <a:r>
              <a:rPr lang="en-US" altLang="zh-CN" sz="2000" b="1">
                <a:solidFill>
                  <a:srgbClr val="CC00CC"/>
                </a:solidFill>
              </a:rPr>
              <a:t>unsigned long* </a:t>
            </a:r>
            <a:r>
              <a:rPr lang="en-US" altLang="zh-CN" sz="2000" b="1"/>
              <a:t>Col_ind</a:t>
            </a:r>
            <a:endParaRPr lang="zh-CN" altLang="en-US" sz="2000" b="1"/>
          </a:p>
        </p:txBody>
      </p:sp>
    </p:spTree>
    <p:extLst>
      <p:ext uri="{BB962C8B-B14F-4D97-AF65-F5344CB8AC3E}">
        <p14:creationId xmlns:p14="http://schemas.microsoft.com/office/powerpoint/2010/main" val="3890854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For Copy</a:t>
            </a:r>
            <a:endParaRPr lang="zh-CN" altLang="en-US"/>
          </a:p>
        </p:txBody>
      </p:sp>
      <p:sp>
        <p:nvSpPr>
          <p:cNvPr id="6" name="内容占位符 5"/>
          <p:cNvSpPr>
            <a:spLocks noGrp="1"/>
          </p:cNvSpPr>
          <p:nvPr>
            <p:ph idx="1"/>
          </p:nvPr>
        </p:nvSpPr>
        <p:spPr/>
        <p:txBody>
          <a:bodyPr/>
          <a:lstStyle/>
          <a:p>
            <a:endParaRPr lang="en-US" altLang="zh-CN"/>
          </a:p>
        </p:txBody>
      </p:sp>
      <p:sp>
        <p:nvSpPr>
          <p:cNvPr id="4" name="矩形 3"/>
          <p:cNvSpPr/>
          <p:nvPr/>
        </p:nvSpPr>
        <p:spPr bwMode="auto">
          <a:xfrm>
            <a:off x="1904370" y="2830294"/>
            <a:ext cx="180020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CIteration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 name="矩形 6"/>
          <p:cNvSpPr/>
          <p:nvPr/>
        </p:nvSpPr>
        <p:spPr bwMode="auto">
          <a:xfrm>
            <a:off x="4800890" y="653406"/>
            <a:ext cx="2087197"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CAdjFluidIteration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 name="矩形 7"/>
          <p:cNvSpPr/>
          <p:nvPr/>
        </p:nvSpPr>
        <p:spPr bwMode="auto">
          <a:xfrm>
            <a:off x="4800890" y="1892984"/>
            <a:ext cx="2447237"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altLang="zh-CN">
                <a:latin typeface="Arial" charset="0"/>
                <a:ea typeface="宋体" charset="0"/>
                <a:cs typeface="宋体" charset="0"/>
              </a:rPr>
              <a:t>CDiscAdjFluidIteration</a:t>
            </a:r>
            <a:endParaRPr lang="zh-CN" altLang="en-US">
              <a:latin typeface="Arial" charset="0"/>
              <a:ea typeface="宋体" charset="0"/>
              <a:cs typeface="宋体" charset="0"/>
            </a:endParaRPr>
          </a:p>
        </p:txBody>
      </p:sp>
      <p:sp>
        <p:nvSpPr>
          <p:cNvPr id="9" name="矩形 8"/>
          <p:cNvSpPr/>
          <p:nvPr/>
        </p:nvSpPr>
        <p:spPr bwMode="auto">
          <a:xfrm>
            <a:off x="4800891" y="1250866"/>
            <a:ext cx="2447237"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CDiscAdjFEAIteration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0" name="直接箭头连接符 9"/>
          <p:cNvCxnSpPr>
            <a:endCxn id="7" idx="1"/>
          </p:cNvCxnSpPr>
          <p:nvPr/>
        </p:nvCxnSpPr>
        <p:spPr bwMode="auto">
          <a:xfrm flipV="1">
            <a:off x="3791744" y="869430"/>
            <a:ext cx="1009146" cy="1839490"/>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11" name="直接箭头连接符 10"/>
          <p:cNvCxnSpPr/>
          <p:nvPr/>
        </p:nvCxnSpPr>
        <p:spPr bwMode="auto">
          <a:xfrm flipV="1">
            <a:off x="3952134" y="2824691"/>
            <a:ext cx="823801" cy="23269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12" name="直接箭头连接符 11"/>
          <p:cNvCxnSpPr/>
          <p:nvPr/>
        </p:nvCxnSpPr>
        <p:spPr bwMode="auto">
          <a:xfrm>
            <a:off x="3947902" y="3199024"/>
            <a:ext cx="835580" cy="886652"/>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
        <p:nvSpPr>
          <p:cNvPr id="13" name="矩形 12"/>
          <p:cNvSpPr/>
          <p:nvPr/>
        </p:nvSpPr>
        <p:spPr bwMode="auto">
          <a:xfrm>
            <a:off x="4800890" y="2560101"/>
            <a:ext cx="1799165"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CFEAIteration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4" name="矩形 13"/>
          <p:cNvSpPr/>
          <p:nvPr/>
        </p:nvSpPr>
        <p:spPr bwMode="auto">
          <a:xfrm>
            <a:off x="4800891" y="3799679"/>
            <a:ext cx="169059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CHeatIteration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5" name="矩形 14"/>
          <p:cNvSpPr/>
          <p:nvPr/>
        </p:nvSpPr>
        <p:spPr bwMode="auto">
          <a:xfrm>
            <a:off x="4800892" y="3157561"/>
            <a:ext cx="169059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CFluidIteraion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6" name="矩形 15"/>
          <p:cNvSpPr/>
          <p:nvPr/>
        </p:nvSpPr>
        <p:spPr bwMode="auto">
          <a:xfrm>
            <a:off x="4800891" y="4519344"/>
            <a:ext cx="2087196"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CPoissonIteration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7" name="矩形 16"/>
          <p:cNvSpPr/>
          <p:nvPr/>
        </p:nvSpPr>
        <p:spPr bwMode="auto">
          <a:xfrm>
            <a:off x="4822811" y="5231083"/>
            <a:ext cx="1777244"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CWaveIteration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8" name="直接箭头连接符 17"/>
          <p:cNvCxnSpPr/>
          <p:nvPr/>
        </p:nvCxnSpPr>
        <p:spPr bwMode="auto">
          <a:xfrm flipV="1">
            <a:off x="3864786" y="1431940"/>
            <a:ext cx="911149" cy="1398354"/>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19" name="直接箭头连接符 18"/>
          <p:cNvCxnSpPr/>
          <p:nvPr/>
        </p:nvCxnSpPr>
        <p:spPr bwMode="auto">
          <a:xfrm flipV="1">
            <a:off x="3947902" y="2114458"/>
            <a:ext cx="852987" cy="800497"/>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0" name="直接箭头连接符 19"/>
          <p:cNvCxnSpPr/>
          <p:nvPr/>
        </p:nvCxnSpPr>
        <p:spPr bwMode="auto">
          <a:xfrm>
            <a:off x="3945786" y="3132562"/>
            <a:ext cx="866010" cy="23509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1" name="直接箭头连接符 20"/>
          <p:cNvCxnSpPr/>
          <p:nvPr/>
        </p:nvCxnSpPr>
        <p:spPr bwMode="auto">
          <a:xfrm>
            <a:off x="3864786" y="3346499"/>
            <a:ext cx="901286" cy="139945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2" name="直接箭头连接符 21"/>
          <p:cNvCxnSpPr/>
          <p:nvPr/>
        </p:nvCxnSpPr>
        <p:spPr bwMode="auto">
          <a:xfrm>
            <a:off x="3791744" y="3431160"/>
            <a:ext cx="972212" cy="2090242"/>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
        <p:nvSpPr>
          <p:cNvPr id="23" name="矩形 22"/>
          <p:cNvSpPr/>
          <p:nvPr/>
        </p:nvSpPr>
        <p:spPr bwMode="auto">
          <a:xfrm>
            <a:off x="7165338" y="3151629"/>
            <a:ext cx="1738973"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CTurboIteraion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24" name="直接箭头连接符 23"/>
          <p:cNvCxnSpPr>
            <a:endCxn id="23" idx="1"/>
          </p:cNvCxnSpPr>
          <p:nvPr/>
        </p:nvCxnSpPr>
        <p:spPr bwMode="auto">
          <a:xfrm>
            <a:off x="6491481" y="3367426"/>
            <a:ext cx="673857" cy="227"/>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450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a:t>
            </a:r>
          </a:p>
        </p:txBody>
      </p:sp>
      <p:sp>
        <p:nvSpPr>
          <p:cNvPr id="7" name="标题 4"/>
          <p:cNvSpPr txBox="1">
            <a:spLocks/>
          </p:cNvSpPr>
          <p:nvPr/>
        </p:nvSpPr>
        <p:spPr bwMode="auto">
          <a:xfrm>
            <a:off x="193427" y="-19099"/>
            <a:ext cx="11997267" cy="1079500"/>
          </a:xfrm>
          <a:prstGeom prst="rect">
            <a:avLst/>
          </a:prstGeom>
          <a:noFill/>
          <a:ln>
            <a:noFill/>
          </a:ln>
          <a:effectLst/>
          <a:extLst>
            <a:ext uri="{909E8E84-426E-40dd-AFC4-6F175D3DCCD1}">
              <a14:hiddenFill xmlns="" xmlns:a14="http://schemas.microsoft.com/office/drawing/2010/main">
                <a:solidFill>
                  <a:srgbClr val="FF00FF"/>
                </a:solidFill>
              </a14:hiddenFill>
            </a:ext>
            <a:ext uri="{91240B29-F687-4f45-9708-019B960494DF}">
              <a14:hiddenLine xmlns="" xmlns:a14="http://schemas.microsoft.com/office/drawing/2010/main" w="38100">
                <a:solidFill>
                  <a:srgbClr val="FF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a:solidFill>
                  <a:srgbClr val="CC00CC"/>
                </a:solidFill>
                <a:latin typeface="+mj-lt"/>
                <a:ea typeface="+mj-ea"/>
                <a:cs typeface="+mj-cs"/>
              </a:defRPr>
            </a:lvl1pPr>
            <a:lvl2pPr algn="l" rtl="0" eaLnBrk="1" fontAlgn="base" hangingPunct="1">
              <a:spcBef>
                <a:spcPct val="0"/>
              </a:spcBef>
              <a:spcAft>
                <a:spcPct val="0"/>
              </a:spcAft>
              <a:defRPr sz="3600">
                <a:solidFill>
                  <a:srgbClr val="CC00CC"/>
                </a:solidFill>
                <a:latin typeface="Arial" charset="0"/>
                <a:ea typeface="黑体" charset="0"/>
                <a:cs typeface="黑体" charset="0"/>
              </a:defRPr>
            </a:lvl2pPr>
            <a:lvl3pPr algn="l" rtl="0" eaLnBrk="1" fontAlgn="base" hangingPunct="1">
              <a:spcBef>
                <a:spcPct val="0"/>
              </a:spcBef>
              <a:spcAft>
                <a:spcPct val="0"/>
              </a:spcAft>
              <a:defRPr sz="3600">
                <a:solidFill>
                  <a:srgbClr val="CC00CC"/>
                </a:solidFill>
                <a:latin typeface="Arial" charset="0"/>
                <a:ea typeface="黑体" charset="0"/>
                <a:cs typeface="黑体" charset="0"/>
              </a:defRPr>
            </a:lvl3pPr>
            <a:lvl4pPr algn="l" rtl="0" eaLnBrk="1" fontAlgn="base" hangingPunct="1">
              <a:spcBef>
                <a:spcPct val="0"/>
              </a:spcBef>
              <a:spcAft>
                <a:spcPct val="0"/>
              </a:spcAft>
              <a:defRPr sz="3600">
                <a:solidFill>
                  <a:srgbClr val="CC00CC"/>
                </a:solidFill>
                <a:latin typeface="Arial" charset="0"/>
                <a:ea typeface="黑体" charset="0"/>
                <a:cs typeface="黑体" charset="0"/>
              </a:defRPr>
            </a:lvl4pPr>
            <a:lvl5pPr algn="l" rtl="0" eaLnBrk="1" fontAlgn="base" hangingPunct="1">
              <a:spcBef>
                <a:spcPct val="0"/>
              </a:spcBef>
              <a:spcAft>
                <a:spcPct val="0"/>
              </a:spcAft>
              <a:defRPr sz="3600">
                <a:solidFill>
                  <a:srgbClr val="CC00CC"/>
                </a:solidFill>
                <a:latin typeface="Arial" charset="0"/>
                <a:ea typeface="黑体" charset="0"/>
                <a:cs typeface="黑体" charset="0"/>
              </a:defRPr>
            </a:lvl5pPr>
            <a:lvl6pPr marL="457200" algn="l" rtl="0" eaLnBrk="1" fontAlgn="base" hangingPunct="1">
              <a:spcBef>
                <a:spcPct val="0"/>
              </a:spcBef>
              <a:spcAft>
                <a:spcPct val="0"/>
              </a:spcAft>
              <a:defRPr sz="4000">
                <a:solidFill>
                  <a:srgbClr val="CC00CC"/>
                </a:solidFill>
                <a:latin typeface="Arial" charset="0"/>
                <a:ea typeface="黑体" charset="0"/>
                <a:cs typeface="黑体" charset="0"/>
              </a:defRPr>
            </a:lvl6pPr>
            <a:lvl7pPr marL="914400" algn="l" rtl="0" eaLnBrk="1" fontAlgn="base" hangingPunct="1">
              <a:spcBef>
                <a:spcPct val="0"/>
              </a:spcBef>
              <a:spcAft>
                <a:spcPct val="0"/>
              </a:spcAft>
              <a:defRPr sz="4000">
                <a:solidFill>
                  <a:srgbClr val="CC00CC"/>
                </a:solidFill>
                <a:latin typeface="Arial" charset="0"/>
                <a:ea typeface="黑体" charset="0"/>
                <a:cs typeface="黑体" charset="0"/>
              </a:defRPr>
            </a:lvl7pPr>
            <a:lvl8pPr marL="1371600" algn="l" rtl="0" eaLnBrk="1" fontAlgn="base" hangingPunct="1">
              <a:spcBef>
                <a:spcPct val="0"/>
              </a:spcBef>
              <a:spcAft>
                <a:spcPct val="0"/>
              </a:spcAft>
              <a:defRPr sz="4000">
                <a:solidFill>
                  <a:srgbClr val="CC00CC"/>
                </a:solidFill>
                <a:latin typeface="Arial" charset="0"/>
                <a:ea typeface="黑体" charset="0"/>
                <a:cs typeface="黑体" charset="0"/>
              </a:defRPr>
            </a:lvl8pPr>
            <a:lvl9pPr marL="1828800" algn="l" rtl="0" eaLnBrk="1" fontAlgn="base" hangingPunct="1">
              <a:spcBef>
                <a:spcPct val="0"/>
              </a:spcBef>
              <a:spcAft>
                <a:spcPct val="0"/>
              </a:spcAft>
              <a:defRPr sz="4000">
                <a:solidFill>
                  <a:srgbClr val="CC00CC"/>
                </a:solidFill>
                <a:latin typeface="Arial" charset="0"/>
                <a:ea typeface="黑体" charset="0"/>
                <a:cs typeface="黑体" charset="0"/>
              </a:defRPr>
            </a:lvl9pPr>
          </a:lstStyle>
          <a:p>
            <a:r>
              <a:rPr lang="en-US" altLang="zh-CN" kern="0"/>
              <a:t>Type Hierarchy</a:t>
            </a:r>
            <a:endParaRPr lang="zh-CN" altLang="en-US" kern="0"/>
          </a:p>
        </p:txBody>
      </p:sp>
      <p:sp>
        <p:nvSpPr>
          <p:cNvPr id="8" name="矩形 7"/>
          <p:cNvSpPr/>
          <p:nvPr/>
        </p:nvSpPr>
        <p:spPr bwMode="auto">
          <a:xfrm>
            <a:off x="7790974" y="2132945"/>
            <a:ext cx="320157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CPhysicalGeometry</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 name="矩形 8"/>
          <p:cNvSpPr/>
          <p:nvPr/>
        </p:nvSpPr>
        <p:spPr bwMode="auto">
          <a:xfrm>
            <a:off x="4164914" y="1094755"/>
            <a:ext cx="3126588"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CGeometry</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 name="矩形 9"/>
          <p:cNvSpPr/>
          <p:nvPr/>
        </p:nvSpPr>
        <p:spPr bwMode="auto">
          <a:xfrm>
            <a:off x="1415480" y="2145706"/>
            <a:ext cx="2389827"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CPeriodGeometry</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1" name="直接箭头连接符 10"/>
          <p:cNvCxnSpPr>
            <a:stCxn id="10" idx="0"/>
          </p:cNvCxnSpPr>
          <p:nvPr/>
        </p:nvCxnSpPr>
        <p:spPr bwMode="auto">
          <a:xfrm flipV="1">
            <a:off x="2610394" y="1592062"/>
            <a:ext cx="2414131" cy="553644"/>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12" name="直接箭头连接符 11"/>
          <p:cNvCxnSpPr>
            <a:stCxn id="8" idx="0"/>
          </p:cNvCxnSpPr>
          <p:nvPr/>
        </p:nvCxnSpPr>
        <p:spPr bwMode="auto">
          <a:xfrm flipH="1" flipV="1">
            <a:off x="6714023" y="1526803"/>
            <a:ext cx="2677736" cy="606142"/>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
        <p:nvSpPr>
          <p:cNvPr id="13" name="矩形 12"/>
          <p:cNvSpPr/>
          <p:nvPr/>
        </p:nvSpPr>
        <p:spPr bwMode="auto">
          <a:xfrm>
            <a:off x="4304779" y="2145706"/>
            <a:ext cx="2986723"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altLang="zh-CN">
                <a:latin typeface="Arial" charset="0"/>
                <a:ea typeface="宋体" charset="0"/>
                <a:cs typeface="宋体" charset="0"/>
              </a:rPr>
              <a:t> CMultiGridGeometry</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4" name="直接箭头连接符 13"/>
          <p:cNvCxnSpPr/>
          <p:nvPr/>
        </p:nvCxnSpPr>
        <p:spPr bwMode="auto">
          <a:xfrm flipH="1" flipV="1">
            <a:off x="5672776" y="1526803"/>
            <a:ext cx="2118" cy="618903"/>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637399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Conclusions</a:t>
            </a:r>
            <a:endParaRPr lang="zh-CN" altLang="en-US"/>
          </a:p>
        </p:txBody>
      </p:sp>
      <p:sp>
        <p:nvSpPr>
          <p:cNvPr id="6" name="内容占位符 5"/>
          <p:cNvSpPr>
            <a:spLocks noGrp="1"/>
          </p:cNvSpPr>
          <p:nvPr>
            <p:ph idx="1"/>
          </p:nvPr>
        </p:nvSpPr>
        <p:spPr/>
        <p:txBody>
          <a:bodyPr/>
          <a:lstStyle/>
          <a:p>
            <a:r>
              <a:rPr lang="en-US" altLang="zh-CN"/>
              <a:t>.</a:t>
            </a:r>
          </a:p>
        </p:txBody>
      </p:sp>
      <p:sp>
        <p:nvSpPr>
          <p:cNvPr id="4" name="矩形 3"/>
          <p:cNvSpPr/>
          <p:nvPr/>
        </p:nvSpPr>
        <p:spPr bwMode="auto">
          <a:xfrm>
            <a:off x="1904370" y="2830294"/>
            <a:ext cx="180020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CPrimalGrid</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7" name="矩形 6"/>
          <p:cNvSpPr/>
          <p:nvPr/>
        </p:nvSpPr>
        <p:spPr bwMode="auto">
          <a:xfrm>
            <a:off x="4800891" y="653406"/>
            <a:ext cx="936104"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CLine</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8" name="矩形 7"/>
          <p:cNvSpPr/>
          <p:nvPr/>
        </p:nvSpPr>
        <p:spPr bwMode="auto">
          <a:xfrm>
            <a:off x="4800891" y="1892984"/>
            <a:ext cx="169059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CQuadrilateral</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 name="矩形 8"/>
          <p:cNvSpPr/>
          <p:nvPr/>
        </p:nvSpPr>
        <p:spPr bwMode="auto">
          <a:xfrm>
            <a:off x="4800891" y="1250866"/>
            <a:ext cx="1295109"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CTriangle</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0" name="直接箭头连接符 9"/>
          <p:cNvCxnSpPr>
            <a:endCxn id="7" idx="1"/>
          </p:cNvCxnSpPr>
          <p:nvPr/>
        </p:nvCxnSpPr>
        <p:spPr bwMode="auto">
          <a:xfrm flipV="1">
            <a:off x="3791744" y="869430"/>
            <a:ext cx="1009147" cy="1839490"/>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11" name="直接箭头连接符 10"/>
          <p:cNvCxnSpPr/>
          <p:nvPr/>
        </p:nvCxnSpPr>
        <p:spPr bwMode="auto">
          <a:xfrm flipV="1">
            <a:off x="3952134" y="2824691"/>
            <a:ext cx="823801" cy="23269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12" name="直接箭头连接符 11"/>
          <p:cNvCxnSpPr/>
          <p:nvPr/>
        </p:nvCxnSpPr>
        <p:spPr bwMode="auto">
          <a:xfrm>
            <a:off x="3947902" y="3199024"/>
            <a:ext cx="835580" cy="886652"/>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
        <p:nvSpPr>
          <p:cNvPr id="15" name="矩形 14"/>
          <p:cNvSpPr/>
          <p:nvPr/>
        </p:nvSpPr>
        <p:spPr bwMode="auto">
          <a:xfrm>
            <a:off x="4800890" y="2560101"/>
            <a:ext cx="1799165"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CHexahedron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6" name="矩形 15"/>
          <p:cNvSpPr/>
          <p:nvPr/>
        </p:nvSpPr>
        <p:spPr bwMode="auto">
          <a:xfrm>
            <a:off x="4800891" y="3799679"/>
            <a:ext cx="1079085"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CPrism</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7" name="矩形 16"/>
          <p:cNvSpPr/>
          <p:nvPr/>
        </p:nvSpPr>
        <p:spPr bwMode="auto">
          <a:xfrm>
            <a:off x="4800892" y="3157561"/>
            <a:ext cx="169059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CTetrahedron</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8" name="矩形 17"/>
          <p:cNvSpPr/>
          <p:nvPr/>
        </p:nvSpPr>
        <p:spPr bwMode="auto">
          <a:xfrm>
            <a:off x="4800891" y="4519344"/>
            <a:ext cx="1367117"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CPyramid</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9" name="矩形 18"/>
          <p:cNvSpPr/>
          <p:nvPr/>
        </p:nvSpPr>
        <p:spPr bwMode="auto">
          <a:xfrm>
            <a:off x="4822811" y="5231083"/>
            <a:ext cx="1668670"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CVertexMPI</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20" name="直接箭头连接符 19"/>
          <p:cNvCxnSpPr/>
          <p:nvPr/>
        </p:nvCxnSpPr>
        <p:spPr bwMode="auto">
          <a:xfrm flipV="1">
            <a:off x="3864786" y="1431940"/>
            <a:ext cx="911149" cy="1398354"/>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1" name="直接箭头连接符 20"/>
          <p:cNvCxnSpPr/>
          <p:nvPr/>
        </p:nvCxnSpPr>
        <p:spPr bwMode="auto">
          <a:xfrm flipV="1">
            <a:off x="3947902" y="2114458"/>
            <a:ext cx="852987" cy="800497"/>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4" name="直接箭头连接符 23"/>
          <p:cNvCxnSpPr/>
          <p:nvPr/>
        </p:nvCxnSpPr>
        <p:spPr bwMode="auto">
          <a:xfrm>
            <a:off x="3945786" y="3132562"/>
            <a:ext cx="866010" cy="23509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6" name="直接箭头连接符 25"/>
          <p:cNvCxnSpPr/>
          <p:nvPr/>
        </p:nvCxnSpPr>
        <p:spPr bwMode="auto">
          <a:xfrm>
            <a:off x="3864786" y="3346499"/>
            <a:ext cx="901286" cy="139945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8" name="直接箭头连接符 27"/>
          <p:cNvCxnSpPr/>
          <p:nvPr/>
        </p:nvCxnSpPr>
        <p:spPr bwMode="auto">
          <a:xfrm>
            <a:off x="3791744" y="3431160"/>
            <a:ext cx="972212" cy="2090242"/>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574999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读取网格单元</a:t>
            </a:r>
          </a:p>
        </p:txBody>
      </p:sp>
      <p:sp>
        <p:nvSpPr>
          <p:cNvPr id="6" name="内容占位符 5"/>
          <p:cNvSpPr>
            <a:spLocks noGrp="1"/>
          </p:cNvSpPr>
          <p:nvPr>
            <p:ph idx="1"/>
          </p:nvPr>
        </p:nvSpPr>
        <p:spPr/>
        <p:txBody>
          <a:bodyPr/>
          <a:lstStyle/>
          <a:p>
            <a:r>
              <a:rPr lang="en-US" altLang="zh-CN"/>
              <a:t>Rank 1</a:t>
            </a:r>
          </a:p>
          <a:p>
            <a:pPr lvl="1"/>
            <a:r>
              <a:rPr lang="en-US" altLang="zh-CN"/>
              <a:t>Global_to_Local_Elem</a:t>
            </a:r>
          </a:p>
          <a:p>
            <a:pPr lvl="2"/>
            <a:r>
              <a:rPr lang="en-US" altLang="zh-CN"/>
              <a:t>0  5</a:t>
            </a:r>
          </a:p>
          <a:p>
            <a:pPr lvl="2"/>
            <a:r>
              <a:rPr lang="en-US" altLang="zh-CN"/>
              <a:t>1  6</a:t>
            </a:r>
          </a:p>
          <a:p>
            <a:pPr lvl="2"/>
            <a:r>
              <a:rPr lang="en-US" altLang="zh-CN"/>
              <a:t>2  7</a:t>
            </a:r>
          </a:p>
          <a:p>
            <a:pPr lvl="2"/>
            <a:r>
              <a:rPr lang="en-US" altLang="zh-CN"/>
              <a:t>3  8</a:t>
            </a:r>
          </a:p>
          <a:p>
            <a:pPr lvl="2"/>
            <a:r>
              <a:rPr lang="en-US" altLang="zh-CN"/>
              <a:t>4  9</a:t>
            </a:r>
          </a:p>
          <a:p>
            <a:pPr lvl="2"/>
            <a:r>
              <a:rPr lang="en-US" altLang="zh-CN"/>
              <a:t>5  10</a:t>
            </a:r>
          </a:p>
          <a:p>
            <a:pPr lvl="2"/>
            <a:r>
              <a:rPr lang="en-US" altLang="zh-CN"/>
              <a:t>6   11</a:t>
            </a:r>
          </a:p>
          <a:p>
            <a:pPr lvl="2"/>
            <a:r>
              <a:rPr lang="en-US" altLang="zh-CN"/>
              <a:t>7   12</a:t>
            </a:r>
          </a:p>
          <a:p>
            <a:pPr lvl="2"/>
            <a:r>
              <a:rPr lang="en-US" altLang="zh-CN"/>
              <a:t>8   13</a:t>
            </a:r>
          </a:p>
          <a:p>
            <a:pPr lvl="2"/>
            <a:r>
              <a:rPr lang="en-US" altLang="zh-CN"/>
              <a:t>9   14</a:t>
            </a:r>
          </a:p>
          <a:p>
            <a:pPr lvl="1"/>
            <a:r>
              <a:rPr lang="zh-CN" altLang="en-US"/>
              <a:t>简单来说： 就是创建了一个字典</a:t>
            </a:r>
            <a:endParaRPr lang="en-US" altLang="zh-CN"/>
          </a:p>
          <a:p>
            <a:pPr lvl="1"/>
            <a:r>
              <a:rPr lang="zh-CN" altLang="en-US"/>
              <a:t>我可以根据全局索引迅速找到本地索引，另外我把所有</a:t>
            </a:r>
            <a:r>
              <a:rPr lang="en-US" altLang="zh-CN"/>
              <a:t>element</a:t>
            </a:r>
            <a:r>
              <a:rPr lang="zh-CN" altLang="en-US"/>
              <a:t>都存了起来</a:t>
            </a:r>
            <a:endParaRPr lang="en-US" altLang="zh-CN"/>
          </a:p>
        </p:txBody>
      </p:sp>
      <p:pic>
        <p:nvPicPr>
          <p:cNvPr id="2" name="图片 1"/>
          <p:cNvPicPr>
            <a:picLocks noChangeAspect="1"/>
          </p:cNvPicPr>
          <p:nvPr/>
        </p:nvPicPr>
        <p:blipFill>
          <a:blip r:embed="rId3"/>
          <a:stretch>
            <a:fillRect/>
          </a:stretch>
        </p:blipFill>
        <p:spPr>
          <a:xfrm>
            <a:off x="4539938" y="2466404"/>
            <a:ext cx="7652062" cy="3245025"/>
          </a:xfrm>
          <a:prstGeom prst="rect">
            <a:avLst/>
          </a:prstGeom>
        </p:spPr>
      </p:pic>
      <p:sp>
        <p:nvSpPr>
          <p:cNvPr id="3" name="矩形 2"/>
          <p:cNvSpPr/>
          <p:nvPr/>
        </p:nvSpPr>
        <p:spPr>
          <a:xfrm>
            <a:off x="3431704" y="170418"/>
            <a:ext cx="6723665" cy="369332"/>
          </a:xfrm>
          <a:prstGeom prst="rect">
            <a:avLst/>
          </a:prstGeom>
        </p:spPr>
        <p:txBody>
          <a:bodyPr wrap="square">
            <a:spAutoFit/>
          </a:bodyPr>
          <a:lstStyle/>
          <a:p>
            <a:r>
              <a:rPr lang="en-US" altLang="zh-CN"/>
              <a:t> map&lt;unsigned long,unsigned long&gt; Global_to_Local_Elem;</a:t>
            </a:r>
            <a:endParaRPr lang="zh-CN" altLang="en-US"/>
          </a:p>
        </p:txBody>
      </p:sp>
      <p:sp>
        <p:nvSpPr>
          <p:cNvPr id="52" name="矩形 51"/>
          <p:cNvSpPr/>
          <p:nvPr/>
        </p:nvSpPr>
        <p:spPr>
          <a:xfrm>
            <a:off x="3479602" y="555890"/>
            <a:ext cx="7440933" cy="1200329"/>
          </a:xfrm>
          <a:prstGeom prst="rect">
            <a:avLst/>
          </a:prstGeom>
        </p:spPr>
        <p:txBody>
          <a:bodyPr wrap="square">
            <a:spAutoFit/>
          </a:bodyPr>
          <a:lstStyle/>
          <a:p>
            <a:r>
              <a:rPr lang="zh-CN" altLang="en-US"/>
              <a:t>elem[local_element_count] = new CQuadrilateral(vnodes_quad[0],                                                         </a:t>
            </a:r>
            <a:r>
              <a:rPr lang="en-US" altLang="zh-CN"/>
              <a:t>				</a:t>
            </a:r>
            <a:r>
              <a:rPr lang="zh-CN" altLang="en-US"/>
              <a:t>vnodes_quad[1],</a:t>
            </a:r>
          </a:p>
          <a:p>
            <a:r>
              <a:rPr lang="zh-CN" altLang="en-US"/>
              <a:t>                                                          vnodes_quad[2],</a:t>
            </a:r>
          </a:p>
          <a:p>
            <a:r>
              <a:rPr lang="zh-CN" altLang="en-US"/>
              <a:t>                                                          vnodes_quad[3], 2);</a:t>
            </a:r>
          </a:p>
        </p:txBody>
      </p:sp>
    </p:spTree>
    <p:extLst>
      <p:ext uri="{BB962C8B-B14F-4D97-AF65-F5344CB8AC3E}">
        <p14:creationId xmlns:p14="http://schemas.microsoft.com/office/powerpoint/2010/main" val="2555463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存边界条件</a:t>
            </a:r>
          </a:p>
        </p:txBody>
      </p:sp>
      <p:sp>
        <p:nvSpPr>
          <p:cNvPr id="6" name="内容占位符 5"/>
          <p:cNvSpPr>
            <a:spLocks noGrp="1"/>
          </p:cNvSpPr>
          <p:nvPr>
            <p:ph idx="1"/>
          </p:nvPr>
        </p:nvSpPr>
        <p:spPr/>
        <p:txBody>
          <a:bodyPr/>
          <a:lstStyle/>
          <a:p>
            <a:r>
              <a:rPr lang="zh-CN" altLang="en-US"/>
              <a:t>设置 （下面的元素都是</a:t>
            </a:r>
            <a:r>
              <a:rPr lang="en-US" altLang="zh-CN"/>
              <a:t>CGeometry</a:t>
            </a:r>
            <a:r>
              <a:rPr lang="zh-CN" altLang="en-US"/>
              <a:t>中的成员变量）</a:t>
            </a:r>
            <a:endParaRPr lang="en-US" altLang="zh-CN"/>
          </a:p>
          <a:p>
            <a:pPr lvl="1"/>
            <a:r>
              <a:rPr lang="en-US" altLang="zh-CN"/>
              <a:t>config-&gt;SetnMarker_All(nMarker);</a:t>
            </a:r>
          </a:p>
          <a:p>
            <a:pPr lvl="1"/>
            <a:r>
              <a:rPr lang="en-US" altLang="zh-CN"/>
              <a:t>bound = new CPrimalGrid**[nMarker];     </a:t>
            </a:r>
            <a:r>
              <a:rPr lang="zh-CN" altLang="en-US"/>
              <a:t>具体存边界条件</a:t>
            </a:r>
            <a:endParaRPr lang="en-US" altLang="zh-CN"/>
          </a:p>
          <a:p>
            <a:pPr lvl="1"/>
            <a:r>
              <a:rPr lang="en-US" altLang="zh-CN"/>
              <a:t>nElem_Bound = new unsigned long [nMarker];    </a:t>
            </a:r>
            <a:r>
              <a:rPr lang="zh-CN" altLang="en-US"/>
              <a:t>第</a:t>
            </a:r>
            <a:r>
              <a:rPr lang="en-US" altLang="zh-CN"/>
              <a:t>i</a:t>
            </a:r>
            <a:r>
              <a:rPr lang="zh-CN" altLang="en-US"/>
              <a:t>个边界条件有几个元素</a:t>
            </a:r>
            <a:endParaRPr lang="en-US" altLang="zh-CN"/>
          </a:p>
          <a:p>
            <a:pPr lvl="1"/>
            <a:r>
              <a:rPr lang="en-US" altLang="zh-CN"/>
              <a:t>Tag_to_Marker = new string [nMarker_Max];       </a:t>
            </a:r>
            <a:r>
              <a:rPr lang="zh-CN" altLang="en-US"/>
              <a:t>第</a:t>
            </a:r>
            <a:r>
              <a:rPr lang="en-US" altLang="zh-CN"/>
              <a:t>i</a:t>
            </a:r>
            <a:r>
              <a:rPr lang="zh-CN" altLang="en-US"/>
              <a:t>个边界 条件叫啥名字</a:t>
            </a:r>
            <a:endParaRPr lang="en-US" altLang="zh-CN"/>
          </a:p>
          <a:p>
            <a:r>
              <a:rPr lang="en-US" altLang="zh-CN"/>
              <a:t>bound[iMarker][ielem] = new CQuadrilateral</a:t>
            </a:r>
          </a:p>
          <a:p>
            <a:pPr lvl="1"/>
            <a:r>
              <a:rPr lang="en-US" altLang="zh-CN"/>
              <a:t>(vnodes_quad[0], vnodes_quad[1], vnodes_quad[2], vnodes_quad[3],3);</a:t>
            </a:r>
          </a:p>
          <a:p>
            <a:r>
              <a:rPr lang="zh-CN" altLang="en-US"/>
              <a:t>所有核心把所有边界条件都存了起来</a:t>
            </a:r>
            <a:r>
              <a:rPr lang="en-US" altLang="zh-CN"/>
              <a:t> </a:t>
            </a:r>
          </a:p>
        </p:txBody>
      </p:sp>
    </p:spTree>
    <p:extLst>
      <p:ext uri="{BB962C8B-B14F-4D97-AF65-F5344CB8AC3E}">
        <p14:creationId xmlns:p14="http://schemas.microsoft.com/office/powerpoint/2010/main" val="2636658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19336" y="82473"/>
            <a:ext cx="11997267" cy="1079500"/>
          </a:xfrm>
        </p:spPr>
        <p:txBody>
          <a:bodyPr/>
          <a:lstStyle/>
          <a:p>
            <a:r>
              <a:rPr lang="en-US" altLang="zh-CN"/>
              <a:t>SU2_CFD.cpp</a:t>
            </a:r>
            <a:endParaRPr lang="zh-CN" altLang="en-US"/>
          </a:p>
        </p:txBody>
      </p:sp>
      <p:sp>
        <p:nvSpPr>
          <p:cNvPr id="6" name="内容占位符 5"/>
          <p:cNvSpPr>
            <a:spLocks noGrp="1"/>
          </p:cNvSpPr>
          <p:nvPr>
            <p:ph idx="1"/>
          </p:nvPr>
        </p:nvSpPr>
        <p:spPr/>
        <p:txBody>
          <a:bodyPr/>
          <a:lstStyle/>
          <a:p>
            <a:r>
              <a:rPr lang="en-US" altLang="zh-CN"/>
              <a:t>main</a:t>
            </a:r>
            <a:r>
              <a:rPr lang="zh-CN" altLang="en-US"/>
              <a:t>函数</a:t>
            </a:r>
            <a:endParaRPr lang="en-US" altLang="zh-CN"/>
          </a:p>
          <a:p>
            <a:pPr lvl="1"/>
            <a:r>
              <a:rPr lang="en-US" altLang="zh-CN" err="1"/>
              <a:t>MPI</a:t>
            </a:r>
            <a:r>
              <a:rPr lang="en-US" altLang="zh-CN"/>
              <a:t> </a:t>
            </a:r>
            <a:r>
              <a:rPr lang="zh-CN" altLang="en-US"/>
              <a:t>初始化</a:t>
            </a:r>
            <a:endParaRPr lang="en-US" altLang="zh-CN"/>
          </a:p>
          <a:p>
            <a:pPr lvl="1"/>
            <a:r>
              <a:rPr lang="zh-CN" altLang="en-US"/>
              <a:t>定义类指针</a:t>
            </a:r>
            <a:endParaRPr lang="en-US" altLang="zh-CN"/>
          </a:p>
          <a:p>
            <a:pPr lvl="2"/>
            <a:r>
              <a:rPr lang="en-US" altLang="zh-CN"/>
              <a:t>CConfig</a:t>
            </a:r>
            <a:r>
              <a:rPr lang="zh-CN" altLang="en-US"/>
              <a:t>* </a:t>
            </a:r>
            <a:r>
              <a:rPr lang="en-US" altLang="zh-CN"/>
              <a:t>config        </a:t>
            </a:r>
          </a:p>
          <a:p>
            <a:pPr lvl="2"/>
            <a:r>
              <a:rPr lang="en-US" altLang="zh-CN"/>
              <a:t>CDriver</a:t>
            </a:r>
            <a:r>
              <a:rPr lang="zh-CN" altLang="en-US"/>
              <a:t>* </a:t>
            </a:r>
            <a:r>
              <a:rPr lang="en-US" altLang="zh-CN"/>
              <a:t>driver</a:t>
            </a:r>
          </a:p>
          <a:p>
            <a:pPr lvl="1"/>
            <a:r>
              <a:rPr lang="zh-CN" altLang="en-US"/>
              <a:t>定义所求解的问题（</a:t>
            </a:r>
            <a:r>
              <a:rPr lang="en-US" altLang="zh-CN"/>
              <a:t>9</a:t>
            </a:r>
            <a:r>
              <a:rPr lang="zh-CN" altLang="en-US"/>
              <a:t>）</a:t>
            </a:r>
            <a:r>
              <a:rPr lang="en-US" altLang="zh-CN"/>
              <a:t> </a:t>
            </a:r>
          </a:p>
          <a:p>
            <a:pPr lvl="2"/>
            <a:r>
              <a:rPr lang="en-US" altLang="zh-CN"/>
              <a:t>CGeneralDriver</a:t>
            </a:r>
          </a:p>
          <a:p>
            <a:pPr lvl="3"/>
            <a:r>
              <a:rPr lang="en-US" altLang="zh-CN"/>
              <a:t>Wave/Possion/Heat/FEM_ELASTICITY</a:t>
            </a:r>
          </a:p>
          <a:p>
            <a:pPr lvl="2"/>
            <a:r>
              <a:rPr lang="en-US" altLang="zh-CN"/>
              <a:t>CHBDriver</a:t>
            </a:r>
          </a:p>
          <a:p>
            <a:pPr lvl="2"/>
            <a:r>
              <a:rPr lang="en-US" altLang="zh-CN"/>
              <a:t>CDiscAdjFSIDriver</a:t>
            </a:r>
          </a:p>
          <a:p>
            <a:pPr lvl="2"/>
            <a:r>
              <a:rPr lang="en-US" altLang="zh-CN"/>
              <a:t>CFSIDriver</a:t>
            </a:r>
          </a:p>
          <a:p>
            <a:pPr lvl="1"/>
            <a:r>
              <a:rPr lang="en-US" altLang="zh-CN"/>
              <a:t>Solve</a:t>
            </a:r>
          </a:p>
          <a:p>
            <a:pPr lvl="2"/>
            <a:r>
              <a:rPr lang="en-US" altLang="zh-CN" b="1"/>
              <a:t>driver -&gt; StartSolver()</a:t>
            </a:r>
          </a:p>
          <a:p>
            <a:pPr lvl="2"/>
            <a:r>
              <a:rPr lang="en-US" altLang="zh-CN"/>
              <a:t>driver -&gt; PostProcessing()</a:t>
            </a:r>
          </a:p>
          <a:p>
            <a:pPr lvl="1"/>
            <a:r>
              <a:rPr lang="en-US" altLang="zh-CN"/>
              <a:t>MPI</a:t>
            </a:r>
            <a:r>
              <a:rPr lang="zh-CN" altLang="en-US"/>
              <a:t>结束</a:t>
            </a:r>
            <a:endParaRPr lang="en-US" altLang="zh-CN"/>
          </a:p>
        </p:txBody>
      </p:sp>
      <p:sp>
        <p:nvSpPr>
          <p:cNvPr id="7" name="内容占位符 5"/>
          <p:cNvSpPr txBox="1">
            <a:spLocks/>
          </p:cNvSpPr>
          <p:nvPr/>
        </p:nvSpPr>
        <p:spPr bwMode="auto">
          <a:xfrm>
            <a:off x="4943872" y="3429000"/>
            <a:ext cx="5544616" cy="1726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8575">
                <a:solidFill>
                  <a:srgbClr val="FF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ct val="0"/>
              </a:spcAft>
              <a:buClr>
                <a:schemeClr val="hlink"/>
              </a:buClr>
              <a:buFont typeface="Wingdings" pitchFamily="2" charset="2"/>
              <a:buChar char="§"/>
              <a:defRPr sz="2400">
                <a:solidFill>
                  <a:srgbClr val="000066"/>
                </a:solidFill>
                <a:latin typeface="+mn-lt"/>
                <a:ea typeface="+mn-ea"/>
                <a:cs typeface="+mn-cs"/>
              </a:defRPr>
            </a:lvl1pPr>
            <a:lvl2pPr marL="742950" indent="-285750" algn="l" rtl="0" eaLnBrk="1" fontAlgn="base" hangingPunct="1">
              <a:spcBef>
                <a:spcPts val="600"/>
              </a:spcBef>
              <a:spcAft>
                <a:spcPct val="0"/>
              </a:spcAft>
              <a:buClr>
                <a:schemeClr val="tx2"/>
              </a:buClr>
              <a:buSzPct val="85000"/>
              <a:buFont typeface="Wingdings" pitchFamily="2" charset="2"/>
              <a:buChar char="Ø"/>
              <a:defRPr sz="2000">
                <a:solidFill>
                  <a:srgbClr val="006666"/>
                </a:solidFill>
                <a:latin typeface="+mn-lt"/>
                <a:ea typeface="+mn-ea"/>
                <a:cs typeface="+mn-cs"/>
              </a:defRPr>
            </a:lvl2pPr>
            <a:lvl3pPr marL="1143000" indent="-228600" algn="l" rtl="0" eaLnBrk="1" fontAlgn="base" hangingPunct="1">
              <a:spcBef>
                <a:spcPts val="600"/>
              </a:spcBef>
              <a:spcAft>
                <a:spcPct val="0"/>
              </a:spcAft>
              <a:buClr>
                <a:schemeClr val="hlink"/>
              </a:buClr>
              <a:buSzPct val="95000"/>
              <a:buFont typeface="Wingdings 2" pitchFamily="18" charset="2"/>
              <a:buChar char="¡"/>
              <a:defRPr sz="1800">
                <a:solidFill>
                  <a:schemeClr val="hlink"/>
                </a:solidFill>
                <a:latin typeface="+mn-lt"/>
                <a:ea typeface="+mn-ea"/>
                <a:cs typeface="+mn-cs"/>
              </a:defRPr>
            </a:lvl3pPr>
            <a:lvl4pPr marL="1600200" indent="-228600" algn="l" rtl="0" eaLnBrk="1" fontAlgn="base" hangingPunct="1">
              <a:spcBef>
                <a:spcPts val="600"/>
              </a:spcBef>
              <a:spcAft>
                <a:spcPct val="0"/>
              </a:spcAft>
              <a:buClr>
                <a:schemeClr val="tx2"/>
              </a:buClr>
              <a:buSzPct val="90000"/>
              <a:buFont typeface="Wingdings" pitchFamily="2" charset="2"/>
              <a:buChar char="Ø"/>
              <a:defRPr sz="1600">
                <a:solidFill>
                  <a:srgbClr val="990099"/>
                </a:solidFill>
                <a:latin typeface="+mn-lt"/>
                <a:ea typeface="+mn-ea"/>
                <a:cs typeface="+mn-cs"/>
              </a:defRPr>
            </a:lvl4pPr>
            <a:lvl5pPr marL="2057400" indent="-228600" algn="l" rtl="0" eaLnBrk="1" fontAlgn="base" hangingPunct="1">
              <a:spcBef>
                <a:spcPts val="600"/>
              </a:spcBef>
              <a:spcAft>
                <a:spcPct val="0"/>
              </a:spcAft>
              <a:buClr>
                <a:schemeClr val="hlink"/>
              </a:buClr>
              <a:buFont typeface="Wingdings 2" pitchFamily="18" charset="2"/>
              <a:buChar char="¡"/>
              <a:defRPr sz="1600">
                <a:solidFill>
                  <a:schemeClr val="tx1"/>
                </a:solidFill>
                <a:latin typeface="+mn-lt"/>
                <a:ea typeface="+mn-ea"/>
                <a:cs typeface="+mn-cs"/>
              </a:defRPr>
            </a:lvl5pPr>
            <a:lvl6pPr marL="25146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6pPr>
            <a:lvl7pPr marL="29718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7pPr>
            <a:lvl8pPr marL="34290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8pPr>
            <a:lvl9pPr marL="3886200" indent="-228600" algn="l" rtl="0" eaLnBrk="1" fontAlgn="base" hangingPunct="1">
              <a:spcBef>
                <a:spcPct val="30000"/>
              </a:spcBef>
              <a:spcAft>
                <a:spcPct val="0"/>
              </a:spcAft>
              <a:buClr>
                <a:schemeClr val="hlink"/>
              </a:buClr>
              <a:buFont typeface="Wingdings 2" charset="0"/>
              <a:buChar char="¡"/>
              <a:defRPr>
                <a:solidFill>
                  <a:schemeClr val="tx1"/>
                </a:solidFill>
                <a:latin typeface="+mn-lt"/>
                <a:ea typeface="+mn-ea"/>
                <a:cs typeface="+mn-cs"/>
              </a:defRPr>
            </a:lvl9pPr>
          </a:lstStyle>
          <a:p>
            <a:pPr lvl="2"/>
            <a:r>
              <a:rPr lang="en-US" altLang="zh-CN" kern="0"/>
              <a:t>CMultiphysics ZonalDriver</a:t>
            </a:r>
          </a:p>
          <a:p>
            <a:pPr lvl="2"/>
            <a:r>
              <a:rPr lang="en-US" altLang="zh-CN" kern="0"/>
              <a:t>CDiscAdjTurbomachineryDriver</a:t>
            </a:r>
          </a:p>
          <a:p>
            <a:pPr lvl="2"/>
            <a:r>
              <a:rPr lang="en-US" altLang="zh-CN" kern="0"/>
              <a:t>CDiscAdjFluidDriver</a:t>
            </a:r>
          </a:p>
          <a:p>
            <a:pPr lvl="2"/>
            <a:r>
              <a:rPr lang="en-US" altLang="zh-CN" kern="0">
                <a:solidFill>
                  <a:srgbClr val="FF0000"/>
                </a:solidFill>
              </a:rPr>
              <a:t>CTurbomachinery Driver</a:t>
            </a:r>
          </a:p>
          <a:p>
            <a:pPr lvl="2"/>
            <a:r>
              <a:rPr lang="en-US" altLang="zh-CN" kern="0">
                <a:solidFill>
                  <a:srgbClr val="FF0000"/>
                </a:solidFill>
              </a:rPr>
              <a:t>CFluidDriver</a:t>
            </a:r>
          </a:p>
        </p:txBody>
      </p:sp>
      <p:grpSp>
        <p:nvGrpSpPr>
          <p:cNvPr id="4" name="组合 3"/>
          <p:cNvGrpSpPr/>
          <p:nvPr/>
        </p:nvGrpSpPr>
        <p:grpSpPr>
          <a:xfrm>
            <a:off x="4367808" y="2221911"/>
            <a:ext cx="6016391" cy="487009"/>
            <a:chOff x="4367808" y="2221911"/>
            <a:chExt cx="6016391" cy="487009"/>
          </a:xfrm>
        </p:grpSpPr>
        <p:sp>
          <p:nvSpPr>
            <p:cNvPr id="2" name="文本框 1"/>
            <p:cNvSpPr txBox="1"/>
            <p:nvPr/>
          </p:nvSpPr>
          <p:spPr>
            <a:xfrm>
              <a:off x="4367808" y="2280749"/>
              <a:ext cx="6016391" cy="369332"/>
            </a:xfrm>
            <a:prstGeom prst="rect">
              <a:avLst/>
            </a:prstGeom>
            <a:noFill/>
          </p:spPr>
          <p:txBody>
            <a:bodyPr wrap="none" rtlCol="0">
              <a:spAutoFit/>
            </a:bodyPr>
            <a:lstStyle/>
            <a:p>
              <a:r>
                <a:rPr lang="en-US" altLang="zh-CN" b="1"/>
                <a:t>config = </a:t>
              </a:r>
              <a:r>
                <a:rPr lang="en-US" altLang="zh-CN" b="1">
                  <a:solidFill>
                    <a:schemeClr val="tx2"/>
                  </a:solidFill>
                </a:rPr>
                <a:t>new</a:t>
              </a:r>
              <a:r>
                <a:rPr lang="en-US" altLang="zh-CN" b="1"/>
                <a:t> CConfig</a:t>
              </a:r>
              <a:r>
                <a:rPr lang="zh-CN" altLang="en-US" b="1"/>
                <a:t>（</a:t>
              </a:r>
              <a:r>
                <a:rPr lang="en-US" altLang="zh-CN" b="1">
                  <a:solidFill>
                    <a:srgbClr val="00B050"/>
                  </a:solidFill>
                </a:rPr>
                <a:t>config_file_name</a:t>
              </a:r>
              <a:r>
                <a:rPr lang="en-US" altLang="zh-CN" b="1"/>
                <a:t>,</a:t>
              </a:r>
              <a:r>
                <a:rPr lang="en-US" altLang="zh-CN" b="1">
                  <a:solidFill>
                    <a:srgbClr val="00B050"/>
                  </a:solidFill>
                </a:rPr>
                <a:t>SU2_CFD</a:t>
              </a:r>
              <a:r>
                <a:rPr lang="zh-CN" altLang="en-US" b="1"/>
                <a:t>）</a:t>
              </a:r>
            </a:p>
          </p:txBody>
        </p:sp>
        <p:sp>
          <p:nvSpPr>
            <p:cNvPr id="3" name="矩形 2"/>
            <p:cNvSpPr/>
            <p:nvPr/>
          </p:nvSpPr>
          <p:spPr bwMode="auto">
            <a:xfrm>
              <a:off x="4367808" y="2221911"/>
              <a:ext cx="6016391" cy="487009"/>
            </a:xfrm>
            <a:prstGeom prst="rect">
              <a:avLst/>
            </a:prstGeom>
            <a:noFill/>
            <a:ln>
              <a:solidFill>
                <a:srgbClr val="FF0000"/>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grpSp>
      <p:sp>
        <p:nvSpPr>
          <p:cNvPr id="8" name="矩形 7"/>
          <p:cNvSpPr/>
          <p:nvPr/>
        </p:nvSpPr>
        <p:spPr>
          <a:xfrm>
            <a:off x="4605883" y="5373216"/>
            <a:ext cx="7532771" cy="369332"/>
          </a:xfrm>
          <a:prstGeom prst="rect">
            <a:avLst/>
          </a:prstGeom>
          <a:ln w="38100">
            <a:solidFill>
              <a:schemeClr val="tx2"/>
            </a:solidFill>
          </a:ln>
        </p:spPr>
        <p:txBody>
          <a:bodyPr wrap="square">
            <a:spAutoFit/>
          </a:bodyPr>
          <a:lstStyle/>
          <a:p>
            <a:r>
              <a:rPr lang="en-US" altLang="zh-CN" b="1"/>
              <a:t>driver = </a:t>
            </a:r>
            <a:r>
              <a:rPr lang="en-US" altLang="zh-CN" b="1">
                <a:solidFill>
                  <a:schemeClr val="tx2"/>
                </a:solidFill>
              </a:rPr>
              <a:t>new</a:t>
            </a:r>
            <a:r>
              <a:rPr lang="en-US" altLang="zh-CN" b="1"/>
              <a:t> CFluidDriver(</a:t>
            </a:r>
            <a:r>
              <a:rPr lang="en-US" altLang="zh-CN" b="1">
                <a:solidFill>
                  <a:srgbClr val="00B050"/>
                </a:solidFill>
              </a:rPr>
              <a:t>config_file_name</a:t>
            </a:r>
            <a:r>
              <a:rPr lang="en-US" altLang="zh-CN" b="1"/>
              <a:t>, </a:t>
            </a:r>
            <a:r>
              <a:rPr lang="en-US" altLang="zh-CN" b="1">
                <a:solidFill>
                  <a:srgbClr val="00B050"/>
                </a:solidFill>
              </a:rPr>
              <a:t>nZone</a:t>
            </a:r>
            <a:r>
              <a:rPr lang="en-US" altLang="zh-CN" b="1"/>
              <a:t>, </a:t>
            </a:r>
            <a:r>
              <a:rPr lang="en-US" altLang="zh-CN" b="1">
                <a:solidFill>
                  <a:srgbClr val="00B050"/>
                </a:solidFill>
              </a:rPr>
              <a:t>nDim</a:t>
            </a:r>
            <a:r>
              <a:rPr lang="en-US" altLang="zh-CN" b="1"/>
              <a:t>, </a:t>
            </a:r>
            <a:r>
              <a:rPr lang="en-US" altLang="zh-CN" b="1">
                <a:solidFill>
                  <a:srgbClr val="00B050"/>
                </a:solidFill>
              </a:rPr>
              <a:t>periodic</a:t>
            </a:r>
            <a:r>
              <a:rPr lang="en-US" altLang="zh-CN" b="1"/>
              <a:t>)</a:t>
            </a:r>
            <a:endParaRPr lang="zh-CN" altLang="en-US"/>
          </a:p>
        </p:txBody>
      </p:sp>
      <p:sp>
        <p:nvSpPr>
          <p:cNvPr id="10" name="矩形 9"/>
          <p:cNvSpPr/>
          <p:nvPr/>
        </p:nvSpPr>
        <p:spPr bwMode="auto">
          <a:xfrm>
            <a:off x="1186008" y="5517232"/>
            <a:ext cx="3240360" cy="360040"/>
          </a:xfrm>
          <a:prstGeom prst="rect">
            <a:avLst/>
          </a:prstGeom>
          <a:noFill/>
          <a:ln w="38100"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 name="文本框 8"/>
          <p:cNvSpPr txBox="1"/>
          <p:nvPr/>
        </p:nvSpPr>
        <p:spPr>
          <a:xfrm>
            <a:off x="4426368" y="692696"/>
            <a:ext cx="5416868" cy="369332"/>
          </a:xfrm>
          <a:prstGeom prst="rect">
            <a:avLst/>
          </a:prstGeom>
          <a:noFill/>
        </p:spPr>
        <p:txBody>
          <a:bodyPr wrap="none" rtlCol="0">
            <a:spAutoFit/>
          </a:bodyPr>
          <a:lstStyle/>
          <a:p>
            <a:r>
              <a:rPr lang="zh-CN" altLang="en-US" dirty="0"/>
              <a:t>在最开始和</a:t>
            </a:r>
            <a:r>
              <a:rPr lang="en-US" altLang="zh-CN" dirty="0" err="1"/>
              <a:t>Cdriver</a:t>
            </a:r>
            <a:r>
              <a:rPr lang="zh-CN" altLang="en-US" dirty="0"/>
              <a:t>的</a:t>
            </a:r>
            <a:r>
              <a:rPr lang="en-US" altLang="zh-CN" dirty="0" err="1"/>
              <a:t>input_Preprocessing</a:t>
            </a:r>
            <a:r>
              <a:rPr lang="zh-CN" altLang="en-US" dirty="0"/>
              <a:t>中都有下</a:t>
            </a:r>
            <a:r>
              <a:rPr lang="en-US" altLang="zh-CN" dirty="0"/>
              <a:t>·</a:t>
            </a:r>
            <a:endParaRPr lang="zh-CN" altLang="en-US" dirty="0"/>
          </a:p>
        </p:txBody>
      </p:sp>
    </p:spTree>
    <p:extLst>
      <p:ext uri="{BB962C8B-B14F-4D97-AF65-F5344CB8AC3E}">
        <p14:creationId xmlns:p14="http://schemas.microsoft.com/office/powerpoint/2010/main" val="6601310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sym typeface="Symbol"/>
              </a:rPr>
              <a:t>初步想法</a:t>
            </a:r>
            <a:endParaRPr lang="en-US" altLang="zh-CN">
              <a:sym typeface="Symbol"/>
            </a:endParaRPr>
          </a:p>
        </p:txBody>
      </p:sp>
      <p:sp>
        <p:nvSpPr>
          <p:cNvPr id="5" name="文本占位符 4"/>
          <p:cNvSpPr>
            <a:spLocks noGrp="1"/>
          </p:cNvSpPr>
          <p:nvPr>
            <p:ph type="body" idx="1"/>
          </p:nvPr>
        </p:nvSpPr>
        <p:spPr/>
        <p:txBody>
          <a:bodyPr/>
          <a:lstStyle/>
          <a:p>
            <a:r>
              <a:rPr lang="en-US" altLang="zh-CN"/>
              <a:t>Part II</a:t>
            </a:r>
            <a:endParaRPr lang="zh-CN" altLang="en-US"/>
          </a:p>
        </p:txBody>
      </p:sp>
      <p:sp>
        <p:nvSpPr>
          <p:cNvPr id="6" name="文本占位符 5"/>
          <p:cNvSpPr>
            <a:spLocks noGrp="1"/>
          </p:cNvSpPr>
          <p:nvPr>
            <p:ph type="body" idx="13"/>
          </p:nvPr>
        </p:nvSpPr>
        <p:spPr/>
        <p:txBody>
          <a:bodyPr/>
          <a:lstStyle/>
          <a:p>
            <a:endParaRPr lang="en-US" altLang="zh-CN"/>
          </a:p>
          <a:p>
            <a:endParaRPr lang="zh-CN" altLang="en-US"/>
          </a:p>
        </p:txBody>
      </p:sp>
    </p:spTree>
    <p:extLst>
      <p:ext uri="{BB962C8B-B14F-4D97-AF65-F5344CB8AC3E}">
        <p14:creationId xmlns:p14="http://schemas.microsoft.com/office/powerpoint/2010/main" val="3870879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下一步计划</a:t>
            </a:r>
          </a:p>
        </p:txBody>
      </p:sp>
      <p:sp>
        <p:nvSpPr>
          <p:cNvPr id="6" name="内容占位符 5"/>
          <p:cNvSpPr>
            <a:spLocks noGrp="1"/>
          </p:cNvSpPr>
          <p:nvPr>
            <p:ph idx="1"/>
          </p:nvPr>
        </p:nvSpPr>
        <p:spPr/>
        <p:txBody>
          <a:bodyPr/>
          <a:lstStyle/>
          <a:p>
            <a:r>
              <a:rPr lang="zh-CN" altLang="en-US"/>
              <a:t>矩阵迭代求解</a:t>
            </a:r>
            <a:endParaRPr lang="en-US" altLang="zh-CN"/>
          </a:p>
          <a:p>
            <a:pPr lvl="1"/>
            <a:r>
              <a:rPr lang="en-US" altLang="zh-CN"/>
              <a:t>Krylov-subspace method</a:t>
            </a:r>
          </a:p>
        </p:txBody>
      </p:sp>
    </p:spTree>
    <p:extLst>
      <p:ext uri="{BB962C8B-B14F-4D97-AF65-F5344CB8AC3E}">
        <p14:creationId xmlns:p14="http://schemas.microsoft.com/office/powerpoint/2010/main" val="7921211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9376" y="1628800"/>
            <a:ext cx="11449272" cy="2514203"/>
          </a:xfrm>
        </p:spPr>
        <p:txBody>
          <a:bodyPr/>
          <a:lstStyle/>
          <a:p>
            <a:pPr algn="l"/>
            <a:r>
              <a:rPr lang="en-US" altLang="zh-CN" sz="3600"/>
              <a:t>Thanks for your attentions!</a:t>
            </a:r>
            <a:br>
              <a:rPr lang="en-US" altLang="zh-CN" sz="3600"/>
            </a:br>
            <a:br>
              <a:rPr lang="en-US" altLang="zh-CN" sz="3600"/>
            </a:br>
            <a:r>
              <a:rPr lang="en-US" altLang="zh-CN" sz="3200" b="0" err="1"/>
              <a:t>ZhixianG</a:t>
            </a:r>
            <a:r>
              <a:rPr lang="en-US" altLang="zh-CN" sz="3200" b="0"/>
              <a:t> XIAO</a:t>
            </a:r>
            <a:r>
              <a:rPr lang="zh-CN" altLang="en-US" sz="3200" b="0"/>
              <a:t>，</a:t>
            </a:r>
            <a:r>
              <a:rPr lang="en-US" altLang="zh-CN" sz="3200" b="0"/>
              <a:t>Special professor</a:t>
            </a:r>
            <a:br>
              <a:rPr lang="en-US" altLang="zh-CN" sz="3200" b="0"/>
            </a:br>
            <a:r>
              <a:rPr lang="en-US" altLang="zh-CN" sz="3200" b="0"/>
              <a:t>vice director of spacecraft design</a:t>
            </a:r>
            <a:r>
              <a:rPr lang="zh-CN" altLang="en-US" sz="3200" b="0"/>
              <a:t> </a:t>
            </a:r>
            <a:br>
              <a:rPr lang="zh-CN" altLang="en-US" sz="3200" b="0"/>
            </a:br>
            <a:r>
              <a:rPr lang="en-US" altLang="zh-CN" sz="3200" b="0"/>
              <a:t>13522146366, </a:t>
            </a:r>
            <a:r>
              <a:rPr lang="en-US" altLang="zh-CN" sz="2800" b="0" err="1"/>
              <a:t>xiaotigerzhx@tsinghua.edu.cn</a:t>
            </a:r>
            <a:endParaRPr lang="zh-CN" altLang="en-US" sz="3200"/>
          </a:p>
        </p:txBody>
      </p:sp>
    </p:spTree>
    <p:extLst>
      <p:ext uri="{BB962C8B-B14F-4D97-AF65-F5344CB8AC3E}">
        <p14:creationId xmlns:p14="http://schemas.microsoft.com/office/powerpoint/2010/main" val="820637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a:t>多重网格</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a:latin typeface="Cambria Math" panose="02040503050406030204" pitchFamily="18" charset="0"/>
                  </a:rPr>
                  <a:t>基本思想</a:t>
                </a:r>
                <a:endParaRPr lang="en-US" altLang="zh-CN">
                  <a:latin typeface="Cambria Math" panose="02040503050406030204" pitchFamily="18" charset="0"/>
                </a:endParaRPr>
              </a:p>
              <a:p>
                <a:pPr lvl="1"/>
                <a:r>
                  <a:rPr lang="zh-CN" altLang="en-US">
                    <a:latin typeface="Cambria Math" panose="02040503050406030204" pitchFamily="18" charset="0"/>
                  </a:rPr>
                  <a:t>误差分为高频摆动分量和低频光滑分量</a:t>
                </a:r>
                <a:endParaRPr lang="en-US" altLang="zh-CN">
                  <a:latin typeface="Cambria Math" panose="02040503050406030204" pitchFamily="18" charset="0"/>
                </a:endParaRPr>
              </a:p>
              <a:p>
                <a:pPr lvl="1"/>
                <a:r>
                  <a:rPr lang="zh-CN" altLang="en-US">
                    <a:latin typeface="Cambria Math" panose="02040503050406030204" pitchFamily="18" charset="0"/>
                  </a:rPr>
                  <a:t>用粗网格消除光滑分量</a:t>
                </a:r>
                <a:endParaRPr lang="en-US" altLang="zh-CN">
                  <a:latin typeface="Cambria Math" panose="02040503050406030204" pitchFamily="18" charset="0"/>
                </a:endParaRPr>
              </a:p>
              <a:p>
                <a:r>
                  <a:rPr lang="zh-CN" altLang="en-US"/>
                  <a:t>比如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𝑥</m:t>
                            </m:r>
                          </m:e>
                          <m:sup>
                            <m:r>
                              <a:rPr lang="en-US" altLang="zh-CN" i="1" smtClean="0">
                                <a:latin typeface="Cambria Math" panose="02040503050406030204" pitchFamily="18" charset="0"/>
                              </a:rPr>
                              <m:t>2</m:t>
                            </m:r>
                          </m:sup>
                        </m:sSup>
                      </m:den>
                    </m:f>
                    <m:r>
                      <a:rPr lang="en-US" altLang="zh-CN" b="0" i="0"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=0</m:t>
                        </m:r>
                        <m:r>
                          <a:rPr lang="zh-CN" altLang="en-US" i="1" smtClean="0">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Ω</m:t>
                        </m:r>
                      </m:e>
                    </m:d>
                    <m:r>
                      <a:rPr lang="en-US" altLang="zh-CN" b="0" i="1" smtClean="0">
                        <a:latin typeface="Cambria Math" panose="02040503050406030204" pitchFamily="18" charset="0"/>
                      </a:rPr>
                      <m:t>     </m:t>
                    </m:r>
                  </m:oMath>
                </a14:m>
                <a:endParaRPr lang="en-US" altLang="zh-CN"/>
              </a:p>
              <a:p>
                <a:pPr lvl="1"/>
                <a:r>
                  <a:rPr lang="zh-CN" altLang="en-US"/>
                  <a:t>离散</a:t>
                </a:r>
                <a:r>
                  <a:rPr lang="en-US" altLang="zh-CN"/>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𝑗</m:t>
                        </m:r>
                        <m:r>
                          <a:rPr lang="en-US" altLang="zh-CN" i="1">
                            <a:latin typeface="Cambria Math" panose="02040503050406030204" pitchFamily="18" charset="0"/>
                          </a:rPr>
                          <m:t>−1</m:t>
                        </m:r>
                      </m:sub>
                    </m:sSub>
                    <m:r>
                      <a:rPr lang="en-US" altLang="zh-CN" b="0" i="1" smtClean="0">
                        <a:latin typeface="Cambria Math" panose="02040503050406030204" pitchFamily="18" charset="0"/>
                      </a:rPr>
                      <m:t>+2</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𝑗</m:t>
                        </m:r>
                        <m:r>
                          <a:rPr lang="en-US" altLang="zh-CN" b="0" i="1" smtClean="0">
                            <a:latin typeface="Cambria Math" panose="02040503050406030204" pitchFamily="18" charset="0"/>
                          </a:rPr>
                          <m:t>+</m:t>
                        </m:r>
                        <m:r>
                          <a:rPr lang="en-US" altLang="zh-CN" i="1">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i="1">
                            <a:latin typeface="Cambria Math" panose="02040503050406030204" pitchFamily="18" charset="0"/>
                          </a:rPr>
                          <m:t>𝑗</m:t>
                        </m:r>
                      </m:sub>
                    </m:sSub>
                  </m:oMath>
                </a14:m>
                <a:r>
                  <a:rPr lang="en-US" altLang="zh-CN"/>
                  <a:t>     </a:t>
                </a:r>
              </a:p>
              <a:p>
                <a:pPr lvl="1"/>
                <a:r>
                  <a:rPr lang="zh-CN" altLang="en-US"/>
                  <a:t>矩阵形式    </a:t>
                </a:r>
                <a14:m>
                  <m:oMath xmlns:m="http://schemas.openxmlformats.org/officeDocument/2006/math">
                    <m:r>
                      <a:rPr lang="en-US" altLang="zh-CN" b="0" i="1" smtClean="0">
                        <a:latin typeface="Cambria Math" panose="02040503050406030204" pitchFamily="18" charset="0"/>
                      </a:rPr>
                      <m:t>𝐴𝑢</m:t>
                    </m:r>
                    <m:r>
                      <a:rPr lang="en-US" altLang="zh-CN" b="0" i="1" smtClean="0">
                        <a:latin typeface="Cambria Math" panose="02040503050406030204" pitchFamily="18" charset="0"/>
                      </a:rPr>
                      <m:t>=</m:t>
                    </m:r>
                    <m:r>
                      <a:rPr lang="en-US" altLang="zh-CN" b="0" i="1" smtClean="0">
                        <a:latin typeface="Cambria Math" panose="02040503050406030204" pitchFamily="18" charset="0"/>
                      </a:rPr>
                      <m:t>𝐹</m:t>
                    </m:r>
                  </m:oMath>
                </a14:m>
                <a:endParaRPr lang="en-US" altLang="zh-CN"/>
              </a:p>
              <a:p>
                <a:pPr lvl="1"/>
                <a:r>
                  <a:rPr lang="zh-CN" altLang="en-US"/>
                  <a:t>使用雅可比松弛迭代 迭代矩阵</a:t>
                </a:r>
                <a14:m>
                  <m:oMath xmlns:m="http://schemas.openxmlformats.org/officeDocument/2006/math">
                    <m:r>
                      <a:rPr lang="en-US" altLang="zh-CN" b="0" i="1" smtClean="0">
                        <a:latin typeface="Cambria Math" panose="02040503050406030204" pitchFamily="18" charset="0"/>
                      </a:rPr>
                      <m:t>𝑀</m:t>
                    </m:r>
                  </m:oMath>
                </a14:m>
                <a:endParaRPr lang="en-US" altLang="zh-CN"/>
              </a:p>
              <a:p>
                <a:pPr lvl="2"/>
                <a14:m>
                  <m:oMath xmlns:m="http://schemas.openxmlformats.org/officeDocument/2006/math">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𝐸</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𝑀</m:t>
                        </m:r>
                        <m:r>
                          <a:rPr lang="en-US" altLang="zh-CN" i="1">
                            <a:latin typeface="Cambria Math" panose="02040503050406030204" pitchFamily="18" charset="0"/>
                          </a:rPr>
                          <m:t>𝐸</m:t>
                        </m:r>
                      </m:e>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p>
                  </m:oMath>
                </a14:m>
                <a:endParaRPr lang="en-US" altLang="zh-CN"/>
              </a:p>
              <a:p>
                <a:pPr lvl="2"/>
                <a:r>
                  <a:rPr lang="zh-CN" altLang="en-US"/>
                  <a:t>特征值  </a:t>
                </a:r>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𝜆</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=1−2</m:t>
                    </m:r>
                    <m:r>
                      <a:rPr lang="zh-CN" altLang="en-US" b="0" i="1" smtClean="0">
                        <a:latin typeface="Cambria Math" panose="02040503050406030204" pitchFamily="18" charset="0"/>
                      </a:rPr>
                      <m:t>𝜔</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a:latin typeface="Cambria Math" panose="02040503050406030204" pitchFamily="18" charset="0"/>
                              </a:rPr>
                              <m:t>sin</m:t>
                            </m:r>
                          </m:e>
                          <m:sup>
                            <m:r>
                              <a:rPr lang="en-US" altLang="zh-CN" b="0" i="1" smtClean="0">
                                <a:latin typeface="Cambria Math" panose="02040503050406030204" pitchFamily="18" charset="0"/>
                              </a:rPr>
                              <m:t>2</m:t>
                            </m:r>
                          </m:sup>
                        </m:sSup>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m:t>
                            </m:r>
                            <m:r>
                              <a:rPr lang="zh-CN" altLang="en-US" b="0" i="1" smtClean="0">
                                <a:latin typeface="Cambria Math" panose="02040503050406030204" pitchFamily="18" charset="0"/>
                              </a:rPr>
                              <m:t>𝜋</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e>
                    </m:func>
                  </m:oMath>
                </a14:m>
                <a:endParaRPr lang="en-US" altLang="zh-CN" b="0"/>
              </a:p>
              <a:p>
                <a:pPr lvl="2"/>
                <a:r>
                  <a:rPr lang="zh-CN" altLang="en-US"/>
                  <a:t>特征向量 </a:t>
                </a:r>
                <a14:m>
                  <m:oMath xmlns:m="http://schemas.openxmlformats.org/officeDocument/2006/math">
                    <m:sSup>
                      <m:sSupPr>
                        <m:ctrlPr>
                          <a:rPr lang="en-US" altLang="zh-CN" i="1" smtClean="0">
                            <a:latin typeface="Cambria Math" panose="02040503050406030204" pitchFamily="18" charset="0"/>
                          </a:rPr>
                        </m:ctrlPr>
                      </m:sSupPr>
                      <m:e>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en-US" altLang="zh-CN" i="1">
                                <a:latin typeface="Cambria Math" panose="02040503050406030204" pitchFamily="18" charset="0"/>
                              </a:rPr>
                              <m:t>𝑘</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r>
                              <m:rPr>
                                <m:sty m:val="p"/>
                              </m:rPr>
                              <a:rPr lang="en-US" altLang="zh-CN">
                                <a:latin typeface="Cambria Math" panose="02040503050406030204" pitchFamily="18" charset="0"/>
                              </a:rPr>
                              <m:t>sin</m:t>
                            </m:r>
                            <m:f>
                              <m:fPr>
                                <m:ctrlPr>
                                  <a:rPr lang="en-US" altLang="zh-CN" i="1">
                                    <a:latin typeface="Cambria Math" panose="02040503050406030204" pitchFamily="18" charset="0"/>
                                  </a:rPr>
                                </m:ctrlPr>
                              </m:fPr>
                              <m:num>
                                <m:r>
                                  <a:rPr lang="en-US" altLang="zh-CN" i="1">
                                    <a:latin typeface="Cambria Math" panose="02040503050406030204" pitchFamily="18" charset="0"/>
                                  </a:rPr>
                                  <m:t>𝑘</m:t>
                                </m:r>
                                <m:r>
                                  <a:rPr lang="zh-CN" altLang="en-US" i="1">
                                    <a:latin typeface="Cambria Math" panose="02040503050406030204" pitchFamily="18" charset="0"/>
                                  </a:rPr>
                                  <m:t>𝜋</m:t>
                                </m:r>
                              </m:num>
                              <m:den>
                                <m:r>
                                  <a:rPr lang="en-US" altLang="zh-CN" i="1">
                                    <a:latin typeface="Cambria Math" panose="02040503050406030204" pitchFamily="18" charset="0"/>
                                  </a:rPr>
                                  <m:t>𝑁</m:t>
                                </m:r>
                              </m:den>
                            </m:f>
                            <m:r>
                              <a:rPr lang="en-US" altLang="zh-CN" i="1">
                                <a:latin typeface="Cambria Math" panose="02040503050406030204" pitchFamily="18" charset="0"/>
                              </a:rPr>
                              <m:t>,</m:t>
                            </m:r>
                            <m:r>
                              <m:rPr>
                                <m:sty m:val="p"/>
                              </m:rPr>
                              <a:rPr lang="en-US" altLang="zh-CN">
                                <a:latin typeface="Cambria Math" panose="02040503050406030204" pitchFamily="18" charset="0"/>
                              </a:rPr>
                              <m:t>sin</m:t>
                            </m:r>
                            <m:f>
                              <m:fPr>
                                <m:ctrlPr>
                                  <a:rPr lang="en-US" altLang="zh-CN" i="1">
                                    <a:latin typeface="Cambria Math" panose="02040503050406030204" pitchFamily="18" charset="0"/>
                                  </a:rPr>
                                </m:ctrlPr>
                              </m:fPr>
                              <m:num>
                                <m:r>
                                  <a:rPr lang="en-US" altLang="zh-CN">
                                    <a:latin typeface="Cambria Math" panose="02040503050406030204" pitchFamily="18" charset="0"/>
                                  </a:rPr>
                                  <m:t>2</m:t>
                                </m:r>
                                <m:r>
                                  <a:rPr lang="en-US" altLang="zh-CN" i="1">
                                    <a:latin typeface="Cambria Math" panose="02040503050406030204" pitchFamily="18" charset="0"/>
                                  </a:rPr>
                                  <m:t>𝑘</m:t>
                                </m:r>
                                <m:r>
                                  <a:rPr lang="zh-CN" altLang="en-US" i="1">
                                    <a:latin typeface="Cambria Math" panose="02040503050406030204" pitchFamily="18" charset="0"/>
                                  </a:rPr>
                                  <m:t>𝜋</m:t>
                                </m:r>
                              </m:num>
                              <m:den>
                                <m:r>
                                  <a:rPr lang="en-US" altLang="zh-CN" i="1">
                                    <a:latin typeface="Cambria Math" panose="02040503050406030204" pitchFamily="18" charset="0"/>
                                  </a:rPr>
                                  <m:t>𝑁</m:t>
                                </m:r>
                              </m:den>
                            </m:f>
                            <m:r>
                              <a:rPr lang="en-US" altLang="zh-CN" i="1">
                                <a:latin typeface="Cambria Math" panose="02040503050406030204" pitchFamily="18" charset="0"/>
                              </a:rPr>
                              <m:t>,</m:t>
                            </m:r>
                            <m:r>
                              <m:rPr>
                                <m:sty m:val="p"/>
                              </m:rPr>
                              <a:rPr lang="en-US" altLang="zh-CN">
                                <a:latin typeface="Cambria Math" panose="02040503050406030204" pitchFamily="18" charset="0"/>
                              </a:rPr>
                              <m:t>sin</m:t>
                            </m:r>
                            <m:f>
                              <m:fPr>
                                <m:ctrlPr>
                                  <a:rPr lang="en-US" altLang="zh-CN" i="1">
                                    <a:latin typeface="Cambria Math" panose="02040503050406030204" pitchFamily="18" charset="0"/>
                                  </a:rPr>
                                </m:ctrlPr>
                              </m:fPr>
                              <m:num>
                                <m:r>
                                  <a:rPr lang="en-US" altLang="zh-CN">
                                    <a:latin typeface="Cambria Math" panose="02040503050406030204" pitchFamily="18" charset="0"/>
                                  </a:rPr>
                                  <m:t>3</m:t>
                                </m:r>
                                <m:r>
                                  <a:rPr lang="en-US" altLang="zh-CN" i="1">
                                    <a:latin typeface="Cambria Math" panose="02040503050406030204" pitchFamily="18" charset="0"/>
                                  </a:rPr>
                                  <m:t>𝑘</m:t>
                                </m:r>
                                <m:r>
                                  <a:rPr lang="zh-CN" altLang="en-US" i="1">
                                    <a:latin typeface="Cambria Math" panose="02040503050406030204" pitchFamily="18" charset="0"/>
                                  </a:rPr>
                                  <m:t>𝜋</m:t>
                                </m:r>
                              </m:num>
                              <m:den>
                                <m:r>
                                  <a:rPr lang="en-US" altLang="zh-CN" i="1">
                                    <a:latin typeface="Cambria Math" panose="02040503050406030204" pitchFamily="18" charset="0"/>
                                  </a:rPr>
                                  <m:t>𝑁</m:t>
                                </m:r>
                              </m:den>
                            </m:f>
                            <m:r>
                              <a:rPr lang="en-US" altLang="zh-CN" i="1">
                                <a:latin typeface="Cambria Math" panose="02040503050406030204" pitchFamily="18" charset="0"/>
                              </a:rPr>
                              <m:t>,…,</m:t>
                            </m:r>
                            <m:r>
                              <m:rPr>
                                <m:sty m:val="p"/>
                              </m:rPr>
                              <a:rPr lang="en-US" altLang="zh-CN">
                                <a:latin typeface="Cambria Math" panose="02040503050406030204" pitchFamily="18" charset="0"/>
                              </a:rPr>
                              <m:t>sin</m:t>
                            </m:r>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a:rPr lang="en-US" altLang="zh-CN" i="1">
                                        <a:latin typeface="Cambria Math" panose="02040503050406030204" pitchFamily="18" charset="0"/>
                                      </a:rPr>
                                      <m:t>𝑁</m:t>
                                    </m:r>
                                    <m:r>
                                      <a:rPr lang="en-US" altLang="zh-CN" i="1">
                                        <a:latin typeface="Cambria Math" panose="02040503050406030204" pitchFamily="18" charset="0"/>
                                      </a:rPr>
                                      <m:t>−1</m:t>
                                    </m:r>
                                  </m:e>
                                </m:d>
                                <m:r>
                                  <a:rPr lang="en-US" altLang="zh-CN" i="1">
                                    <a:latin typeface="Cambria Math" panose="02040503050406030204" pitchFamily="18" charset="0"/>
                                  </a:rPr>
                                  <m:t>𝑘</m:t>
                                </m:r>
                                <m:r>
                                  <a:rPr lang="zh-CN" altLang="en-US" i="1">
                                    <a:latin typeface="Cambria Math" panose="02040503050406030204" pitchFamily="18" charset="0"/>
                                  </a:rPr>
                                  <m:t>𝜋</m:t>
                                </m:r>
                              </m:num>
                              <m:den>
                                <m:r>
                                  <a:rPr lang="en-US" altLang="zh-CN" i="1">
                                    <a:latin typeface="Cambria Math" panose="02040503050406030204" pitchFamily="18" charset="0"/>
                                  </a:rPr>
                                  <m:t>𝑁</m:t>
                                </m:r>
                              </m:den>
                            </m:f>
                          </m:e>
                        </m:d>
                      </m:e>
                      <m:sup>
                        <m:r>
                          <a:rPr lang="en-US" altLang="zh-CN" b="0" i="1" smtClean="0">
                            <a:latin typeface="Cambria Math" panose="02040503050406030204" pitchFamily="18" charset="0"/>
                          </a:rPr>
                          <m:t>𝑇</m:t>
                        </m:r>
                      </m:sup>
                    </m:sSup>
                  </m:oMath>
                </a14:m>
                <a:endParaRPr lang="en-US" altLang="zh-CN"/>
              </a:p>
              <a:p>
                <a:pPr lvl="2"/>
                <a:r>
                  <a:rPr lang="zh-CN" altLang="en-US"/>
                  <a:t>初值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𝐸</m:t>
                        </m:r>
                      </m:e>
                      <m:sup>
                        <m:d>
                          <m:dPr>
                            <m:ctrlPr>
                              <a:rPr lang="en-US" altLang="zh-CN" i="1">
                                <a:latin typeface="Cambria Math" panose="02040503050406030204" pitchFamily="18" charset="0"/>
                              </a:rPr>
                            </m:ctrlPr>
                          </m:dPr>
                          <m:e>
                            <m:r>
                              <a:rPr lang="en-US" altLang="zh-CN" i="1">
                                <a:latin typeface="Cambria Math" panose="02040503050406030204" pitchFamily="18" charset="0"/>
                              </a:rPr>
                              <m:t>0</m:t>
                            </m:r>
                          </m:e>
                        </m:d>
                      </m:sup>
                    </m:sSup>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zh-CN" altLang="en-US" i="1" smtClean="0">
                            <a:latin typeface="Cambria Math" panose="02040503050406030204" pitchFamily="18" charset="0"/>
                          </a:rPr>
                          <m:t>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en-US" altLang="zh-CN" b="0" i="1" smtClean="0">
                            <a:latin typeface="Cambria Math" panose="02040503050406030204" pitchFamily="18" charset="0"/>
                          </a:rPr>
                          <m:t>2</m:t>
                        </m:r>
                      </m:sub>
                    </m:sSub>
                  </m:oMath>
                </a14:m>
                <a:r>
                  <a:rPr lang="en-US" altLang="zh-CN"/>
                  <a:t> </a:t>
                </a:r>
                <a14:m>
                  <m:oMath xmlns:m="http://schemas.openxmlformats.org/officeDocument/2006/math">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3</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en-US" altLang="zh-CN" b="0" i="1" smtClean="0">
                            <a:latin typeface="Cambria Math" panose="02040503050406030204" pitchFamily="18" charset="0"/>
                          </a:rPr>
                          <m:t>3</m:t>
                        </m:r>
                      </m:sub>
                    </m:sSub>
                  </m:oMath>
                </a14:m>
                <a:r>
                  <a:rPr lang="en-US" altLang="zh-CN"/>
                  <a:t> </a:t>
                </a:r>
                <a14:m>
                  <m:oMath xmlns:m="http://schemas.openxmlformats.org/officeDocument/2006/math">
                    <m:r>
                      <a:rPr lang="en-US" altLang="zh-CN" i="1">
                        <a:latin typeface="Cambria Math" panose="02040503050406030204" pitchFamily="18" charset="0"/>
                      </a:rPr>
                      <m:t>+</m:t>
                    </m:r>
                  </m:oMath>
                </a14:m>
                <a:r>
                  <a:rPr lang="en-US" altLang="zh-CN"/>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b="0" i="1" smtClean="0">
                            <a:latin typeface="Cambria Math" panose="02040503050406030204" pitchFamily="18" charset="0"/>
                          </a:rPr>
                          <m:t>𝑁</m:t>
                        </m:r>
                        <m:r>
                          <a:rPr lang="en-US" altLang="zh-CN" i="1">
                            <a:latin typeface="Cambria Math" panose="02040503050406030204" pitchFamily="18" charset="0"/>
                          </a:rPr>
                          <m:t>−1</m:t>
                        </m:r>
                      </m:sub>
                    </m:sSub>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𝜐</m:t>
                        </m:r>
                      </m:e>
                      <m:sub>
                        <m:r>
                          <a:rPr lang="zh-CN" altLang="en-US" i="1">
                            <a:latin typeface="Cambria Math" panose="02040503050406030204" pitchFamily="18" charset="0"/>
                          </a:rPr>
                          <m:t>𝑁</m:t>
                        </m:r>
                        <m:r>
                          <a:rPr lang="en-US" altLang="zh-CN" i="1">
                            <a:latin typeface="Cambria Math" panose="02040503050406030204" pitchFamily="18" charset="0"/>
                          </a:rPr>
                          <m:t>−1</m:t>
                        </m:r>
                      </m:sub>
                    </m:sSub>
                  </m:oMath>
                </a14:m>
                <a:endParaRPr lang="en-US" altLang="zh-CN"/>
              </a:p>
              <a:p>
                <a:pPr lvl="2"/>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𝐸</m:t>
                        </m:r>
                      </m:e>
                      <m:sup>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n</m:t>
                            </m:r>
                            <m:r>
                              <a:rPr lang="en-US" altLang="zh-CN" i="1">
                                <a:latin typeface="Cambria Math" panose="02040503050406030204" pitchFamily="18" charset="0"/>
                              </a:rPr>
                              <m:t>+1</m:t>
                            </m:r>
                          </m:e>
                        </m:d>
                      </m:sup>
                    </m:s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𝜆</m:t>
                            </m:r>
                          </m:e>
                          <m:sub>
                            <m:r>
                              <a:rPr lang="en-US" altLang="zh-CN" i="1">
                                <a:latin typeface="Cambria Math" panose="02040503050406030204" pitchFamily="18" charset="0"/>
                              </a:rPr>
                              <m:t>1</m:t>
                            </m:r>
                          </m:sub>
                          <m:sup>
                            <m:r>
                              <m:rPr>
                                <m:sty m:val="p"/>
                              </m:rPr>
                              <a:rPr lang="en-US" altLang="zh-CN" i="1">
                                <a:latin typeface="Cambria Math" panose="02040503050406030204" pitchFamily="18" charset="0"/>
                              </a:rPr>
                              <m:t>n</m:t>
                            </m:r>
                            <m:r>
                              <a:rPr lang="en-US" altLang="zh-CN" i="1">
                                <a:latin typeface="Cambria Math" panose="02040503050406030204" pitchFamily="18" charset="0"/>
                              </a:rPr>
                              <m:t>+1</m:t>
                            </m:r>
                          </m:sup>
                        </m:sSubSup>
                        <m:r>
                          <a:rPr lang="zh-CN" altLang="en-US" i="1">
                            <a:latin typeface="Cambria Math" panose="02040503050406030204" pitchFamily="18" charset="0"/>
                          </a:rPr>
                          <m:t>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𝜆</m:t>
                        </m:r>
                      </m:e>
                      <m:sub>
                        <m:r>
                          <a:rPr lang="en-US" altLang="zh-CN" b="0" i="1" smtClean="0">
                            <a:latin typeface="Cambria Math" panose="02040503050406030204" pitchFamily="18" charset="0"/>
                          </a:rPr>
                          <m:t>2</m:t>
                        </m:r>
                      </m:sub>
                      <m:sup>
                        <m:r>
                          <m:rPr>
                            <m:sty m:val="p"/>
                          </m:rPr>
                          <a:rPr lang="en-US" altLang="zh-CN" i="1">
                            <a:latin typeface="Cambria Math" panose="02040503050406030204" pitchFamily="18" charset="0"/>
                          </a:rPr>
                          <m:t>n</m:t>
                        </m:r>
                        <m:r>
                          <a:rPr lang="en-US" altLang="zh-CN" i="1">
                            <a:latin typeface="Cambria Math" panose="02040503050406030204" pitchFamily="18" charset="0"/>
                          </a:rPr>
                          <m:t>+1</m:t>
                        </m:r>
                      </m:sup>
                    </m:sSubSup>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en-US" altLang="zh-CN" i="1">
                            <a:latin typeface="Cambria Math" panose="02040503050406030204" pitchFamily="18" charset="0"/>
                          </a:rPr>
                          <m:t>2</m:t>
                        </m:r>
                      </m:sub>
                    </m:sSub>
                  </m:oMath>
                </a14:m>
                <a:r>
                  <a:rPr lang="en-US" altLang="zh-CN"/>
                  <a:t> </a:t>
                </a:r>
                <a14:m>
                  <m:oMath xmlns:m="http://schemas.openxmlformats.org/officeDocument/2006/math">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sub>
                    </m:sSub>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𝜆</m:t>
                        </m:r>
                      </m:e>
                      <m:sub>
                        <m:r>
                          <a:rPr lang="en-US" altLang="zh-CN" b="0" i="1" smtClean="0">
                            <a:latin typeface="Cambria Math" panose="02040503050406030204" pitchFamily="18" charset="0"/>
                          </a:rPr>
                          <m:t>3</m:t>
                        </m:r>
                      </m:sub>
                      <m:sup>
                        <m:r>
                          <m:rPr>
                            <m:sty m:val="p"/>
                          </m:rPr>
                          <a:rPr lang="en-US" altLang="zh-CN" i="1">
                            <a:latin typeface="Cambria Math" panose="02040503050406030204" pitchFamily="18" charset="0"/>
                          </a:rPr>
                          <m:t>n</m:t>
                        </m:r>
                        <m:r>
                          <a:rPr lang="en-US" altLang="zh-CN" i="1">
                            <a:latin typeface="Cambria Math" panose="02040503050406030204" pitchFamily="18" charset="0"/>
                          </a:rPr>
                          <m:t>+1</m:t>
                        </m:r>
                      </m:sup>
                    </m:sSubSup>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en-US" altLang="zh-CN" i="1">
                            <a:latin typeface="Cambria Math" panose="02040503050406030204" pitchFamily="18" charset="0"/>
                          </a:rPr>
                          <m:t>3</m:t>
                        </m:r>
                      </m:sub>
                    </m:sSub>
                  </m:oMath>
                </a14:m>
                <a:r>
                  <a:rPr lang="en-US" altLang="zh-CN"/>
                  <a:t> </a:t>
                </a:r>
                <a14:m>
                  <m:oMath xmlns:m="http://schemas.openxmlformats.org/officeDocument/2006/math">
                    <m:r>
                      <a:rPr lang="en-US" altLang="zh-CN" i="1">
                        <a:latin typeface="Cambria Math" panose="02040503050406030204" pitchFamily="18" charset="0"/>
                      </a:rPr>
                      <m:t>+</m:t>
                    </m:r>
                  </m:oMath>
                </a14:m>
                <a:r>
                  <a:rPr lang="en-US" altLang="zh-CN"/>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𝑁</m:t>
                        </m:r>
                        <m:r>
                          <a:rPr lang="en-US" altLang="zh-CN" i="1">
                            <a:latin typeface="Cambria Math" panose="02040503050406030204" pitchFamily="18" charset="0"/>
                          </a:rPr>
                          <m:t>−1</m:t>
                        </m:r>
                      </m:sub>
                    </m:sSub>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𝜆</m:t>
                        </m:r>
                      </m:e>
                      <m:sub>
                        <m:r>
                          <a:rPr lang="en-US" altLang="zh-CN" b="0" i="1" smtClean="0">
                            <a:latin typeface="Cambria Math" panose="02040503050406030204" pitchFamily="18" charset="0"/>
                          </a:rPr>
                          <m:t>𝑁</m:t>
                        </m:r>
                        <m:r>
                          <a:rPr lang="en-US" altLang="zh-CN" b="0" i="1" smtClean="0">
                            <a:latin typeface="Cambria Math" panose="02040503050406030204" pitchFamily="18" charset="0"/>
                          </a:rPr>
                          <m:t>−1</m:t>
                        </m:r>
                      </m:sub>
                      <m:sup>
                        <m:r>
                          <m:rPr>
                            <m:sty m:val="p"/>
                          </m:rPr>
                          <a:rPr lang="en-US" altLang="zh-CN" i="1">
                            <a:latin typeface="Cambria Math" panose="02040503050406030204" pitchFamily="18" charset="0"/>
                          </a:rPr>
                          <m:t>n</m:t>
                        </m:r>
                        <m:r>
                          <a:rPr lang="en-US" altLang="zh-CN" i="1">
                            <a:latin typeface="Cambria Math" panose="02040503050406030204" pitchFamily="18" charset="0"/>
                          </a:rPr>
                          <m:t>+1</m:t>
                        </m:r>
                      </m:sup>
                    </m:sSubSup>
                    <m:sSub>
                      <m:sSubPr>
                        <m:ctrlPr>
                          <a:rPr lang="en-US" altLang="zh-CN" i="1">
                            <a:latin typeface="Cambria Math" panose="02040503050406030204" pitchFamily="18" charset="0"/>
                          </a:rPr>
                        </m:ctrlPr>
                      </m:sSubPr>
                      <m:e>
                        <m:r>
                          <a:rPr lang="zh-CN" altLang="en-US" i="1">
                            <a:latin typeface="Cambria Math" panose="02040503050406030204" pitchFamily="18" charset="0"/>
                          </a:rPr>
                          <m:t>𝜐</m:t>
                        </m:r>
                      </m:e>
                      <m:sub>
                        <m:r>
                          <a:rPr lang="zh-CN" altLang="en-US" i="1">
                            <a:latin typeface="Cambria Math" panose="02040503050406030204" pitchFamily="18" charset="0"/>
                          </a:rPr>
                          <m:t>𝑁</m:t>
                        </m:r>
                        <m:r>
                          <a:rPr lang="en-US" altLang="zh-CN" i="1">
                            <a:latin typeface="Cambria Math" panose="02040503050406030204" pitchFamily="18" charset="0"/>
                          </a:rPr>
                          <m:t>−1</m:t>
                        </m:r>
                      </m:sub>
                    </m:sSub>
                  </m:oMath>
                </a14:m>
                <a:endParaRPr lang="en-US" altLang="zh-CN"/>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rotWithShape="0">
                <a:blip r:embed="rId3"/>
                <a:stretch>
                  <a:fillRect l="-688" t="-1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45852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小结</a:t>
            </a:r>
          </a:p>
        </p:txBody>
      </p:sp>
      <p:sp>
        <p:nvSpPr>
          <p:cNvPr id="6" name="内容占位符 5"/>
          <p:cNvSpPr>
            <a:spLocks noGrp="1"/>
          </p:cNvSpPr>
          <p:nvPr>
            <p:ph idx="1"/>
          </p:nvPr>
        </p:nvSpPr>
        <p:spPr>
          <a:xfrm>
            <a:off x="-96688" y="1079500"/>
            <a:ext cx="11516784" cy="5399088"/>
          </a:xfrm>
        </p:spPr>
        <p:txBody>
          <a:bodyPr/>
          <a:lstStyle/>
          <a:p>
            <a:r>
              <a:rPr lang="en-US" altLang="zh-CN" dirty="0"/>
              <a:t>2019</a:t>
            </a:r>
            <a:r>
              <a:rPr lang="zh-CN" altLang="en-US" dirty="0"/>
              <a:t>年</a:t>
            </a:r>
            <a:r>
              <a:rPr lang="en-US" altLang="zh-CN" dirty="0"/>
              <a:t>2</a:t>
            </a:r>
            <a:r>
              <a:rPr lang="zh-CN" altLang="en-US" dirty="0"/>
              <a:t>月</a:t>
            </a:r>
            <a:r>
              <a:rPr lang="en-US" altLang="zh-CN" dirty="0"/>
              <a:t>26</a:t>
            </a:r>
            <a:r>
              <a:rPr lang="zh-CN" altLang="en-US" dirty="0"/>
              <a:t>日</a:t>
            </a:r>
            <a:endParaRPr lang="en-US" altLang="zh-CN" dirty="0"/>
          </a:p>
          <a:p>
            <a:pPr lvl="1"/>
            <a:r>
              <a:rPr lang="zh-CN" altLang="en-US" dirty="0"/>
              <a:t>目前认为自己有两个努力的方向</a:t>
            </a:r>
            <a:endParaRPr lang="en-US" altLang="zh-CN" dirty="0"/>
          </a:p>
          <a:p>
            <a:pPr lvl="2"/>
            <a:r>
              <a:rPr lang="zh-CN" altLang="en-US" dirty="0"/>
              <a:t>首先是要了解</a:t>
            </a:r>
            <a:r>
              <a:rPr lang="en-US" altLang="zh-CN" dirty="0"/>
              <a:t>SU2</a:t>
            </a:r>
            <a:r>
              <a:rPr lang="zh-CN" altLang="en-US" dirty="0"/>
              <a:t>怎么装了矩阵</a:t>
            </a:r>
            <a:endParaRPr lang="en-US" altLang="zh-CN" dirty="0"/>
          </a:p>
          <a:p>
            <a:pPr lvl="2"/>
            <a:r>
              <a:rPr lang="zh-CN" altLang="en-US" dirty="0"/>
              <a:t>其次是要了解</a:t>
            </a:r>
            <a:r>
              <a:rPr lang="en-US" altLang="zh-CN" dirty="0"/>
              <a:t>SU2</a:t>
            </a:r>
            <a:r>
              <a:rPr lang="zh-CN" altLang="en-US" dirty="0"/>
              <a:t>是怎么解了这个矩阵</a:t>
            </a:r>
            <a:endParaRPr lang="en-US" altLang="zh-CN" dirty="0"/>
          </a:p>
          <a:p>
            <a:pPr lvl="1"/>
            <a:r>
              <a:rPr lang="zh-CN" altLang="en-US" dirty="0"/>
              <a:t>第一点实在不行可以停</a:t>
            </a:r>
            <a:endParaRPr lang="en-US" altLang="zh-CN" dirty="0"/>
          </a:p>
          <a:p>
            <a:pPr lvl="2"/>
            <a:r>
              <a:rPr lang="zh-CN" altLang="en-US" dirty="0"/>
              <a:t>有限度，实在不会就撤</a:t>
            </a:r>
            <a:endParaRPr lang="en-US" altLang="zh-CN" dirty="0"/>
          </a:p>
          <a:p>
            <a:pPr lvl="1"/>
            <a:r>
              <a:rPr lang="zh-CN" altLang="en-US" dirty="0"/>
              <a:t>第二点不行，打死也要做出来</a:t>
            </a:r>
            <a:endParaRPr lang="en-US" altLang="zh-CN" dirty="0"/>
          </a:p>
          <a:p>
            <a:r>
              <a:rPr lang="en-US" altLang="zh-CN" dirty="0"/>
              <a:t>2019</a:t>
            </a:r>
            <a:r>
              <a:rPr lang="zh-CN" altLang="en-US" dirty="0"/>
              <a:t>年</a:t>
            </a:r>
            <a:r>
              <a:rPr lang="en-US" altLang="zh-CN" dirty="0"/>
              <a:t>2</a:t>
            </a:r>
            <a:r>
              <a:rPr lang="zh-CN" altLang="en-US" dirty="0"/>
              <a:t>月</a:t>
            </a:r>
            <a:r>
              <a:rPr lang="en-US" altLang="zh-CN" dirty="0"/>
              <a:t>27</a:t>
            </a:r>
            <a:r>
              <a:rPr lang="zh-CN" altLang="en-US" dirty="0"/>
              <a:t>日</a:t>
            </a:r>
            <a:endParaRPr lang="en-US" altLang="zh-CN" dirty="0"/>
          </a:p>
          <a:p>
            <a:pPr lvl="1"/>
            <a:r>
              <a:rPr lang="zh-CN" altLang="en-US" dirty="0"/>
              <a:t>简单回顾了</a:t>
            </a:r>
            <a:r>
              <a:rPr lang="en-US" altLang="zh-CN" dirty="0"/>
              <a:t>NS</a:t>
            </a:r>
            <a:r>
              <a:rPr lang="zh-CN" altLang="en-US" dirty="0"/>
              <a:t>方程</a:t>
            </a:r>
            <a:endParaRPr lang="en-US" altLang="zh-CN" dirty="0"/>
          </a:p>
          <a:p>
            <a:pPr lvl="2"/>
            <a:r>
              <a:rPr lang="zh-CN" altLang="en-US" dirty="0"/>
              <a:t>粘流书和文献中完全相同，同时发现了实验室的一本好书</a:t>
            </a:r>
            <a:endParaRPr lang="en-US" altLang="zh-CN" dirty="0"/>
          </a:p>
          <a:p>
            <a:pPr lvl="3"/>
            <a:r>
              <a:rPr lang="en-US" altLang="zh-CN" dirty="0"/>
              <a:t>I do like </a:t>
            </a:r>
            <a:r>
              <a:rPr lang="en-US" altLang="zh-CN" dirty="0" err="1"/>
              <a:t>CFD</a:t>
            </a:r>
            <a:endParaRPr lang="en-US" altLang="zh-CN" dirty="0"/>
          </a:p>
          <a:p>
            <a:pPr lvl="3"/>
            <a:r>
              <a:rPr lang="zh-CN" altLang="en-US" dirty="0"/>
              <a:t>张量形式还是看看粘流书吧</a:t>
            </a:r>
            <a:endParaRPr lang="en-US" altLang="zh-CN" dirty="0"/>
          </a:p>
          <a:p>
            <a:pPr lvl="2"/>
            <a:r>
              <a:rPr lang="en-US" altLang="zh-CN" dirty="0"/>
              <a:t>SU2 An Open-Source Suite for </a:t>
            </a:r>
            <a:r>
              <a:rPr lang="en-US" altLang="zh-CN" dirty="0" err="1"/>
              <a:t>Multiphysics</a:t>
            </a:r>
            <a:r>
              <a:rPr lang="en-US" altLang="zh-CN" dirty="0"/>
              <a:t> Simulation and Design</a:t>
            </a:r>
          </a:p>
          <a:p>
            <a:pPr lvl="2"/>
            <a:r>
              <a:rPr lang="zh-CN" altLang="en-US" dirty="0"/>
              <a:t>下一步 它是如何离散出来的呢？</a:t>
            </a:r>
            <a:endParaRPr lang="en-US" altLang="zh-CN" dirty="0"/>
          </a:p>
          <a:p>
            <a:pPr lvl="3"/>
            <a:endParaRPr lang="en-US" altLang="zh-CN" dirty="0"/>
          </a:p>
          <a:p>
            <a:pPr lvl="3"/>
            <a:endParaRPr lang="en-US" altLang="zh-CN" dirty="0"/>
          </a:p>
        </p:txBody>
      </p:sp>
      <p:sp>
        <p:nvSpPr>
          <p:cNvPr id="2" name="文本框 1"/>
          <p:cNvSpPr txBox="1"/>
          <p:nvPr/>
        </p:nvSpPr>
        <p:spPr>
          <a:xfrm>
            <a:off x="7104112" y="190386"/>
            <a:ext cx="2608406" cy="369332"/>
          </a:xfrm>
          <a:prstGeom prst="rect">
            <a:avLst/>
          </a:prstGeom>
          <a:noFill/>
        </p:spPr>
        <p:txBody>
          <a:bodyPr wrap="none" rtlCol="0">
            <a:spAutoFit/>
          </a:bodyPr>
          <a:lstStyle/>
          <a:p>
            <a:r>
              <a:rPr lang="zh-CN" altLang="en-US" dirty="0"/>
              <a:t>附</a:t>
            </a:r>
            <a:r>
              <a:rPr lang="en-US" altLang="zh-CN" dirty="0"/>
              <a:t>Solve</a:t>
            </a:r>
            <a:r>
              <a:rPr lang="zh-CN" altLang="en-US" dirty="0"/>
              <a:t>函数的调用深度</a:t>
            </a:r>
          </a:p>
        </p:txBody>
      </p:sp>
      <p:sp>
        <p:nvSpPr>
          <p:cNvPr id="4" name="矩形 3"/>
          <p:cNvSpPr/>
          <p:nvPr/>
        </p:nvSpPr>
        <p:spPr>
          <a:xfrm>
            <a:off x="7066295" y="639390"/>
            <a:ext cx="2760984" cy="369332"/>
          </a:xfrm>
          <a:prstGeom prst="rect">
            <a:avLst/>
          </a:prstGeom>
          <a:ln w="38100">
            <a:solidFill>
              <a:schemeClr val="tx1"/>
            </a:solidFill>
          </a:ln>
        </p:spPr>
        <p:txBody>
          <a:bodyPr wrap="square">
            <a:spAutoFit/>
          </a:bodyPr>
          <a:lstStyle/>
          <a:p>
            <a:pPr algn="ctr"/>
            <a:r>
              <a:rPr lang="en-US" altLang="zh-CN" dirty="0" err="1"/>
              <a:t>CDriver</a:t>
            </a:r>
            <a:r>
              <a:rPr lang="en-US" altLang="zh-CN" dirty="0"/>
              <a:t>::</a:t>
            </a:r>
            <a:r>
              <a:rPr lang="en-US" altLang="zh-CN" dirty="0" err="1"/>
              <a:t>StartSolver</a:t>
            </a:r>
            <a:r>
              <a:rPr lang="en-US" altLang="zh-CN" dirty="0"/>
              <a:t>( )</a:t>
            </a:r>
            <a:endParaRPr lang="zh-CN" altLang="en-US" dirty="0"/>
          </a:p>
        </p:txBody>
      </p:sp>
      <p:sp>
        <p:nvSpPr>
          <p:cNvPr id="7" name="矩形 6"/>
          <p:cNvSpPr/>
          <p:nvPr/>
        </p:nvSpPr>
        <p:spPr>
          <a:xfrm>
            <a:off x="6384032" y="2756850"/>
            <a:ext cx="4371750" cy="369332"/>
          </a:xfrm>
          <a:prstGeom prst="rect">
            <a:avLst/>
          </a:prstGeom>
          <a:ln w="38100">
            <a:solidFill>
              <a:srgbClr val="000000"/>
            </a:solidFill>
          </a:ln>
        </p:spPr>
        <p:txBody>
          <a:bodyPr wrap="square">
            <a:spAutoFit/>
          </a:bodyPr>
          <a:lstStyle/>
          <a:p>
            <a:r>
              <a:rPr lang="zh-CN" altLang="en-US" dirty="0"/>
              <a:t>CMultiGridIntegration::MultiGrid_Cycle ()</a:t>
            </a:r>
          </a:p>
        </p:txBody>
      </p:sp>
      <p:sp>
        <p:nvSpPr>
          <p:cNvPr id="8" name="矩形 7"/>
          <p:cNvSpPr/>
          <p:nvPr/>
        </p:nvSpPr>
        <p:spPr>
          <a:xfrm>
            <a:off x="7264412" y="1171148"/>
            <a:ext cx="2364750" cy="369332"/>
          </a:xfrm>
          <a:prstGeom prst="rect">
            <a:avLst/>
          </a:prstGeom>
          <a:ln w="38100">
            <a:solidFill>
              <a:srgbClr val="000000"/>
            </a:solidFill>
          </a:ln>
        </p:spPr>
        <p:txBody>
          <a:bodyPr wrap="none">
            <a:spAutoFit/>
          </a:bodyPr>
          <a:lstStyle/>
          <a:p>
            <a:r>
              <a:rPr lang="en-US" altLang="zh-CN" dirty="0" err="1"/>
              <a:t>CFluidDriver</a:t>
            </a:r>
            <a:r>
              <a:rPr lang="en-US" altLang="zh-CN" dirty="0"/>
              <a:t>::Run ( ) </a:t>
            </a:r>
            <a:endParaRPr lang="zh-CN" altLang="en-US" dirty="0"/>
          </a:p>
        </p:txBody>
      </p:sp>
      <p:sp>
        <p:nvSpPr>
          <p:cNvPr id="9" name="矩形 8"/>
          <p:cNvSpPr/>
          <p:nvPr/>
        </p:nvSpPr>
        <p:spPr>
          <a:xfrm>
            <a:off x="7104112" y="1691004"/>
            <a:ext cx="2685351" cy="369332"/>
          </a:xfrm>
          <a:prstGeom prst="rect">
            <a:avLst/>
          </a:prstGeom>
          <a:ln w="38100">
            <a:solidFill>
              <a:srgbClr val="000000"/>
            </a:solidFill>
          </a:ln>
        </p:spPr>
        <p:txBody>
          <a:bodyPr wrap="none">
            <a:spAutoFit/>
          </a:bodyPr>
          <a:lstStyle/>
          <a:p>
            <a:pPr algn="ctr"/>
            <a:r>
              <a:rPr lang="en-US" altLang="zh-CN" dirty="0" err="1"/>
              <a:t>CFluidIteration</a:t>
            </a:r>
            <a:r>
              <a:rPr lang="en-US" altLang="zh-CN" dirty="0"/>
              <a:t>::Iterate( )</a:t>
            </a:r>
            <a:endParaRPr lang="zh-CN" altLang="en-US" dirty="0"/>
          </a:p>
        </p:txBody>
      </p:sp>
      <p:sp>
        <p:nvSpPr>
          <p:cNvPr id="10" name="矩形 9"/>
          <p:cNvSpPr/>
          <p:nvPr/>
        </p:nvSpPr>
        <p:spPr>
          <a:xfrm>
            <a:off x="6242471" y="2259508"/>
            <a:ext cx="4513311" cy="369332"/>
          </a:xfrm>
          <a:prstGeom prst="rect">
            <a:avLst/>
          </a:prstGeom>
          <a:ln w="38100">
            <a:solidFill>
              <a:srgbClr val="000000"/>
            </a:solidFill>
          </a:ln>
        </p:spPr>
        <p:txBody>
          <a:bodyPr wrap="square">
            <a:spAutoFit/>
          </a:bodyPr>
          <a:lstStyle/>
          <a:p>
            <a:r>
              <a:rPr lang="zh-CN" altLang="en-US" dirty="0"/>
              <a:t>CMultiGridIntegration::MultiGrid_Iteration ()</a:t>
            </a:r>
          </a:p>
        </p:txBody>
      </p:sp>
      <p:pic>
        <p:nvPicPr>
          <p:cNvPr id="3" name="图片 2"/>
          <p:cNvPicPr>
            <a:picLocks noChangeAspect="1"/>
          </p:cNvPicPr>
          <p:nvPr/>
        </p:nvPicPr>
        <p:blipFill>
          <a:blip r:embed="rId3"/>
          <a:stretch>
            <a:fillRect/>
          </a:stretch>
        </p:blipFill>
        <p:spPr>
          <a:xfrm>
            <a:off x="7858125" y="3356992"/>
            <a:ext cx="4333875" cy="4486275"/>
          </a:xfrm>
          <a:prstGeom prst="rect">
            <a:avLst/>
          </a:prstGeom>
        </p:spPr>
      </p:pic>
    </p:spTree>
    <p:extLst>
      <p:ext uri="{BB962C8B-B14F-4D97-AF65-F5344CB8AC3E}">
        <p14:creationId xmlns:p14="http://schemas.microsoft.com/office/powerpoint/2010/main" val="742054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了解它是怎么 离散出来的？</a:t>
            </a:r>
          </a:p>
        </p:txBody>
      </p:sp>
      <p:sp>
        <p:nvSpPr>
          <p:cNvPr id="6" name="内容占位符 5"/>
          <p:cNvSpPr>
            <a:spLocks noGrp="1"/>
          </p:cNvSpPr>
          <p:nvPr>
            <p:ph idx="1"/>
          </p:nvPr>
        </p:nvSpPr>
        <p:spPr/>
        <p:txBody>
          <a:bodyPr/>
          <a:lstStyle/>
          <a:p>
            <a:r>
              <a:rPr lang="en-US" altLang="zh-CN" dirty="0"/>
              <a:t>Finite-volume method</a:t>
            </a:r>
          </a:p>
          <a:p>
            <a:pPr lvl="1"/>
            <a:r>
              <a:rPr lang="en-US" altLang="zh-CN" dirty="0"/>
              <a:t>The finite-volume method directly utilizes the conservation laws—the integral formulation of the </a:t>
            </a:r>
            <a:r>
              <a:rPr lang="en-US" altLang="zh-CN" dirty="0" err="1"/>
              <a:t>Navier</a:t>
            </a:r>
            <a:r>
              <a:rPr lang="en-US" altLang="zh-CN" dirty="0"/>
              <a:t>-Stokes/Euler equations. </a:t>
            </a:r>
            <a:r>
              <a:rPr lang="zh-CN" altLang="en-US" dirty="0"/>
              <a:t>它用了什么理论？</a:t>
            </a:r>
            <a:endParaRPr lang="en-US" altLang="zh-CN" dirty="0"/>
          </a:p>
          <a:p>
            <a:pPr lvl="1"/>
            <a:r>
              <a:rPr lang="en-US" altLang="zh-CN" dirty="0"/>
              <a:t> dividing the physical space into a number of arbitrary polyhedral control volumes.</a:t>
            </a:r>
            <a:r>
              <a:rPr lang="zh-CN" altLang="en-US" dirty="0"/>
              <a:t>它靠什么离散的</a:t>
            </a:r>
            <a:r>
              <a:rPr lang="en-US" altLang="zh-CN" dirty="0"/>
              <a:t> </a:t>
            </a:r>
          </a:p>
          <a:p>
            <a:pPr lvl="2"/>
            <a:r>
              <a:rPr lang="en-US" altLang="zh-CN" dirty="0"/>
              <a:t>Cell-vertex scheme (Fig. 3.6b): Here the flow variables are stored at the grid points. The control volume can then either be the union of all cells sharing the grid point, or some volume centered around the grid point. In the former case we speak of overlapping control volumes, in the second case of dual control volumes.</a:t>
            </a:r>
          </a:p>
          <a:p>
            <a:pPr lvl="2"/>
            <a:r>
              <a:rPr lang="zh-CN" altLang="en-US" dirty="0"/>
              <a:t>我们</a:t>
            </a:r>
            <a:r>
              <a:rPr lang="en-US" altLang="zh-CN" dirty="0"/>
              <a:t>SU2</a:t>
            </a:r>
            <a:r>
              <a:rPr lang="zh-CN" altLang="en-US" dirty="0"/>
              <a:t>是第二种：所以叫</a:t>
            </a:r>
            <a:r>
              <a:rPr lang="en-US" altLang="zh-CN"/>
              <a:t>Median-Dual cell-vertex scheme</a:t>
            </a:r>
            <a:endParaRPr lang="en-US" altLang="zh-CN" dirty="0"/>
          </a:p>
        </p:txBody>
      </p:sp>
    </p:spTree>
    <p:extLst>
      <p:ext uri="{BB962C8B-B14F-4D97-AF65-F5344CB8AC3E}">
        <p14:creationId xmlns:p14="http://schemas.microsoft.com/office/powerpoint/2010/main" val="12701845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20190228</a:t>
            </a:r>
            <a:endParaRPr lang="zh-CN" altLang="en-US" dirty="0"/>
          </a:p>
        </p:txBody>
      </p:sp>
      <p:sp>
        <p:nvSpPr>
          <p:cNvPr id="6" name="内容占位符 5"/>
          <p:cNvSpPr>
            <a:spLocks noGrp="1"/>
          </p:cNvSpPr>
          <p:nvPr>
            <p:ph idx="1"/>
          </p:nvPr>
        </p:nvSpPr>
        <p:spPr/>
        <p:txBody>
          <a:bodyPr/>
          <a:lstStyle/>
          <a:p>
            <a:r>
              <a:rPr lang="zh-CN" altLang="en-US" dirty="0"/>
              <a:t>复习了任老师第四章的内容</a:t>
            </a:r>
            <a:endParaRPr lang="en-US" altLang="zh-CN" dirty="0"/>
          </a:p>
          <a:p>
            <a:pPr lvl="1"/>
            <a:r>
              <a:rPr lang="zh-CN" altLang="en-US" dirty="0"/>
              <a:t>关于有限体积法，积分型</a:t>
            </a:r>
            <a:endParaRPr lang="en-US" altLang="zh-CN" dirty="0"/>
          </a:p>
          <a:p>
            <a:pPr lvl="1"/>
            <a:r>
              <a:rPr lang="zh-CN" altLang="en-US" dirty="0"/>
              <a:t>另外，在</a:t>
            </a:r>
            <a:r>
              <a:rPr lang="en-US" altLang="zh-CN" dirty="0"/>
              <a:t>SU2</a:t>
            </a:r>
            <a:r>
              <a:rPr lang="zh-CN" altLang="en-US" dirty="0"/>
              <a:t>中使用的</a:t>
            </a:r>
            <a:r>
              <a:rPr lang="en-US" altLang="zh-CN" dirty="0"/>
              <a:t>JST</a:t>
            </a:r>
            <a:r>
              <a:rPr lang="zh-CN" altLang="en-US" dirty="0"/>
              <a:t>方法就是课堂上学到了</a:t>
            </a:r>
            <a:r>
              <a:rPr lang="en-US" altLang="zh-CN" dirty="0" err="1"/>
              <a:t>jameson</a:t>
            </a:r>
            <a:r>
              <a:rPr lang="zh-CN" altLang="en-US" dirty="0"/>
              <a:t>方法</a:t>
            </a:r>
            <a:endParaRPr lang="en-US" altLang="zh-CN" dirty="0"/>
          </a:p>
          <a:p>
            <a:r>
              <a:rPr lang="en-US" altLang="zh-CN" dirty="0" err="1"/>
              <a:t>Gdb</a:t>
            </a:r>
            <a:r>
              <a:rPr lang="en-US" altLang="zh-CN" dirty="0"/>
              <a:t> </a:t>
            </a:r>
            <a:r>
              <a:rPr lang="zh-CN" altLang="en-US" dirty="0"/>
              <a:t>可以写脚本，并用</a:t>
            </a:r>
            <a:r>
              <a:rPr lang="en-US" altLang="zh-CN" dirty="0"/>
              <a:t>source</a:t>
            </a:r>
            <a:r>
              <a:rPr lang="zh-CN" altLang="en-US" dirty="0"/>
              <a:t>命令执行，神器啊！！！ 额滴神啊～</a:t>
            </a:r>
            <a:endParaRPr lang="en-US" altLang="zh-CN" dirty="0"/>
          </a:p>
          <a:p>
            <a:pPr lvl="1"/>
            <a:r>
              <a:rPr lang="zh-CN" altLang="en-US" dirty="0"/>
              <a:t>比较坑的是</a:t>
            </a:r>
            <a:r>
              <a:rPr lang="en-US" altLang="zh-CN" dirty="0" err="1"/>
              <a:t>gdb</a:t>
            </a:r>
            <a:r>
              <a:rPr lang="zh-CN" altLang="en-US" dirty="0"/>
              <a:t>定向输出</a:t>
            </a:r>
            <a:endParaRPr lang="en-US" altLang="zh-CN" dirty="0"/>
          </a:p>
          <a:p>
            <a:pPr lvl="1"/>
            <a:r>
              <a:rPr lang="zh-CN" altLang="en-US" dirty="0"/>
              <a:t>我输出</a:t>
            </a:r>
            <a:r>
              <a:rPr lang="en-US" altLang="zh-CN" dirty="0"/>
              <a:t>matrix </a:t>
            </a:r>
            <a:r>
              <a:rPr lang="zh-CN" altLang="en-US" dirty="0"/>
              <a:t>的</a:t>
            </a:r>
            <a:r>
              <a:rPr lang="en-US" altLang="zh-CN" dirty="0"/>
              <a:t>command file </a:t>
            </a:r>
            <a:r>
              <a:rPr lang="zh-CN" altLang="en-US" dirty="0"/>
              <a:t>和 </a:t>
            </a:r>
            <a:r>
              <a:rPr lang="en-US" altLang="zh-CN" dirty="0"/>
              <a:t>script</a:t>
            </a:r>
          </a:p>
          <a:p>
            <a:pPr lvl="1"/>
            <a:endParaRPr lang="zh-CN" altLang="en-US" dirty="0"/>
          </a:p>
        </p:txBody>
      </p:sp>
      <p:sp>
        <p:nvSpPr>
          <p:cNvPr id="2" name="矩形 1"/>
          <p:cNvSpPr/>
          <p:nvPr/>
        </p:nvSpPr>
        <p:spPr>
          <a:xfrm>
            <a:off x="0" y="3501008"/>
            <a:ext cx="10176792" cy="3754874"/>
          </a:xfrm>
          <a:prstGeom prst="rect">
            <a:avLst/>
          </a:prstGeom>
        </p:spPr>
        <p:txBody>
          <a:bodyPr wrap="square">
            <a:spAutoFit/>
          </a:bodyPr>
          <a:lstStyle/>
          <a:p>
            <a:r>
              <a:rPr lang="zh-CN" altLang="en-US" sz="1400" dirty="0"/>
              <a:t>b /home/gpu/xjh/SU2_code/SU2-6.1.0/SU2_CFD/src/solver_direct_mean.cpp:4585</a:t>
            </a:r>
          </a:p>
          <a:p>
            <a:r>
              <a:rPr lang="zh-CN" altLang="en-US" sz="1400" dirty="0"/>
              <a:t>b /home/gpu/xjh/SU2_code/SU2-6.1.0/SU2_CFD/src/solver_direct_mean.cpp:6387</a:t>
            </a:r>
          </a:p>
          <a:p>
            <a:r>
              <a:rPr lang="zh-CN" altLang="en-US" sz="1400" dirty="0"/>
              <a:t>r</a:t>
            </a:r>
          </a:p>
          <a:p>
            <a:r>
              <a:rPr lang="zh-CN" altLang="en-US" sz="1400" dirty="0"/>
              <a:t>set pagination off</a:t>
            </a:r>
          </a:p>
          <a:p>
            <a:r>
              <a:rPr lang="zh-CN" altLang="en-US" sz="1400" dirty="0"/>
              <a:t>set logging file output.log</a:t>
            </a:r>
          </a:p>
          <a:p>
            <a:r>
              <a:rPr lang="zh-CN" altLang="en-US" sz="1400" dirty="0"/>
              <a:t>set logging overwrite on</a:t>
            </a:r>
          </a:p>
          <a:p>
            <a:r>
              <a:rPr lang="zh-CN" altLang="en-US" sz="1400" dirty="0"/>
              <a:t>set logging redirect on</a:t>
            </a:r>
          </a:p>
          <a:p>
            <a:r>
              <a:rPr lang="zh-CN" altLang="en-US" sz="1400" dirty="0"/>
              <a:t>set logging on</a:t>
            </a:r>
          </a:p>
          <a:p>
            <a:r>
              <a:rPr lang="zh-CN" altLang="en-US" sz="1400" dirty="0"/>
              <a:t>source /home/gpu/xjh/SU2_code/SU2_Testcases/channel/script</a:t>
            </a:r>
          </a:p>
          <a:p>
            <a:r>
              <a:rPr lang="zh-CN" altLang="en-US" sz="1400" dirty="0"/>
              <a:t>set logging off</a:t>
            </a:r>
          </a:p>
          <a:p>
            <a:r>
              <a:rPr lang="zh-CN" altLang="en-US" sz="1400" dirty="0"/>
              <a:t>c</a:t>
            </a:r>
          </a:p>
          <a:p>
            <a:r>
              <a:rPr lang="zh-CN" altLang="en-US" sz="1400" dirty="0"/>
              <a:t>set logging file output2.log</a:t>
            </a:r>
          </a:p>
          <a:p>
            <a:r>
              <a:rPr lang="zh-CN" altLang="en-US" sz="1400" dirty="0"/>
              <a:t>set logging overwrite on</a:t>
            </a:r>
          </a:p>
          <a:p>
            <a:r>
              <a:rPr lang="zh-CN" altLang="en-US" sz="1400" dirty="0"/>
              <a:t>set logging redirect on</a:t>
            </a:r>
          </a:p>
          <a:p>
            <a:r>
              <a:rPr lang="zh-CN" altLang="en-US" sz="1400" dirty="0"/>
              <a:t>set logging on</a:t>
            </a:r>
          </a:p>
          <a:p>
            <a:r>
              <a:rPr lang="zh-CN" altLang="en-US" sz="1400" dirty="0"/>
              <a:t>source /home/gpu/xjh/SU2_code/SU2_Testcases/channel/script</a:t>
            </a:r>
          </a:p>
          <a:p>
            <a:r>
              <a:rPr lang="zh-CN" altLang="en-US" sz="1400" dirty="0"/>
              <a:t>set logging off</a:t>
            </a:r>
          </a:p>
        </p:txBody>
      </p:sp>
      <p:sp>
        <p:nvSpPr>
          <p:cNvPr id="3" name="矩形 2"/>
          <p:cNvSpPr/>
          <p:nvPr/>
        </p:nvSpPr>
        <p:spPr>
          <a:xfrm>
            <a:off x="6672064" y="3429598"/>
            <a:ext cx="6096000" cy="3416320"/>
          </a:xfrm>
          <a:prstGeom prst="rect">
            <a:avLst/>
          </a:prstGeom>
        </p:spPr>
        <p:txBody>
          <a:bodyPr>
            <a:spAutoFit/>
          </a:bodyPr>
          <a:lstStyle/>
          <a:p>
            <a:r>
              <a:rPr lang="zh-CN" altLang="en-US" dirty="0"/>
              <a:t>set print repeats 0</a:t>
            </a:r>
          </a:p>
          <a:p>
            <a:r>
              <a:rPr lang="zh-CN" altLang="en-US" dirty="0"/>
              <a:t>set $i=0</a:t>
            </a:r>
          </a:p>
          <a:p>
            <a:r>
              <a:rPr lang="zh-CN" altLang="en-US" dirty="0"/>
              <a:t>set $j=0</a:t>
            </a:r>
          </a:p>
          <a:p>
            <a:r>
              <a:rPr lang="zh-CN" altLang="en-US" dirty="0"/>
              <a:t>while ($i&lt;80)</a:t>
            </a:r>
          </a:p>
          <a:p>
            <a:r>
              <a:rPr lang="zh-CN" altLang="en-US" dirty="0"/>
              <a:t>while ($j&lt;80)</a:t>
            </a:r>
          </a:p>
          <a:p>
            <a:r>
              <a:rPr lang="zh-CN" altLang="en-US" dirty="0"/>
              <a:t>printf "%d ",Jacobian-&gt;matrix[$i*80+$j]</a:t>
            </a:r>
          </a:p>
          <a:p>
            <a:r>
              <a:rPr lang="zh-CN" altLang="en-US" dirty="0"/>
              <a:t>set $j++</a:t>
            </a:r>
          </a:p>
          <a:p>
            <a:r>
              <a:rPr lang="zh-CN" altLang="en-US" dirty="0"/>
              <a:t>end</a:t>
            </a:r>
          </a:p>
          <a:p>
            <a:r>
              <a:rPr lang="zh-CN" altLang="en-US" dirty="0"/>
              <a:t>printf "\n"</a:t>
            </a:r>
          </a:p>
          <a:p>
            <a:r>
              <a:rPr lang="zh-CN" altLang="en-US" dirty="0"/>
              <a:t>set $i++</a:t>
            </a:r>
          </a:p>
          <a:p>
            <a:r>
              <a:rPr lang="zh-CN" altLang="en-US" dirty="0"/>
              <a:t>set $j=0</a:t>
            </a:r>
          </a:p>
          <a:p>
            <a:r>
              <a:rPr lang="zh-CN" altLang="en-US" dirty="0"/>
              <a:t>end</a:t>
            </a:r>
          </a:p>
        </p:txBody>
      </p:sp>
    </p:spTree>
    <p:extLst>
      <p:ext uri="{BB962C8B-B14F-4D97-AF65-F5344CB8AC3E}">
        <p14:creationId xmlns:p14="http://schemas.microsoft.com/office/powerpoint/2010/main" val="31991190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20190303</a:t>
            </a:r>
            <a:endParaRPr lang="zh-CN" altLang="en-US" dirty="0"/>
          </a:p>
        </p:txBody>
      </p:sp>
      <p:sp>
        <p:nvSpPr>
          <p:cNvPr id="6" name="内容占位符 5"/>
          <p:cNvSpPr>
            <a:spLocks noGrp="1"/>
          </p:cNvSpPr>
          <p:nvPr>
            <p:ph idx="1"/>
          </p:nvPr>
        </p:nvSpPr>
        <p:spPr/>
        <p:txBody>
          <a:bodyPr/>
          <a:lstStyle/>
          <a:p>
            <a:r>
              <a:rPr lang="zh-CN" altLang="en-US" dirty="0"/>
              <a:t>完成对</a:t>
            </a:r>
            <a:r>
              <a:rPr lang="en-US" altLang="zh-CN" dirty="0"/>
              <a:t>Jacobian</a:t>
            </a:r>
            <a:r>
              <a:rPr lang="zh-CN" altLang="en-US" dirty="0"/>
              <a:t>矩阵存储的认识</a:t>
            </a:r>
            <a:endParaRPr lang="en-US" altLang="zh-CN" dirty="0"/>
          </a:p>
          <a:p>
            <a:r>
              <a:rPr lang="zh-CN" altLang="en-US" dirty="0"/>
              <a:t>接下来首先了解</a:t>
            </a:r>
            <a:r>
              <a:rPr lang="en-US" altLang="zh-CN" dirty="0"/>
              <a:t>precondition</a:t>
            </a:r>
          </a:p>
        </p:txBody>
      </p:sp>
    </p:spTree>
    <p:extLst>
      <p:ext uri="{BB962C8B-B14F-4D97-AF65-F5344CB8AC3E}">
        <p14:creationId xmlns:p14="http://schemas.microsoft.com/office/powerpoint/2010/main" val="2108729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37959219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345349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3352" y="1916832"/>
            <a:ext cx="11792504" cy="3524576"/>
            <a:chOff x="379981" y="1094755"/>
            <a:chExt cx="11792504" cy="3524576"/>
          </a:xfrm>
        </p:grpSpPr>
        <p:sp>
          <p:nvSpPr>
            <p:cNvPr id="8" name="矩形 7"/>
            <p:cNvSpPr/>
            <p:nvPr/>
          </p:nvSpPr>
          <p:spPr bwMode="auto">
            <a:xfrm>
              <a:off x="7790974" y="2132945"/>
              <a:ext cx="1584176" cy="432048"/>
            </a:xfrm>
            <a:prstGeom prst="rect">
              <a:avLst/>
            </a:prstGeom>
            <a:solidFill>
              <a:schemeClr val="accent1">
                <a:lumMod val="9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CFluidDriver</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9" name="矩形 8"/>
            <p:cNvSpPr/>
            <p:nvPr/>
          </p:nvSpPr>
          <p:spPr bwMode="auto">
            <a:xfrm>
              <a:off x="4164914" y="1094755"/>
              <a:ext cx="3126588"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CDriver</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0" name="矩形 9"/>
            <p:cNvSpPr/>
            <p:nvPr/>
          </p:nvSpPr>
          <p:spPr bwMode="auto">
            <a:xfrm>
              <a:off x="10032655" y="2133207"/>
              <a:ext cx="1953499"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CGeneralDriver</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1" name="矩形 10"/>
            <p:cNvSpPr/>
            <p:nvPr/>
          </p:nvSpPr>
          <p:spPr bwMode="auto">
            <a:xfrm>
              <a:off x="2221131" y="2145706"/>
              <a:ext cx="1584176"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CFSIDriver</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sp>
          <p:nvSpPr>
            <p:cNvPr id="12" name="矩形 11"/>
            <p:cNvSpPr/>
            <p:nvPr/>
          </p:nvSpPr>
          <p:spPr bwMode="auto">
            <a:xfrm>
              <a:off x="379981" y="2145706"/>
              <a:ext cx="1393511"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charset="0"/>
                  <a:ea typeface="宋体" charset="0"/>
                  <a:cs typeface="宋体" charset="0"/>
                </a:rPr>
                <a:t>CHBDriver</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3" name="直接箭头连接符 12"/>
            <p:cNvCxnSpPr>
              <a:stCxn id="12" idx="0"/>
            </p:cNvCxnSpPr>
            <p:nvPr/>
          </p:nvCxnSpPr>
          <p:spPr bwMode="auto">
            <a:xfrm flipV="1">
              <a:off x="1076737" y="1526803"/>
              <a:ext cx="3088177" cy="618903"/>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accent4"/>
            </a:lnRef>
            <a:fillRef idx="0">
              <a:schemeClr val="accent4"/>
            </a:fillRef>
            <a:effectRef idx="2">
              <a:schemeClr val="accent4"/>
            </a:effectRef>
            <a:fontRef idx="minor">
              <a:schemeClr val="tx1"/>
            </a:fontRef>
          </p:style>
        </p:cxnSp>
        <p:cxnSp>
          <p:nvCxnSpPr>
            <p:cNvPr id="14" name="直接箭头连接符 13"/>
            <p:cNvCxnSpPr>
              <a:stCxn id="11" idx="0"/>
            </p:cNvCxnSpPr>
            <p:nvPr/>
          </p:nvCxnSpPr>
          <p:spPr bwMode="auto">
            <a:xfrm flipV="1">
              <a:off x="3013219" y="1592062"/>
              <a:ext cx="2011306" cy="553644"/>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accent4"/>
            </a:lnRef>
            <a:fillRef idx="0">
              <a:schemeClr val="accent4"/>
            </a:fillRef>
            <a:effectRef idx="2">
              <a:schemeClr val="accent4"/>
            </a:effectRef>
            <a:fontRef idx="minor">
              <a:schemeClr val="tx1"/>
            </a:fontRef>
          </p:style>
        </p:cxnSp>
        <p:cxnSp>
          <p:nvCxnSpPr>
            <p:cNvPr id="15" name="直接箭头连接符 14"/>
            <p:cNvCxnSpPr>
              <a:stCxn id="10" idx="0"/>
            </p:cNvCxnSpPr>
            <p:nvPr/>
          </p:nvCxnSpPr>
          <p:spPr bwMode="auto">
            <a:xfrm flipH="1" flipV="1">
              <a:off x="7500531" y="1511818"/>
              <a:ext cx="3508874" cy="621389"/>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accent4"/>
            </a:lnRef>
            <a:fillRef idx="0">
              <a:schemeClr val="accent4"/>
            </a:fillRef>
            <a:effectRef idx="2">
              <a:schemeClr val="accent4"/>
            </a:effectRef>
            <a:fontRef idx="minor">
              <a:schemeClr val="tx1"/>
            </a:fontRef>
          </p:style>
        </p:cxnSp>
        <p:cxnSp>
          <p:nvCxnSpPr>
            <p:cNvPr id="16" name="直接箭头连接符 15"/>
            <p:cNvCxnSpPr>
              <a:stCxn id="8" idx="0"/>
            </p:cNvCxnSpPr>
            <p:nvPr/>
          </p:nvCxnSpPr>
          <p:spPr bwMode="auto">
            <a:xfrm flipH="1" flipV="1">
              <a:off x="6714021" y="1526803"/>
              <a:ext cx="1869041" cy="606142"/>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accent4"/>
            </a:lnRef>
            <a:fillRef idx="0">
              <a:schemeClr val="accent4"/>
            </a:fillRef>
            <a:effectRef idx="2">
              <a:schemeClr val="accent4"/>
            </a:effectRef>
            <a:fontRef idx="minor">
              <a:schemeClr val="tx1"/>
            </a:fontRef>
          </p:style>
        </p:cxnSp>
        <p:sp>
          <p:nvSpPr>
            <p:cNvPr id="17" name="矩形 16"/>
            <p:cNvSpPr/>
            <p:nvPr/>
          </p:nvSpPr>
          <p:spPr bwMode="auto">
            <a:xfrm>
              <a:off x="5519936" y="3171135"/>
              <a:ext cx="2831773" cy="432048"/>
            </a:xfrm>
            <a:prstGeom prst="rect">
              <a:avLst/>
            </a:prstGeom>
            <a:solidFill>
              <a:schemeClr val="accent1">
                <a:lumMod val="7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altLang="zh-CN">
                  <a:latin typeface="Arial" charset="0"/>
                  <a:ea typeface="宋体" charset="0"/>
                  <a:cs typeface="宋体" charset="0"/>
                </a:rPr>
                <a:t>CTurbomachineryDriver</a:t>
              </a:r>
            </a:p>
          </p:txBody>
        </p:sp>
        <p:sp>
          <p:nvSpPr>
            <p:cNvPr id="18" name="矩形 17"/>
            <p:cNvSpPr/>
            <p:nvPr/>
          </p:nvSpPr>
          <p:spPr bwMode="auto">
            <a:xfrm>
              <a:off x="4304779" y="2145706"/>
              <a:ext cx="2986723"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altLang="zh-CN">
                  <a:latin typeface="Arial" charset="0"/>
                  <a:ea typeface="宋体" charset="0"/>
                  <a:cs typeface="宋体" charset="0"/>
                </a:rPr>
                <a:t> CMultiphysicsZonalDriver</a:t>
              </a:r>
              <a:endParaRPr kumimoji="0" lang="zh-CN" altLang="en-US" sz="1800" b="0" i="0" u="none" strike="noStrike" cap="none" normalizeH="0" baseline="0">
                <a:ln>
                  <a:noFill/>
                </a:ln>
                <a:solidFill>
                  <a:schemeClr val="tx1"/>
                </a:solidFill>
                <a:effectLst/>
                <a:latin typeface="Arial" charset="0"/>
                <a:ea typeface="宋体" charset="0"/>
                <a:cs typeface="宋体" charset="0"/>
              </a:endParaRPr>
            </a:p>
          </p:txBody>
        </p:sp>
        <p:cxnSp>
          <p:nvCxnSpPr>
            <p:cNvPr id="19" name="直接箭头连接符 18"/>
            <p:cNvCxnSpPr/>
            <p:nvPr/>
          </p:nvCxnSpPr>
          <p:spPr bwMode="auto">
            <a:xfrm flipH="1" flipV="1">
              <a:off x="5672776" y="1526803"/>
              <a:ext cx="2118" cy="618903"/>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accent4"/>
            </a:lnRef>
            <a:fillRef idx="0">
              <a:schemeClr val="accent4"/>
            </a:fillRef>
            <a:effectRef idx="2">
              <a:schemeClr val="accent4"/>
            </a:effectRef>
            <a:fontRef idx="minor">
              <a:schemeClr val="tx1"/>
            </a:fontRef>
          </p:style>
        </p:cxnSp>
        <p:sp>
          <p:nvSpPr>
            <p:cNvPr id="20" name="矩形 19"/>
            <p:cNvSpPr/>
            <p:nvPr/>
          </p:nvSpPr>
          <p:spPr bwMode="auto">
            <a:xfrm>
              <a:off x="1597332" y="3171135"/>
              <a:ext cx="2831773"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altLang="zh-CN">
                  <a:latin typeface="Arial" charset="0"/>
                  <a:ea typeface="宋体" charset="0"/>
                  <a:cs typeface="宋体" charset="0"/>
                </a:rPr>
                <a:t>CDiscAdjFSIDriver</a:t>
              </a:r>
            </a:p>
          </p:txBody>
        </p:sp>
        <p:sp>
          <p:nvSpPr>
            <p:cNvPr id="21" name="矩形 20"/>
            <p:cNvSpPr/>
            <p:nvPr/>
          </p:nvSpPr>
          <p:spPr bwMode="auto">
            <a:xfrm>
              <a:off x="8904310" y="3171135"/>
              <a:ext cx="2831773"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altLang="zh-CN">
                  <a:latin typeface="Arial" charset="0"/>
                  <a:ea typeface="宋体" charset="0"/>
                  <a:cs typeface="宋体" charset="0"/>
                </a:rPr>
                <a:t>CDiscAdjFluidDriver</a:t>
              </a:r>
            </a:p>
          </p:txBody>
        </p:sp>
        <p:sp>
          <p:nvSpPr>
            <p:cNvPr id="22" name="矩形 21"/>
            <p:cNvSpPr/>
            <p:nvPr/>
          </p:nvSpPr>
          <p:spPr bwMode="auto">
            <a:xfrm>
              <a:off x="8467910" y="4187283"/>
              <a:ext cx="3704575" cy="432048"/>
            </a:xfrm>
            <a:prstGeom prst="rect">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altLang="zh-CN">
                  <a:latin typeface="Arial" charset="0"/>
                  <a:ea typeface="宋体" charset="0"/>
                  <a:cs typeface="宋体" charset="0"/>
                </a:rPr>
                <a:t>CDiscAdjTurbomachineryDriver</a:t>
              </a:r>
            </a:p>
          </p:txBody>
        </p:sp>
        <p:cxnSp>
          <p:nvCxnSpPr>
            <p:cNvPr id="23" name="直接箭头连接符 22"/>
            <p:cNvCxnSpPr>
              <a:stCxn id="20" idx="0"/>
              <a:endCxn id="11" idx="2"/>
            </p:cNvCxnSpPr>
            <p:nvPr/>
          </p:nvCxnSpPr>
          <p:spPr bwMode="auto">
            <a:xfrm flipV="1">
              <a:off x="3013219" y="2577754"/>
              <a:ext cx="0" cy="59338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4"/>
            </a:lnRef>
            <a:fillRef idx="0">
              <a:schemeClr val="accent4"/>
            </a:fillRef>
            <a:effectRef idx="1">
              <a:schemeClr val="accent4"/>
            </a:effectRef>
            <a:fontRef idx="minor">
              <a:schemeClr val="tx1"/>
            </a:fontRef>
          </p:style>
        </p:cxnSp>
        <p:cxnSp>
          <p:nvCxnSpPr>
            <p:cNvPr id="24" name="直接箭头连接符 23"/>
            <p:cNvCxnSpPr>
              <a:stCxn id="17" idx="0"/>
            </p:cNvCxnSpPr>
            <p:nvPr/>
          </p:nvCxnSpPr>
          <p:spPr bwMode="auto">
            <a:xfrm flipV="1">
              <a:off x="6935823" y="2577754"/>
              <a:ext cx="1415886" cy="59338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accent4"/>
            </a:lnRef>
            <a:fillRef idx="0">
              <a:schemeClr val="accent4"/>
            </a:fillRef>
            <a:effectRef idx="2">
              <a:schemeClr val="accent4"/>
            </a:effectRef>
            <a:fontRef idx="minor">
              <a:schemeClr val="tx1"/>
            </a:fontRef>
          </p:style>
        </p:cxnSp>
        <p:cxnSp>
          <p:nvCxnSpPr>
            <p:cNvPr id="25" name="直接箭头连接符 24"/>
            <p:cNvCxnSpPr/>
            <p:nvPr/>
          </p:nvCxnSpPr>
          <p:spPr bwMode="auto">
            <a:xfrm flipH="1" flipV="1">
              <a:off x="8904310" y="2587035"/>
              <a:ext cx="1397151" cy="56232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accent4"/>
            </a:lnRef>
            <a:fillRef idx="0">
              <a:schemeClr val="accent4"/>
            </a:fillRef>
            <a:effectRef idx="2">
              <a:schemeClr val="accent4"/>
            </a:effectRef>
            <a:fontRef idx="minor">
              <a:schemeClr val="tx1"/>
            </a:fontRef>
          </p:style>
        </p:cxnSp>
        <p:cxnSp>
          <p:nvCxnSpPr>
            <p:cNvPr id="26" name="直接箭头连接符 25"/>
            <p:cNvCxnSpPr/>
            <p:nvPr/>
          </p:nvCxnSpPr>
          <p:spPr bwMode="auto">
            <a:xfrm flipV="1">
              <a:off x="10416480" y="3593902"/>
              <a:ext cx="0" cy="593381"/>
            </a:xfrm>
            <a:prstGeom prst="straightConnector1">
              <a:avLst/>
            </a:prstGeom>
            <a:ln>
              <a:headEnd type="none" w="med" len="med"/>
              <a:tailEnd type="triangle"/>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3">
              <a:schemeClr val="accent4"/>
            </a:lnRef>
            <a:fillRef idx="0">
              <a:schemeClr val="accent4"/>
            </a:fillRef>
            <a:effectRef idx="2">
              <a:schemeClr val="accent4"/>
            </a:effectRef>
            <a:fontRef idx="minor">
              <a:schemeClr val="tx1"/>
            </a:fontRef>
          </p:style>
        </p:cxnSp>
      </p:grpSp>
      <p:sp>
        <p:nvSpPr>
          <p:cNvPr id="28" name="标题 4"/>
          <p:cNvSpPr txBox="1">
            <a:spLocks/>
          </p:cNvSpPr>
          <p:nvPr/>
        </p:nvSpPr>
        <p:spPr bwMode="auto">
          <a:xfrm>
            <a:off x="263352" y="214902"/>
            <a:ext cx="11997267" cy="1079500"/>
          </a:xfrm>
          <a:prstGeom prst="rect">
            <a:avLst/>
          </a:prstGeom>
          <a:noFill/>
          <a:ln>
            <a:noFill/>
          </a:ln>
          <a:effectLst/>
          <a:extLst>
            <a:ext uri="{909E8E84-426E-40dd-AFC4-6F175D3DCCD1}">
              <a14:hiddenFill xmlns="" xmlns:a14="http://schemas.microsoft.com/office/drawing/2010/main">
                <a:solidFill>
                  <a:srgbClr val="FF00FF"/>
                </a:solidFill>
              </a14:hiddenFill>
            </a:ext>
            <a:ext uri="{91240B29-F687-4f45-9708-019B960494DF}">
              <a14:hiddenLine xmlns="" xmlns:a14="http://schemas.microsoft.com/office/drawing/2010/main" w="38100">
                <a:solidFill>
                  <a:srgbClr val="FF00FF"/>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a:solidFill>
                  <a:srgbClr val="CC00CC"/>
                </a:solidFill>
                <a:latin typeface="+mj-lt"/>
                <a:ea typeface="+mj-ea"/>
                <a:cs typeface="+mj-cs"/>
              </a:defRPr>
            </a:lvl1pPr>
            <a:lvl2pPr algn="l" rtl="0" eaLnBrk="1" fontAlgn="base" hangingPunct="1">
              <a:spcBef>
                <a:spcPct val="0"/>
              </a:spcBef>
              <a:spcAft>
                <a:spcPct val="0"/>
              </a:spcAft>
              <a:defRPr sz="3600">
                <a:solidFill>
                  <a:srgbClr val="CC00CC"/>
                </a:solidFill>
                <a:latin typeface="Arial" charset="0"/>
                <a:ea typeface="黑体" charset="0"/>
                <a:cs typeface="黑体" charset="0"/>
              </a:defRPr>
            </a:lvl2pPr>
            <a:lvl3pPr algn="l" rtl="0" eaLnBrk="1" fontAlgn="base" hangingPunct="1">
              <a:spcBef>
                <a:spcPct val="0"/>
              </a:spcBef>
              <a:spcAft>
                <a:spcPct val="0"/>
              </a:spcAft>
              <a:defRPr sz="3600">
                <a:solidFill>
                  <a:srgbClr val="CC00CC"/>
                </a:solidFill>
                <a:latin typeface="Arial" charset="0"/>
                <a:ea typeface="黑体" charset="0"/>
                <a:cs typeface="黑体" charset="0"/>
              </a:defRPr>
            </a:lvl3pPr>
            <a:lvl4pPr algn="l" rtl="0" eaLnBrk="1" fontAlgn="base" hangingPunct="1">
              <a:spcBef>
                <a:spcPct val="0"/>
              </a:spcBef>
              <a:spcAft>
                <a:spcPct val="0"/>
              </a:spcAft>
              <a:defRPr sz="3600">
                <a:solidFill>
                  <a:srgbClr val="CC00CC"/>
                </a:solidFill>
                <a:latin typeface="Arial" charset="0"/>
                <a:ea typeface="黑体" charset="0"/>
                <a:cs typeface="黑体" charset="0"/>
              </a:defRPr>
            </a:lvl4pPr>
            <a:lvl5pPr algn="l" rtl="0" eaLnBrk="1" fontAlgn="base" hangingPunct="1">
              <a:spcBef>
                <a:spcPct val="0"/>
              </a:spcBef>
              <a:spcAft>
                <a:spcPct val="0"/>
              </a:spcAft>
              <a:defRPr sz="3600">
                <a:solidFill>
                  <a:srgbClr val="CC00CC"/>
                </a:solidFill>
                <a:latin typeface="Arial" charset="0"/>
                <a:ea typeface="黑体" charset="0"/>
                <a:cs typeface="黑体" charset="0"/>
              </a:defRPr>
            </a:lvl5pPr>
            <a:lvl6pPr marL="457200" algn="l" rtl="0" eaLnBrk="1" fontAlgn="base" hangingPunct="1">
              <a:spcBef>
                <a:spcPct val="0"/>
              </a:spcBef>
              <a:spcAft>
                <a:spcPct val="0"/>
              </a:spcAft>
              <a:defRPr sz="4000">
                <a:solidFill>
                  <a:srgbClr val="CC00CC"/>
                </a:solidFill>
                <a:latin typeface="Arial" charset="0"/>
                <a:ea typeface="黑体" charset="0"/>
                <a:cs typeface="黑体" charset="0"/>
              </a:defRPr>
            </a:lvl6pPr>
            <a:lvl7pPr marL="914400" algn="l" rtl="0" eaLnBrk="1" fontAlgn="base" hangingPunct="1">
              <a:spcBef>
                <a:spcPct val="0"/>
              </a:spcBef>
              <a:spcAft>
                <a:spcPct val="0"/>
              </a:spcAft>
              <a:defRPr sz="4000">
                <a:solidFill>
                  <a:srgbClr val="CC00CC"/>
                </a:solidFill>
                <a:latin typeface="Arial" charset="0"/>
                <a:ea typeface="黑体" charset="0"/>
                <a:cs typeface="黑体" charset="0"/>
              </a:defRPr>
            </a:lvl7pPr>
            <a:lvl8pPr marL="1371600" algn="l" rtl="0" eaLnBrk="1" fontAlgn="base" hangingPunct="1">
              <a:spcBef>
                <a:spcPct val="0"/>
              </a:spcBef>
              <a:spcAft>
                <a:spcPct val="0"/>
              </a:spcAft>
              <a:defRPr sz="4000">
                <a:solidFill>
                  <a:srgbClr val="CC00CC"/>
                </a:solidFill>
                <a:latin typeface="Arial" charset="0"/>
                <a:ea typeface="黑体" charset="0"/>
                <a:cs typeface="黑体" charset="0"/>
              </a:defRPr>
            </a:lvl8pPr>
            <a:lvl9pPr marL="1828800" algn="l" rtl="0" eaLnBrk="1" fontAlgn="base" hangingPunct="1">
              <a:spcBef>
                <a:spcPct val="0"/>
              </a:spcBef>
              <a:spcAft>
                <a:spcPct val="0"/>
              </a:spcAft>
              <a:defRPr sz="4000">
                <a:solidFill>
                  <a:srgbClr val="CC00CC"/>
                </a:solidFill>
                <a:latin typeface="Arial" charset="0"/>
                <a:ea typeface="黑体" charset="0"/>
                <a:cs typeface="黑体"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0" i="0" u="none" strike="noStrike" kern="0" cap="none" spc="0" normalizeH="0" baseline="0" noProof="0">
                <a:ln>
                  <a:noFill/>
                </a:ln>
                <a:solidFill>
                  <a:srgbClr val="CC00CC"/>
                </a:solidFill>
                <a:effectLst/>
                <a:uLnTx/>
                <a:uFillTx/>
                <a:latin typeface="Arial"/>
                <a:ea typeface="黑体"/>
              </a:rPr>
              <a:t>Type Hierarchy</a:t>
            </a:r>
            <a:endParaRPr kumimoji="0" lang="zh-CN" altLang="en-US" sz="3600" b="0" i="0" u="none" strike="noStrike" kern="0" cap="none" spc="0" normalizeH="0" baseline="0" noProof="0">
              <a:ln>
                <a:noFill/>
              </a:ln>
              <a:solidFill>
                <a:srgbClr val="CC00CC"/>
              </a:solidFill>
              <a:effectLst/>
              <a:uLnTx/>
              <a:uFillTx/>
              <a:latin typeface="Arial"/>
              <a:ea typeface="黑体"/>
            </a:endParaRPr>
          </a:p>
        </p:txBody>
      </p:sp>
    </p:spTree>
    <p:extLst>
      <p:ext uri="{BB962C8B-B14F-4D97-AF65-F5344CB8AC3E}">
        <p14:creationId xmlns:p14="http://schemas.microsoft.com/office/powerpoint/2010/main" val="12155068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140370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11322064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38081410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4276789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dirty="0"/>
          </a:p>
        </p:txBody>
      </p:sp>
    </p:spTree>
    <p:extLst>
      <p:ext uri="{BB962C8B-B14F-4D97-AF65-F5344CB8AC3E}">
        <p14:creationId xmlns:p14="http://schemas.microsoft.com/office/powerpoint/2010/main" val="33118454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238316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24204445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3068624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额</a:t>
            </a:r>
          </a:p>
        </p:txBody>
      </p:sp>
      <p:sp>
        <p:nvSpPr>
          <p:cNvPr id="6" name="内容占位符 5"/>
          <p:cNvSpPr>
            <a:spLocks noGrp="1"/>
          </p:cNvSpPr>
          <p:nvPr>
            <p:ph idx="1"/>
          </p:nvPr>
        </p:nvSpPr>
        <p:spPr/>
        <p:txBody>
          <a:bodyPr/>
          <a:lstStyle/>
          <a:p>
            <a:endParaRPr lang="en-US" altLang="zh-CN"/>
          </a:p>
        </p:txBody>
      </p:sp>
    </p:spTree>
    <p:extLst>
      <p:ext uri="{BB962C8B-B14F-4D97-AF65-F5344CB8AC3E}">
        <p14:creationId xmlns:p14="http://schemas.microsoft.com/office/powerpoint/2010/main" val="1647983303"/>
      </p:ext>
    </p:extLst>
  </p:cSld>
  <p:clrMapOvr>
    <a:masterClrMapping/>
  </p:clrMapOvr>
</p:sld>
</file>

<file path=ppt/theme/theme1.xml><?xml version="1.0" encoding="utf-8"?>
<a:theme xmlns:a="http://schemas.openxmlformats.org/drawingml/2006/main" name="LASD2015">
  <a:themeElements>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吉祥如意">
      <a:majorFont>
        <a:latin typeface="Arial"/>
        <a:ea typeface="黑体"/>
        <a:cs typeface="黑体"/>
      </a:majorFont>
      <a:minorFont>
        <a:latin typeface="Arial"/>
        <a:ea typeface="幼圆"/>
        <a:cs typeface="幼圆"/>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吉祥如意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吉祥如意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吉祥如意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吉祥如意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吉祥如意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吉祥如意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吉祥如意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吉祥如意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themeOverride>
</file>

<file path=docProps/app.xml><?xml version="1.0" encoding="utf-8"?>
<Properties xmlns="http://schemas.openxmlformats.org/officeDocument/2006/extended-properties" xmlns:vt="http://schemas.openxmlformats.org/officeDocument/2006/docPropsVTypes">
  <Template>LASD2015</Template>
  <TotalTime>14666</TotalTime>
  <Words>7321</Words>
  <Application>Microsoft Macintosh PowerPoint</Application>
  <PresentationFormat>宽屏</PresentationFormat>
  <Paragraphs>1540</Paragraphs>
  <Slides>98</Slides>
  <Notes>92</Notes>
  <HiddenSlides>16</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98</vt:i4>
      </vt:variant>
    </vt:vector>
  </HeadingPairs>
  <TitlesOfParts>
    <vt:vector size="115" baseType="lpstr">
      <vt:lpstr>黑体</vt:lpstr>
      <vt:lpstr>华文细黑</vt:lpstr>
      <vt:lpstr>宋体</vt:lpstr>
      <vt:lpstr>幼圆</vt:lpstr>
      <vt:lpstr>Microsoft YaHei UI</vt:lpstr>
      <vt:lpstr>Monospace</vt:lpstr>
      <vt:lpstr>Arial</vt:lpstr>
      <vt:lpstr>Calibri</vt:lpstr>
      <vt:lpstr>Calibri Light</vt:lpstr>
      <vt:lpstr>Calisto MT</vt:lpstr>
      <vt:lpstr>Cambria Math</vt:lpstr>
      <vt:lpstr>Symbol</vt:lpstr>
      <vt:lpstr>Wingdings</vt:lpstr>
      <vt:lpstr>Wingdings 2</vt:lpstr>
      <vt:lpstr>LASD2015</vt:lpstr>
      <vt:lpstr>Office 主题</vt:lpstr>
      <vt:lpstr>1_Office 主题</vt:lpstr>
      <vt:lpstr>SU2介绍</vt:lpstr>
      <vt:lpstr>Outline</vt:lpstr>
      <vt:lpstr>程序介绍</vt:lpstr>
      <vt:lpstr>前期准备</vt:lpstr>
      <vt:lpstr>SU2</vt:lpstr>
      <vt:lpstr>读程序</vt:lpstr>
      <vt:lpstr>SU2</vt:lpstr>
      <vt:lpstr>SU2_CFD.cpp</vt:lpstr>
      <vt:lpstr>PowerPoint 演示文稿</vt:lpstr>
      <vt:lpstr>1.1 Autoconf &amp; Automake</vt:lpstr>
      <vt:lpstr>Code Structure</vt:lpstr>
      <vt:lpstr>SU2中用到的MPI函数</vt:lpstr>
      <vt:lpstr>config = new CConfig（config_file_name,SU2_CFD）</vt:lpstr>
      <vt:lpstr>SetConfig_Options(0, 1);</vt:lpstr>
      <vt:lpstr>SetConfig_Options(0, 1);</vt:lpstr>
      <vt:lpstr>Outline</vt:lpstr>
      <vt:lpstr>定义求解器</vt:lpstr>
      <vt:lpstr>SU2 非结构网格文件数据</vt:lpstr>
      <vt:lpstr>CPhysicalGeometry</vt:lpstr>
      <vt:lpstr>读取单元</vt:lpstr>
      <vt:lpstr>For Copy</vt:lpstr>
      <vt:lpstr>定义求解器</vt:lpstr>
      <vt:lpstr>SetColorGrid_Parallel(config_container[iZone]);</vt:lpstr>
      <vt:lpstr>定义求解器</vt:lpstr>
      <vt:lpstr>PowerPoint 演示文稿</vt:lpstr>
      <vt:lpstr>PowerPoint 演示文稿</vt:lpstr>
      <vt:lpstr>PowerPoint 演示文稿</vt:lpstr>
      <vt:lpstr>PowerPoint 演示文稿</vt:lpstr>
      <vt:lpstr>定义求解器</vt:lpstr>
      <vt:lpstr>PowerPoint 演示文稿</vt:lpstr>
      <vt:lpstr>定义求解器</vt:lpstr>
      <vt:lpstr>PowerPoint 演示文稿</vt:lpstr>
      <vt:lpstr>RCM_Ordering 的基本原理</vt:lpstr>
      <vt:lpstr>RCM_Ordering 的基本原理</vt:lpstr>
      <vt:lpstr>PowerPoint 演示文稿</vt:lpstr>
      <vt:lpstr>GeometryPreProcessing</vt:lpstr>
      <vt:lpstr>GeometryPreProcessing</vt:lpstr>
      <vt:lpstr>MultiGrid in SU2</vt:lpstr>
      <vt:lpstr>MultiGrid</vt:lpstr>
      <vt:lpstr>Others</vt:lpstr>
      <vt:lpstr>Outline</vt:lpstr>
      <vt:lpstr>SU2_CFD.cpp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cell-centered scheme &amp; median-dual scheme </vt:lpstr>
      <vt:lpstr>Median-dual cell-vertex scheme     SU2</vt:lpstr>
      <vt:lpstr>Median-dual cell-vertex scheme</vt:lpstr>
      <vt:lpstr>Median-dual cell-vertex scheme</vt:lpstr>
      <vt:lpstr>cell-centered scheme &amp; median-dual scheme</vt:lpstr>
      <vt:lpstr>多重网格</vt:lpstr>
      <vt:lpstr>多重网格</vt:lpstr>
      <vt:lpstr>Full-Approximation Storage (FAS) Multigrid</vt:lpstr>
      <vt:lpstr>隐式矩阵迭代</vt:lpstr>
      <vt:lpstr>隐式矩阵迭代</vt:lpstr>
      <vt:lpstr>Implicit Matrix Iterate</vt:lpstr>
      <vt:lpstr>这张ppt对照一下每个的意义</vt:lpstr>
      <vt:lpstr>Implicit Operator Storage</vt:lpstr>
      <vt:lpstr>For Copy</vt:lpstr>
      <vt:lpstr>PowerPoint 演示文稿</vt:lpstr>
      <vt:lpstr>Conclusions</vt:lpstr>
      <vt:lpstr>读取网格单元</vt:lpstr>
      <vt:lpstr>存边界条件</vt:lpstr>
      <vt:lpstr>初步想法</vt:lpstr>
      <vt:lpstr>下一步计划</vt:lpstr>
      <vt:lpstr>Thanks for your attentions!  ZhixianG XIAO，Special professor vice director of spacecraft design  13522146366, xiaotigerzhx@tsinghua.edu.cn</vt:lpstr>
      <vt:lpstr>多重网格</vt:lpstr>
      <vt:lpstr>小结</vt:lpstr>
      <vt:lpstr>了解它是怎么 离散出来的？</vt:lpstr>
      <vt:lpstr>20190228</vt:lpstr>
      <vt:lpstr>20190303</vt:lpstr>
      <vt:lpstr>额</vt:lpstr>
      <vt:lpstr>额</vt:lpstr>
      <vt:lpstr>额</vt:lpstr>
      <vt:lpstr>额</vt:lpstr>
      <vt:lpstr>额</vt:lpstr>
      <vt:lpstr>额</vt:lpstr>
      <vt:lpstr>额</vt:lpstr>
      <vt:lpstr>额</vt:lpstr>
      <vt:lpstr>额</vt:lpstr>
      <vt:lpstr>额</vt:lpstr>
      <vt:lpstr>额</vt:lpstr>
    </vt:vector>
  </TitlesOfParts>
  <Company>School of Aerospace, Tsinghua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LASD2015模板</dc:title>
  <dc:creator>罗堃宇</dc:creator>
  <cp:lastModifiedBy>Microsoft Office User</cp:lastModifiedBy>
  <cp:revision>678</cp:revision>
  <cp:lastPrinted>2018-10-26T02:31:30Z</cp:lastPrinted>
  <dcterms:created xsi:type="dcterms:W3CDTF">2015-09-22T14:12:37Z</dcterms:created>
  <dcterms:modified xsi:type="dcterms:W3CDTF">2019-04-15T11:29:26Z</dcterms:modified>
</cp:coreProperties>
</file>